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263" r:id="rId3"/>
    <p:sldId id="372" r:id="rId5"/>
    <p:sldId id="373" r:id="rId6"/>
    <p:sldId id="384" r:id="rId7"/>
    <p:sldId id="381" r:id="rId8"/>
    <p:sldId id="382" r:id="rId9"/>
    <p:sldId id="374" r:id="rId10"/>
    <p:sldId id="383" r:id="rId11"/>
    <p:sldId id="385" r:id="rId12"/>
    <p:sldId id="386" r:id="rId13"/>
    <p:sldId id="387" r:id="rId1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47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CC"/>
    <a:srgbClr val="F00C08"/>
    <a:srgbClr val="F9B6AE"/>
    <a:srgbClr val="118A8D"/>
    <a:srgbClr val="22C0C4"/>
    <a:srgbClr val="FFFFFF"/>
    <a:srgbClr val="CAD7D7"/>
    <a:srgbClr val="1CA1A4"/>
    <a:srgbClr val="FF66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6391" autoAdjust="0"/>
  </p:normalViewPr>
  <p:slideViewPr>
    <p:cSldViewPr showGuides="1">
      <p:cViewPr varScale="1">
        <p:scale>
          <a:sx n="69" d="100"/>
          <a:sy n="69" d="100"/>
        </p:scale>
        <p:origin x="48" y="990"/>
      </p:cViewPr>
      <p:guideLst>
        <p:guide orient="horz" pos="2176"/>
        <p:guide orient="horz" pos="951"/>
        <p:guide orient="horz" pos="3960"/>
        <p:guide pos="211"/>
        <p:guide pos="47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F0A4EBF-4035-4209-9D48-2CC843AEFB8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0AAF7BCC-D6D3-4748-BCBC-7004F99D5B7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36C8733-8C9B-4C0C-9B5B-24940581C8E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D35FB4A-6E19-4F88-B39F-5061E54895A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fld id="{E782B2BA-9D42-4B66-BDC3-26BC85D677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19336" y="4234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1" y="209550"/>
            <a:ext cx="11545973" cy="6210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240" y="2729132"/>
            <a:ext cx="3220760" cy="41288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73543"/>
            <a:ext cx="3074796" cy="35872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 userDrawn="1"/>
        </p:nvGrpSpPr>
        <p:grpSpPr>
          <a:xfrm>
            <a:off x="4578574" y="165857"/>
            <a:ext cx="3034853" cy="814871"/>
            <a:chOff x="5015479" y="484442"/>
            <a:chExt cx="2061221" cy="553447"/>
          </a:xfrm>
        </p:grpSpPr>
        <p:sp>
          <p:nvSpPr>
            <p:cNvPr id="21" name="矩形 20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rgbClr val="118A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015479" y="517964"/>
              <a:ext cx="2028825" cy="5199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18A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8928">
            <a:off x="6842525" y="-97654"/>
            <a:ext cx="1056178" cy="1069464"/>
          </a:xfrm>
          <a:prstGeom prst="rect">
            <a:avLst/>
          </a:prstGeom>
        </p:spPr>
      </p:pic>
      <p:cxnSp>
        <p:nvCxnSpPr>
          <p:cNvPr id="27" name="直接连接符 26"/>
          <p:cNvCxnSpPr/>
          <p:nvPr userDrawn="1"/>
        </p:nvCxnSpPr>
        <p:spPr>
          <a:xfrm>
            <a:off x="4937691" y="918568"/>
            <a:ext cx="2316619" cy="0"/>
          </a:xfrm>
          <a:prstGeom prst="line">
            <a:avLst/>
          </a:prstGeom>
          <a:ln w="19050">
            <a:solidFill>
              <a:srgbClr val="CAD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3672" y="1700808"/>
            <a:ext cx="6408712" cy="1080000"/>
            <a:chOff x="950552" y="1314629"/>
            <a:chExt cx="6408712" cy="1080000"/>
          </a:xfrm>
        </p:grpSpPr>
        <p:sp>
          <p:nvSpPr>
            <p:cNvPr id="3" name="文本框 2"/>
            <p:cNvSpPr txBox="1"/>
            <p:nvPr/>
          </p:nvSpPr>
          <p:spPr>
            <a:xfrm>
              <a:off x="1953234" y="1392964"/>
              <a:ext cx="540603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有余数的除法</a:t>
              </a:r>
              <a:endPara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950552" y="1314629"/>
              <a:ext cx="1080000" cy="1080000"/>
            </a:xfrm>
            <a:prstGeom prst="ellipse">
              <a:avLst/>
            </a:prstGeom>
            <a:solidFill>
              <a:srgbClr val="0079AD"/>
            </a:solidFill>
            <a:ln>
              <a:noFill/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一</a:t>
              </a:r>
              <a:endPara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2271" y="186501"/>
            <a:ext cx="27082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R·</a:t>
            </a:r>
            <a:r>
              <a:rPr lang="zh-CN" altLang="en-US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二年级数学下册</a:t>
            </a:r>
            <a:endParaRPr lang="zh-CN" altLang="en-US" sz="2000" dirty="0">
              <a:solidFill>
                <a:prstClr val="black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48"/>
          <p:cNvSpPr txBox="1"/>
          <p:nvPr/>
        </p:nvSpPr>
        <p:spPr>
          <a:xfrm>
            <a:off x="2783632" y="2997745"/>
            <a:ext cx="662473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/>
            <a:r>
              <a:rPr lang="zh-CN" altLang="en-US" sz="80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练一练</a:t>
            </a:r>
            <a:endParaRPr lang="zh-CN" altLang="en-US" sz="8000" b="1" dirty="0">
              <a:solidFill>
                <a:srgbClr val="22C0C4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500743" y="1191017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99455" y="1117850"/>
            <a:ext cx="10153129" cy="20231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有一些橘子，平均分给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人，或平均分给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人，都会剩下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个，这些橘子最少有多少个？还可能是多少个？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83632" y="3347329"/>
            <a:ext cx="38164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2×3+1=7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03281" y="4139417"/>
            <a:ext cx="9145475" cy="13058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口答：这些橘子最少有</a:t>
            </a:r>
            <a:r>
              <a:rPr lang="en-US" altLang="zh-CN" dirty="0"/>
              <a:t>7</a:t>
            </a:r>
            <a:r>
              <a:rPr lang="zh-CN" altLang="en-US" b="0" dirty="0"/>
              <a:t>个。还可能是</a:t>
            </a:r>
            <a:r>
              <a:rPr lang="en-US" altLang="zh-CN" dirty="0"/>
              <a:t>13</a:t>
            </a:r>
            <a:r>
              <a:rPr lang="zh-CN" altLang="en-US" b="0" dirty="0"/>
              <a:t>个，</a:t>
            </a:r>
            <a:r>
              <a:rPr lang="en-US" altLang="zh-CN" dirty="0"/>
              <a:t>19</a:t>
            </a:r>
            <a:r>
              <a:rPr lang="zh-CN" altLang="en-US" b="0" dirty="0"/>
              <a:t>个</a:t>
            </a:r>
            <a:r>
              <a:rPr lang="en-US" altLang="zh-CN" dirty="0">
                <a:latin typeface="+mn-ea"/>
                <a:ea typeface="+mn-ea"/>
              </a:rPr>
              <a:t>……</a:t>
            </a:r>
            <a:endParaRPr lang="zh-CN" altLang="en-US" b="0" dirty="0">
              <a:latin typeface="+mn-ea"/>
              <a:ea typeface="+mn-ea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495600" y="2667109"/>
            <a:ext cx="36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8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04045" y="1962155"/>
            <a:ext cx="8136904" cy="3352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        我国古代的数学著作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《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孙子算经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》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中记载了一个“物不知数”问题。红框中问 题的意思是：一个数除以 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3 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余 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2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，除以 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5 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余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3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，除以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7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余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2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，求这个数。 </a:t>
            </a:r>
            <a:endParaRPr lang="zh-CN" altLang="en-US" sz="3600" b="1" dirty="0">
              <a:latin typeface="+mn-lt"/>
              <a:ea typeface="+mn-ea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        你会解决这个问题吗？试一试。</a:t>
            </a:r>
            <a:endParaRPr lang="zh-CN" altLang="en-US" sz="3600" b="1" dirty="0">
              <a:latin typeface="+mn-lt"/>
              <a:ea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40949" y="1803743"/>
            <a:ext cx="2847142" cy="36695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09" y="764704"/>
            <a:ext cx="4700544" cy="104308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560496" y="1786671"/>
            <a:ext cx="792088" cy="366953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00743" y="1321607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6121" y="1268760"/>
            <a:ext cx="1051513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算一算，想一想。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4727848" y="1509326"/>
            <a:ext cx="36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8572" y="2250315"/>
            <a:ext cx="2105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46÷7=</a:t>
            </a:r>
            <a:endParaRPr lang="zh-CN" altLang="en-US" sz="3600" b="1" dirty="0">
              <a:latin typeface="+mn-lt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20378" y="2250315"/>
            <a:ext cx="2105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28÷5=</a:t>
            </a:r>
            <a:endParaRPr lang="zh-CN" altLang="en-US" sz="3600" b="1" dirty="0">
              <a:latin typeface="+mn-lt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52184" y="2250315"/>
            <a:ext cx="2105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74÷8=</a:t>
            </a:r>
            <a:endParaRPr lang="zh-CN" altLang="en-US" sz="3600" b="1" dirty="0">
              <a:latin typeface="+mn-lt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88572" y="3261909"/>
            <a:ext cx="255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7×6+4=</a:t>
            </a:r>
            <a:endParaRPr lang="zh-CN" altLang="en-US" sz="3600" b="1" dirty="0">
              <a:latin typeface="+mn-lt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20378" y="3261909"/>
            <a:ext cx="255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5×5+3=</a:t>
            </a:r>
            <a:endParaRPr lang="zh-CN" altLang="en-US" sz="3600" b="1" dirty="0">
              <a:latin typeface="+mn-lt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52184" y="3261909"/>
            <a:ext cx="255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8×9+2=</a:t>
            </a:r>
            <a:endParaRPr lang="zh-CN" altLang="en-US" sz="3600" b="1" dirty="0">
              <a:latin typeface="+mn-lt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39616" y="2256344"/>
            <a:ext cx="21421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6</a:t>
            </a:r>
            <a:r>
              <a:rPr lang="en-US" altLang="zh-CN" sz="3600" b="1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4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50234" y="3261909"/>
            <a:ext cx="9415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46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908473" y="2256344"/>
            <a:ext cx="21421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5</a:t>
            </a:r>
            <a:r>
              <a:rPr lang="en-US" altLang="zh-CN" sz="3600" b="1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68008" y="3261909"/>
            <a:ext cx="9415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28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240279" y="2256344"/>
            <a:ext cx="21421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9</a:t>
            </a:r>
            <a:r>
              <a:rPr lang="en-US" altLang="zh-CN" sz="3600" b="1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480376" y="3261909"/>
            <a:ext cx="9415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74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0743" y="892856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6121" y="840009"/>
            <a:ext cx="1051513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买文具。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2833289" y="1080575"/>
            <a:ext cx="36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2912" y="1721251"/>
            <a:ext cx="2127857" cy="275549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2065036"/>
            <a:ext cx="1871003" cy="2105343"/>
          </a:xfrm>
          <a:prstGeom prst="rect">
            <a:avLst/>
          </a:prstGeom>
        </p:spPr>
      </p:pic>
      <p:sp>
        <p:nvSpPr>
          <p:cNvPr id="7" name="圆角矩形标注 5"/>
          <p:cNvSpPr/>
          <p:nvPr/>
        </p:nvSpPr>
        <p:spPr bwMode="auto">
          <a:xfrm>
            <a:off x="5519936" y="2325620"/>
            <a:ext cx="3004199" cy="1199654"/>
          </a:xfrm>
          <a:prstGeom prst="wedgeRoundRectCallout">
            <a:avLst>
              <a:gd name="adj1" fmla="val 67830"/>
              <a:gd name="adj2" fmla="val 2987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我有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元，能买几支？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139439" y="3447908"/>
            <a:ext cx="1588409" cy="843280"/>
          </a:xfrm>
          <a:prstGeom prst="ellipse">
            <a:avLst/>
          </a:prstGeom>
          <a:noFill/>
          <a:ln w="19050">
            <a:solidFill>
              <a:srgbClr val="F00C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139439" y="4481457"/>
            <a:ext cx="63465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15÷6=2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（支）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（元）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39439" y="5162902"/>
            <a:ext cx="32942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2+1=3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（支）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96000" y="5568667"/>
            <a:ext cx="5496677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</a:t>
            </a:r>
            <a:r>
              <a:rPr lang="en-US" altLang="zh-CN" dirty="0"/>
              <a:t>15</a:t>
            </a:r>
            <a:r>
              <a:rPr lang="zh-CN" altLang="en-US" b="0" dirty="0"/>
              <a:t>元能买</a:t>
            </a:r>
            <a:r>
              <a:rPr lang="en-US" altLang="zh-CN" dirty="0"/>
              <a:t>3</a:t>
            </a:r>
            <a:r>
              <a:rPr lang="zh-CN" altLang="en-US" b="0" dirty="0"/>
              <a:t>支。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00743" y="1132140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6121" y="1079293"/>
            <a:ext cx="1051513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将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50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个鸡蛋装在包装盒里。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6121" y="1871381"/>
            <a:ext cx="1051513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）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6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个装一盒，可以装满几盒？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6528048" y="1319859"/>
            <a:ext cx="36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pic>
        <p:nvPicPr>
          <p:cNvPr id="6" name="Picture 7" descr="E:\2023年工作\数学二下（2023-01-01）\p69-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5844" y="2924944"/>
            <a:ext cx="1925207" cy="2014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703512" y="3285947"/>
            <a:ext cx="63465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50÷6=8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（盒）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11624" y="4437112"/>
            <a:ext cx="5496677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口答：可以装满</a:t>
            </a:r>
            <a:r>
              <a:rPr lang="en-US" altLang="zh-CN" dirty="0"/>
              <a:t>8</a:t>
            </a:r>
            <a:r>
              <a:rPr lang="zh-CN" altLang="en-US" b="0" dirty="0"/>
              <a:t>盒。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34076" y="1340768"/>
            <a:ext cx="10923849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）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8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个装一盒，可以装满几盒？要准备几个包装盒才能全部装下？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pic>
        <p:nvPicPr>
          <p:cNvPr id="23" name="Picture 8" descr="E:\2023年工作\数学二下（2023-01-01）\p69-3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427" y="2420888"/>
            <a:ext cx="2529511" cy="2369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文本框 23"/>
          <p:cNvSpPr txBox="1"/>
          <p:nvPr/>
        </p:nvSpPr>
        <p:spPr>
          <a:xfrm>
            <a:off x="1703512" y="2861809"/>
            <a:ext cx="63465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50÷8=6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（盒）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03512" y="3670860"/>
            <a:ext cx="28803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6+1=7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（盒）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4062" y="4479912"/>
            <a:ext cx="7650210" cy="13002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口答：可以装满</a:t>
            </a:r>
            <a:r>
              <a:rPr lang="en-US" altLang="zh-CN" dirty="0"/>
              <a:t>6</a:t>
            </a:r>
            <a:r>
              <a:rPr lang="zh-CN" altLang="en-US" b="0" dirty="0"/>
              <a:t>盒，要准备</a:t>
            </a:r>
            <a:r>
              <a:rPr lang="en-US" altLang="zh-CN" dirty="0"/>
              <a:t>7</a:t>
            </a:r>
            <a:r>
              <a:rPr lang="zh-CN" altLang="en-US" b="0" dirty="0"/>
              <a:t>个包装盒才能全部装下。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500743" y="1249599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76121" y="1196752"/>
            <a:ext cx="1051513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小丽按规律摆了一排图形。第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33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个是什么图形？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1176121" y="620688"/>
            <a:ext cx="36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4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0832" y="2162539"/>
            <a:ext cx="10630336" cy="625314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695400" y="2060848"/>
            <a:ext cx="3384376" cy="843280"/>
          </a:xfrm>
          <a:prstGeom prst="ellipse">
            <a:avLst/>
          </a:prstGeom>
          <a:noFill/>
          <a:ln w="19050">
            <a:solidFill>
              <a:srgbClr val="F00C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567608" y="3279533"/>
            <a:ext cx="63465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33÷6=5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（组）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19536" y="4301269"/>
            <a:ext cx="6124116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口答：第</a:t>
            </a:r>
            <a:r>
              <a:rPr lang="en-US" altLang="zh-CN" dirty="0"/>
              <a:t>33</a:t>
            </a:r>
            <a:r>
              <a:rPr lang="zh-CN" altLang="en-US" b="0" dirty="0"/>
              <a:t>个是正方形。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500743" y="1393615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76121" y="1340768"/>
            <a:ext cx="1051513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想一想，填一填。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4633489" y="1581334"/>
            <a:ext cx="36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5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8432" y="2191778"/>
            <a:ext cx="10515136" cy="2791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1</a:t>
            </a:r>
            <a:r>
              <a:rPr lang="zh-CN" altLang="en-US" sz="36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）☆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÷5=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△</a:t>
            </a:r>
            <a:r>
              <a:rPr lang="en-US" altLang="zh-CN" sz="3600" b="1" dirty="0">
                <a:solidFill>
                  <a:prstClr val="black"/>
                </a:solidFill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……</a:t>
            </a:r>
            <a:r>
              <a:rPr lang="zh-CN" altLang="en-US" sz="3600" b="1" dirty="0">
                <a:solidFill>
                  <a:prstClr val="black"/>
                </a:solidFill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□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，</a:t>
            </a:r>
            <a:r>
              <a:rPr lang="zh-CN" altLang="en-US" sz="3600" b="1" dirty="0">
                <a:solidFill>
                  <a:prstClr val="black"/>
                </a:solidFill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□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最大是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( 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）</a:t>
            </a:r>
            <a:r>
              <a:rPr lang="zh-CN" altLang="en-US" sz="36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☆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÷</a:t>
            </a:r>
            <a:r>
              <a:rPr lang="zh-CN" altLang="en-US" sz="3600" b="1" dirty="0">
                <a:solidFill>
                  <a:prstClr val="black"/>
                </a:solidFill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□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=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△</a:t>
            </a:r>
            <a:r>
              <a:rPr lang="en-US" altLang="zh-CN" sz="3600" b="1" dirty="0">
                <a:solidFill>
                  <a:prstClr val="black"/>
                </a:solidFill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……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5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，</a:t>
            </a:r>
            <a:r>
              <a:rPr lang="zh-CN" altLang="en-US" sz="3600" b="1" dirty="0">
                <a:solidFill>
                  <a:prstClr val="black"/>
                </a:solidFill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□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最小是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( 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）</a:t>
            </a:r>
            <a:r>
              <a:rPr lang="zh-CN" altLang="en-US" sz="36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☆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÷5=5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……</a:t>
            </a:r>
            <a:r>
              <a:rPr lang="zh-CN" altLang="en-US" sz="3600" b="1" dirty="0">
                <a:solidFill>
                  <a:prstClr val="black"/>
                </a:solidFill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□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，</a:t>
            </a:r>
            <a:r>
              <a:rPr lang="zh-CN" altLang="en-US" sz="3600" b="1" dirty="0">
                <a:solidFill>
                  <a:prstClr val="black"/>
                </a:solidFill>
                <a:latin typeface="+mn-ea"/>
                <a:ea typeface="+mn-ea"/>
                <a:cs typeface="Arial" panose="020B0604020202020204" pitchFamily="34" charset="0"/>
                <a:sym typeface="Times New Roman" panose="02020603050405020304" pitchFamily="18" charset="0"/>
              </a:rPr>
              <a:t>□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最大是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( 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，这时</a:t>
            </a:r>
            <a:r>
              <a:rPr lang="zh-CN" altLang="en-US" sz="36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☆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是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( 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96984" y="2244625"/>
            <a:ext cx="6753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4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96984" y="2941342"/>
            <a:ext cx="6753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6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47052" y="3639289"/>
            <a:ext cx="6753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4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07659" y="4309793"/>
            <a:ext cx="9361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29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500743" y="817551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76121" y="764704"/>
            <a:ext cx="1051513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一个星期有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7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天，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6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月有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30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天。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960096" y="1018047"/>
            <a:ext cx="36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6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76121" y="1549829"/>
            <a:ext cx="1051513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）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6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月有几个星期？还多几天？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76121" y="3749336"/>
            <a:ext cx="10320479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）如果某年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6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月有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5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个星期六和星期日，那么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6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日是星期几？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40948" y="2307021"/>
            <a:ext cx="63465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30÷7=4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（天）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63552" y="3017021"/>
            <a:ext cx="7344816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</a:t>
            </a:r>
            <a:r>
              <a:rPr lang="en-US" altLang="zh-CN" dirty="0"/>
              <a:t>6</a:t>
            </a:r>
            <a:r>
              <a:rPr lang="zh-CN" altLang="en-US" b="0" dirty="0"/>
              <a:t>月有</a:t>
            </a:r>
            <a:r>
              <a:rPr lang="en-US" altLang="zh-CN" dirty="0"/>
              <a:t>4</a:t>
            </a:r>
            <a:r>
              <a:rPr lang="zh-CN" altLang="en-US" b="0" dirty="0"/>
              <a:t>个星期，还多</a:t>
            </a:r>
            <a:r>
              <a:rPr lang="en-US" altLang="zh-CN" dirty="0"/>
              <a:t>2</a:t>
            </a:r>
            <a:r>
              <a:rPr lang="zh-CN" altLang="en-US" b="0" dirty="0"/>
              <a:t>天。</a:t>
            </a:r>
            <a:endParaRPr lang="zh-CN" altLang="en-US" b="0" dirty="0"/>
          </a:p>
        </p:txBody>
      </p:sp>
      <p:sp>
        <p:nvSpPr>
          <p:cNvPr id="17" name="文本框 16"/>
          <p:cNvSpPr txBox="1"/>
          <p:nvPr/>
        </p:nvSpPr>
        <p:spPr>
          <a:xfrm>
            <a:off x="2063552" y="5331688"/>
            <a:ext cx="5112568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en-US" altLang="zh-CN" dirty="0"/>
              <a:t>6</a:t>
            </a:r>
            <a:r>
              <a:rPr lang="zh-CN" altLang="en-US" b="0" dirty="0"/>
              <a:t>月</a:t>
            </a:r>
            <a:r>
              <a:rPr lang="en-US" altLang="zh-CN" dirty="0"/>
              <a:t>1</a:t>
            </a:r>
            <a:r>
              <a:rPr lang="zh-CN" altLang="en-US" b="0" dirty="0"/>
              <a:t>日是星期六。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00743" y="1235337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76121" y="1182490"/>
            <a:ext cx="10515136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cs typeface="Arial" panose="020B0604020202020204" pitchFamily="34" charset="0"/>
                <a:sym typeface="Times New Roman" panose="02020603050405020304" pitchFamily="18" charset="0"/>
              </a:rPr>
              <a:t>将除法竖式补充完整。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楷体" panose="02010609060101010101" pitchFamily="49" charset="-122"/>
              <a:cs typeface="Arial" panose="020B0604020202020204" pitchFamily="34" charset="0"/>
              <a:sym typeface="Times New Roman" panose="02020603050405020304" pitchFamily="18" charset="0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5591944" y="1423056"/>
            <a:ext cx="3600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7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52866" y="2260573"/>
            <a:ext cx="1952210" cy="2714682"/>
            <a:chOff x="2564014" y="2348880"/>
            <a:chExt cx="1952210" cy="2714682"/>
          </a:xfrm>
        </p:grpSpPr>
        <p:sp>
          <p:nvSpPr>
            <p:cNvPr id="11" name="矩形 10"/>
            <p:cNvSpPr/>
            <p:nvPr/>
          </p:nvSpPr>
          <p:spPr>
            <a:xfrm>
              <a:off x="2564014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7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681509" y="2754141"/>
              <a:ext cx="1834715" cy="1096703"/>
              <a:chOff x="3067485" y="2885985"/>
              <a:chExt cx="1834715" cy="1096703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弧形 20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3896858" y="2348880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5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896858" y="3736119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5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347779" y="3736119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3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170024" y="4395085"/>
              <a:ext cx="1346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3896858" y="4506008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0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896858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5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347779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3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97552" y="2260573"/>
            <a:ext cx="1952210" cy="2714682"/>
            <a:chOff x="2564014" y="2348880"/>
            <a:chExt cx="1952210" cy="2714682"/>
          </a:xfrm>
        </p:grpSpPr>
        <p:sp>
          <p:nvSpPr>
            <p:cNvPr id="23" name="矩形 22"/>
            <p:cNvSpPr/>
            <p:nvPr/>
          </p:nvSpPr>
          <p:spPr>
            <a:xfrm>
              <a:off x="2564014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4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681509" y="2754141"/>
              <a:ext cx="1834715" cy="1096703"/>
              <a:chOff x="3067485" y="2885985"/>
              <a:chExt cx="1834715" cy="1096703"/>
            </a:xfrm>
          </p:grpSpPr>
          <p:cxnSp>
            <p:nvCxnSpPr>
              <p:cNvPr id="32" name="直接连接符 31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弧形 32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3896858" y="2348880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6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896858" y="3736119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4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347779" y="3736119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2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3170024" y="4395085"/>
              <a:ext cx="1346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3896858" y="4506008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1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896858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5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347779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2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442238" y="2260573"/>
            <a:ext cx="1952210" cy="2714682"/>
            <a:chOff x="2564014" y="2348880"/>
            <a:chExt cx="1952210" cy="2714682"/>
          </a:xfrm>
        </p:grpSpPr>
        <p:sp>
          <p:nvSpPr>
            <p:cNvPr id="35" name="矩形 34"/>
            <p:cNvSpPr/>
            <p:nvPr/>
          </p:nvSpPr>
          <p:spPr>
            <a:xfrm>
              <a:off x="2564014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5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681509" y="2754141"/>
              <a:ext cx="1834715" cy="1096703"/>
              <a:chOff x="3067485" y="2885985"/>
              <a:chExt cx="1834715" cy="1096703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弧形 44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3896858" y="2348880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5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896858" y="3736119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5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347779" y="3736119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2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3170024" y="4395085"/>
              <a:ext cx="1346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3896858" y="4506008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0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896858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5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347779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2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086924" y="2260573"/>
            <a:ext cx="1952210" cy="2714682"/>
            <a:chOff x="2564014" y="2348880"/>
            <a:chExt cx="1952210" cy="2714682"/>
          </a:xfrm>
        </p:grpSpPr>
        <p:sp>
          <p:nvSpPr>
            <p:cNvPr id="47" name="矩形 46"/>
            <p:cNvSpPr/>
            <p:nvPr/>
          </p:nvSpPr>
          <p:spPr>
            <a:xfrm>
              <a:off x="2564014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6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2681509" y="2754141"/>
              <a:ext cx="1834715" cy="1096703"/>
              <a:chOff x="3067485" y="2885985"/>
              <a:chExt cx="1834715" cy="1096703"/>
            </a:xfrm>
          </p:grpSpPr>
          <p:cxnSp>
            <p:nvCxnSpPr>
              <p:cNvPr id="56" name="直接连接符 55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弧形 56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3896858" y="2348880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2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896858" y="3736119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2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347779" y="3736119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1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3170024" y="4395085"/>
              <a:ext cx="1346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3896858" y="4506008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rgbClr val="F00C08"/>
                  </a:solidFill>
                </a:rPr>
                <a:t>3</a:t>
              </a:r>
              <a:endParaRPr lang="zh-CN" altLang="en-US" sz="3600" b="1" dirty="0">
                <a:solidFill>
                  <a:srgbClr val="F00C08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3896858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5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3347779" y="310259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solidFill>
                    <a:schemeClr val="tx1"/>
                  </a:solidFill>
                </a:rPr>
                <a:t>1</a:t>
              </a:r>
              <a:endParaRPr lang="zh-CN" altLang="en-US" sz="36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2958" y="2300695"/>
            <a:ext cx="397069" cy="479989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2958" y="4455341"/>
            <a:ext cx="397069" cy="479989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8605" y="3684689"/>
            <a:ext cx="397069" cy="479989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3399" y="3684689"/>
            <a:ext cx="397069" cy="479989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8605" y="3047968"/>
            <a:ext cx="397069" cy="479989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3399" y="3047968"/>
            <a:ext cx="397069" cy="479989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65391" y="3047968"/>
            <a:ext cx="397069" cy="479989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0185" y="3047968"/>
            <a:ext cx="397069" cy="479989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0723" y="3054910"/>
            <a:ext cx="397069" cy="479989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6110" y="2299355"/>
            <a:ext cx="397069" cy="479989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57056" y="4455341"/>
            <a:ext cx="397069" cy="479989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0336" y="3054910"/>
            <a:ext cx="397069" cy="479989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55723" y="2299355"/>
            <a:ext cx="397069" cy="479989"/>
          </a:xfrm>
          <a:prstGeom prst="rect">
            <a:avLst/>
          </a:prstGeom>
        </p:spPr>
      </p:pic>
      <p:sp>
        <p:nvSpPr>
          <p:cNvPr id="71" name="文本框 70"/>
          <p:cNvSpPr txBox="1"/>
          <p:nvPr/>
        </p:nvSpPr>
        <p:spPr>
          <a:xfrm>
            <a:off x="9118580" y="5200675"/>
            <a:ext cx="3170108" cy="6045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sz="3200" b="0" dirty="0"/>
              <a:t>答案不唯一。</a:t>
            </a:r>
            <a:endParaRPr lang="zh-CN" altLang="en-US" sz="3200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866</Words>
  <Application>WPS 演示</Application>
  <PresentationFormat>宽屏</PresentationFormat>
  <Paragraphs>195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阿里巴巴普惠体 R</vt:lpstr>
      <vt:lpstr>微软雅黑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55</cp:revision>
  <dcterms:created xsi:type="dcterms:W3CDTF">2015-08-27T07:30:00Z</dcterms:created>
  <dcterms:modified xsi:type="dcterms:W3CDTF">2026-02-28T06:45:04Z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677D76D951654AFD994F44F9D9044D62_12</vt:lpwstr>
  </property>
</Properties>
</file>