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75" r:id="rId4"/>
    <p:sldId id="258" r:id="rId5"/>
    <p:sldId id="276" r:id="rId6"/>
    <p:sldId id="263" r:id="rId7"/>
    <p:sldId id="264" r:id="rId8"/>
    <p:sldId id="260" r:id="rId9"/>
    <p:sldId id="261" r:id="rId10"/>
    <p:sldId id="266" r:id="rId11"/>
    <p:sldId id="274" r:id="rId12"/>
    <p:sldId id="277" r:id="rId13"/>
    <p:sldId id="278" r:id="rId14"/>
    <p:sldId id="279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8F3"/>
    <a:srgbClr val="DCEDF6"/>
    <a:srgbClr val="3333FF"/>
    <a:srgbClr val="EE1D23"/>
    <a:srgbClr val="007AB7"/>
    <a:srgbClr val="FF5050"/>
    <a:srgbClr val="FAE7A0"/>
    <a:srgbClr val="B5DECC"/>
    <a:srgbClr val="3B5643"/>
    <a:srgbClr val="FBD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48" y="10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336" y="98889"/>
            <a:ext cx="720000" cy="70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731520" y="882847"/>
            <a:ext cx="10663544" cy="5183746"/>
            <a:chOff x="731520" y="882847"/>
            <a:chExt cx="10663544" cy="5183746"/>
          </a:xfrm>
        </p:grpSpPr>
        <p:sp>
          <p:nvSpPr>
            <p:cNvPr id="4" name="矩形 3"/>
            <p:cNvSpPr/>
            <p:nvPr/>
          </p:nvSpPr>
          <p:spPr>
            <a:xfrm>
              <a:off x="922623" y="882847"/>
              <a:ext cx="10472441" cy="518374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981200" y="882847"/>
              <a:ext cx="9413864" cy="51837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84264" y="1364137"/>
              <a:ext cx="289560" cy="28956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84264" y="5365783"/>
              <a:ext cx="289560" cy="28956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731520" y="1455577"/>
              <a:ext cx="594361" cy="114143"/>
            </a:xfrm>
            <a:prstGeom prst="roundRect">
              <a:avLst/>
            </a:prstGeom>
            <a:gradFill>
              <a:gsLst>
                <a:gs pos="24000">
                  <a:srgbClr val="E54748"/>
                </a:gs>
                <a:gs pos="100000">
                  <a:srgbClr val="EA757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731520" y="5457223"/>
              <a:ext cx="594361" cy="114143"/>
            </a:xfrm>
            <a:prstGeom prst="roundRect">
              <a:avLst/>
            </a:prstGeom>
            <a:gradFill>
              <a:gsLst>
                <a:gs pos="24000">
                  <a:srgbClr val="E54748"/>
                </a:gs>
                <a:gs pos="100000">
                  <a:srgbClr val="EA757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777" y="3685799"/>
            <a:ext cx="3752371" cy="37711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0379">
            <a:off x="8051231" y="12434"/>
            <a:ext cx="4094672" cy="4094672"/>
          </a:xfrm>
          <a:prstGeom prst="rect">
            <a:avLst/>
          </a:prstGeom>
          <a:effectLst>
            <a:outerShdw blurRad="50800" dist="88900" dir="5400000" algn="t" rotWithShape="0">
              <a:srgbClr val="3B5643"/>
            </a:outerShdw>
          </a:effectLst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861" y="5164262"/>
            <a:ext cx="1499154" cy="149915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" y="389687"/>
            <a:ext cx="12191999" cy="6078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336" y="98889"/>
            <a:ext cx="720000" cy="70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44244" y="0"/>
            <a:ext cx="1093839" cy="1093839"/>
          </a:xfrm>
          <a:prstGeom prst="rect">
            <a:avLst/>
          </a:prstGeom>
        </p:spPr>
      </p:pic>
      <p:sp>
        <p:nvSpPr>
          <p:cNvPr id="5" name="圆角矩形 12"/>
          <p:cNvSpPr/>
          <p:nvPr userDrawn="1"/>
        </p:nvSpPr>
        <p:spPr>
          <a:xfrm>
            <a:off x="1060261" y="165371"/>
            <a:ext cx="2862448" cy="734428"/>
          </a:xfrm>
          <a:prstGeom prst="roundRect">
            <a:avLst>
              <a:gd name="adj" fmla="val 47243"/>
            </a:avLst>
          </a:prstGeom>
          <a:gradFill>
            <a:gsLst>
              <a:gs pos="24000">
                <a:srgbClr val="E54748"/>
              </a:gs>
              <a:gs pos="100000">
                <a:srgbClr val="EA757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400">
              <a:solidFill>
                <a:schemeClr val="bg1"/>
              </a:solidFill>
              <a:ea typeface="阿里巴巴普惠体" panose="00020600040101010101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1" y="389687"/>
            <a:ext cx="12191999" cy="6078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5336" y="98889"/>
            <a:ext cx="720000" cy="705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4000">
                <a:srgbClr val="34A491"/>
              </a:gs>
              <a:gs pos="100000">
                <a:srgbClr val="63CCB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274056" y="193297"/>
            <a:ext cx="2988690" cy="542426"/>
          </a:xfrm>
          <a:prstGeom prst="roundRect">
            <a:avLst>
              <a:gd name="adj" fmla="val 27905"/>
            </a:avLst>
          </a:prstGeom>
          <a:gradFill>
            <a:gsLst>
              <a:gs pos="24000">
                <a:srgbClr val="E54748"/>
              </a:gs>
              <a:gs pos="100000">
                <a:srgbClr val="EA757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R·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二年级数学下册</a:t>
            </a:r>
          </a:p>
        </p:txBody>
      </p:sp>
      <p:sp>
        <p:nvSpPr>
          <p:cNvPr id="5" name="TextBox 48"/>
          <p:cNvSpPr txBox="1"/>
          <p:nvPr/>
        </p:nvSpPr>
        <p:spPr>
          <a:xfrm>
            <a:off x="1386748" y="2813447"/>
            <a:ext cx="774686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我的时间小书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90695" y="1178231"/>
            <a:ext cx="46452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4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时间在哪里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29029" y="1132065"/>
            <a:ext cx="923331" cy="923331"/>
            <a:chOff x="2693623" y="1673390"/>
            <a:chExt cx="923331" cy="923331"/>
          </a:xfrm>
        </p:grpSpPr>
        <p:sp>
          <p:nvSpPr>
            <p:cNvPr id="8" name="椭圆 7"/>
            <p:cNvSpPr>
              <a:spLocks noChangeAspect="1"/>
            </p:cNvSpPr>
            <p:nvPr/>
          </p:nvSpPr>
          <p:spPr>
            <a:xfrm>
              <a:off x="2693623" y="1673390"/>
              <a:ext cx="923331" cy="923331"/>
            </a:xfrm>
            <a:prstGeom prst="ellipse">
              <a:avLst/>
            </a:prstGeom>
            <a:solidFill>
              <a:srgbClr val="0079AD"/>
            </a:solidFill>
            <a:ln w="12700" cap="flat" cmpd="sng" algn="ctr">
              <a:noFill/>
              <a:prstDash val="solid"/>
              <a:miter lim="800000"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4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54525" y="1843138"/>
              <a:ext cx="601526" cy="57542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F3674E8-E88C-718C-ACD2-350AC180B5F1}"/>
              </a:ext>
            </a:extLst>
          </p:cNvPr>
          <p:cNvGrpSpPr/>
          <p:nvPr/>
        </p:nvGrpSpPr>
        <p:grpSpPr>
          <a:xfrm>
            <a:off x="7256032" y="2389694"/>
            <a:ext cx="2430761" cy="2430761"/>
            <a:chOff x="2664576" y="3901261"/>
            <a:chExt cx="2430761" cy="243076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C760F6E-B328-4CE3-CC05-0749F36BCA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664576" y="3901261"/>
              <a:ext cx="2430761" cy="2430761"/>
            </a:xfrm>
            <a:prstGeom prst="rect">
              <a:avLst/>
            </a:prstGeom>
          </p:spPr>
        </p:pic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071F090-2258-81CE-2304-9C4112C0F722}"/>
                </a:ext>
              </a:extLst>
            </p:cNvPr>
            <p:cNvGrpSpPr>
              <a:grpSpLocks/>
            </p:cNvGrpSpPr>
            <p:nvPr/>
          </p:nvGrpSpPr>
          <p:grpSpPr>
            <a:xfrm flipV="1">
              <a:off x="3852407" y="4506461"/>
              <a:ext cx="55097" cy="1220361"/>
              <a:chOff x="8585662" y="1863977"/>
              <a:chExt cx="141316" cy="3130046"/>
            </a:xfrm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FF8FEB7C-8DD0-2C7C-3E71-B223222AB49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85662" y="1863977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solidFill>
                <a:srgbClr val="007AB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C67E9B66-3AED-9D3D-4FD6-EFEAAF903983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8585662" y="3429000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3677C7D-E1A1-ABAE-6108-211B4428001B}"/>
                </a:ext>
              </a:extLst>
            </p:cNvPr>
            <p:cNvGrpSpPr>
              <a:grpSpLocks/>
            </p:cNvGrpSpPr>
            <p:nvPr/>
          </p:nvGrpSpPr>
          <p:grpSpPr>
            <a:xfrm rot="4500000" flipH="1">
              <a:off x="3844866" y="4748283"/>
              <a:ext cx="70179" cy="736717"/>
              <a:chOff x="8566320" y="2484215"/>
              <a:chExt cx="180000" cy="1889570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C122A514-F2AB-5407-E55F-55DCB0FDFC0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66320" y="2484215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solidFill>
                <a:srgbClr val="EE1D2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046D5CD5-405D-5424-8258-BB5952F80BE3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8566320" y="3429000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B93A072-B9C1-A28D-075A-001E5E86EDCB}"/>
                </a:ext>
              </a:extLst>
            </p:cNvPr>
            <p:cNvGrpSpPr>
              <a:grpSpLocks/>
            </p:cNvGrpSpPr>
            <p:nvPr/>
          </p:nvGrpSpPr>
          <p:grpSpPr>
            <a:xfrm>
              <a:off x="3799543" y="5036228"/>
              <a:ext cx="160826" cy="160826"/>
              <a:chOff x="8450072" y="3222752"/>
              <a:chExt cx="412496" cy="412496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39D25F49-7E5B-CA10-9DB5-51F95800D14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450072" y="3222752"/>
                <a:ext cx="412496" cy="412496"/>
              </a:xfrm>
              <a:prstGeom prst="ellipse">
                <a:avLst/>
              </a:prstGeom>
              <a:solidFill>
                <a:srgbClr val="B5DEC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A0AB869C-26F4-1FC7-4A45-70EE7ED7D70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06778" y="3279458"/>
                <a:ext cx="299085" cy="299085"/>
              </a:xfrm>
              <a:prstGeom prst="ellipse">
                <a:avLst/>
              </a:prstGeom>
              <a:solidFill>
                <a:srgbClr val="FAE7A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86B2383F-C995-F07E-364E-C0A76CB5AC7F}"/>
              </a:ext>
            </a:extLst>
          </p:cNvPr>
          <p:cNvSpPr txBox="1"/>
          <p:nvPr/>
        </p:nvSpPr>
        <p:spPr>
          <a:xfrm>
            <a:off x="313717" y="600234"/>
            <a:ext cx="5629883" cy="1238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C1F23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他们从离开家到返回家中一共用了多长时间？</a:t>
            </a:r>
            <a:endParaRPr lang="zh-CN" altLang="en-US" sz="2400" dirty="0">
              <a:latin typeface="+mj-ea"/>
              <a:ea typeface="+mj-ea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F71C54C1-2BD0-8334-A204-4BA04AFFB8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11"/>
          <a:stretch/>
        </p:blipFill>
        <p:spPr>
          <a:xfrm>
            <a:off x="6096000" y="413647"/>
            <a:ext cx="2619983" cy="1911264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41EBFD44-8ABC-EACC-DFAD-3425485FEB46}"/>
              </a:ext>
            </a:extLst>
          </p:cNvPr>
          <p:cNvSpPr txBox="1"/>
          <p:nvPr/>
        </p:nvSpPr>
        <p:spPr>
          <a:xfrm>
            <a:off x="8800287" y="1283880"/>
            <a:ext cx="3077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下午</a:t>
            </a:r>
            <a:r>
              <a:rPr lang="en-US" altLang="zh-CN" sz="2400" b="1" dirty="0"/>
              <a:t>2:30</a:t>
            </a:r>
            <a:r>
              <a:rPr lang="zh-CN" altLang="en-US" sz="2400" dirty="0"/>
              <a:t>回到家。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CEEA578-F228-492D-E0FE-D352CE5C58BB}"/>
              </a:ext>
            </a:extLst>
          </p:cNvPr>
          <p:cNvGrpSpPr/>
          <p:nvPr/>
        </p:nvGrpSpPr>
        <p:grpSpPr>
          <a:xfrm>
            <a:off x="1913277" y="2389694"/>
            <a:ext cx="2430761" cy="2430761"/>
            <a:chOff x="8193847" y="2621604"/>
            <a:chExt cx="3393331" cy="3393331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AE1DDEED-86A3-14AF-CA73-EAB57E6B66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193847" y="2621604"/>
              <a:ext cx="3393331" cy="3393331"/>
            </a:xfrm>
            <a:prstGeom prst="rect">
              <a:avLst/>
            </a:prstGeom>
          </p:spPr>
        </p:pic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629782F-68C7-54BF-4B3A-FB01624688D6}"/>
                </a:ext>
              </a:extLst>
            </p:cNvPr>
            <p:cNvGrpSpPr>
              <a:grpSpLocks/>
            </p:cNvGrpSpPr>
            <p:nvPr/>
          </p:nvGrpSpPr>
          <p:grpSpPr>
            <a:xfrm flipV="1">
              <a:off x="9852054" y="3466460"/>
              <a:ext cx="76915" cy="1703618"/>
              <a:chOff x="8585662" y="1863977"/>
              <a:chExt cx="141316" cy="3130046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36EABD8A-BBAE-6646-7A7C-3AD1317028D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85662" y="1863977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solidFill>
                <a:srgbClr val="007AB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60869562-791D-A00A-D27E-8C8F6259BDAC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8585662" y="3429000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3E57E11-4441-43AC-70EF-76E2EB7862B4}"/>
                </a:ext>
              </a:extLst>
            </p:cNvPr>
            <p:cNvGrpSpPr>
              <a:grpSpLocks/>
            </p:cNvGrpSpPr>
            <p:nvPr/>
          </p:nvGrpSpPr>
          <p:grpSpPr>
            <a:xfrm rot="17100000">
              <a:off x="9841527" y="3804043"/>
              <a:ext cx="97970" cy="1028453"/>
              <a:chOff x="8566320" y="2484215"/>
              <a:chExt cx="180000" cy="1889570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6E02F307-8E6F-FE20-CCB7-75CE72E6235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66320" y="2484215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solidFill>
                <a:srgbClr val="EE1D2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1C109538-6702-6381-6733-463D8795B0B8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8566320" y="3429000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3B7132A3-1916-1ECF-E81A-E39CFA7DC422}"/>
                </a:ext>
              </a:extLst>
            </p:cNvPr>
            <p:cNvGrpSpPr>
              <a:grpSpLocks/>
            </p:cNvGrpSpPr>
            <p:nvPr/>
          </p:nvGrpSpPr>
          <p:grpSpPr>
            <a:xfrm>
              <a:off x="9778256" y="4206013"/>
              <a:ext cx="224513" cy="224513"/>
              <a:chOff x="8450072" y="3222752"/>
              <a:chExt cx="412496" cy="412496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CB496106-AD6E-2A6E-EAE0-B5E3278C149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450072" y="3222752"/>
                <a:ext cx="412496" cy="412496"/>
              </a:xfrm>
              <a:prstGeom prst="ellipse">
                <a:avLst/>
              </a:prstGeom>
              <a:solidFill>
                <a:srgbClr val="B5DEC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A4107688-98D3-B166-C0D3-553FFC433C5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06778" y="3279458"/>
                <a:ext cx="299085" cy="299085"/>
              </a:xfrm>
              <a:prstGeom prst="ellipse">
                <a:avLst/>
              </a:prstGeom>
              <a:solidFill>
                <a:srgbClr val="FAE7A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" name="箭头: 右 26">
            <a:extLst>
              <a:ext uri="{FF2B5EF4-FFF2-40B4-BE49-F238E27FC236}">
                <a16:creationId xmlns:a16="http://schemas.microsoft.com/office/drawing/2014/main" id="{177CE305-7E3C-FC0F-6D6A-6747981D18E3}"/>
              </a:ext>
            </a:extLst>
          </p:cNvPr>
          <p:cNvSpPr/>
          <p:nvPr/>
        </p:nvSpPr>
        <p:spPr>
          <a:xfrm>
            <a:off x="4662746" y="3441209"/>
            <a:ext cx="2274577" cy="32772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B33C8753-84F9-C063-37EA-A3DB1F37CD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180" y="4196511"/>
            <a:ext cx="1742888" cy="2084808"/>
          </a:xfrm>
          <a:prstGeom prst="rect">
            <a:avLst/>
          </a:prstGeom>
        </p:spPr>
      </p:pic>
      <p:sp>
        <p:nvSpPr>
          <p:cNvPr id="31" name="AutoShape 27">
            <a:extLst>
              <a:ext uri="{FF2B5EF4-FFF2-40B4-BE49-F238E27FC236}">
                <a16:creationId xmlns:a16="http://schemas.microsoft.com/office/drawing/2014/main" id="{1F5BEEFF-DE7B-CDF4-C8EE-F8A09BCEBDC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157590" y="4947675"/>
            <a:ext cx="8229599" cy="1238801"/>
          </a:xfrm>
          <a:prstGeom prst="wedgeRoundRectCallout">
            <a:avLst>
              <a:gd name="adj1" fmla="val -58006"/>
              <a:gd name="adj2" fmla="val -2816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我用数格法，从上午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9:30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到下午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2:30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，时针转了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大格，分针位置不变，也就是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小时。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656C520-F4D9-C037-68C7-48388931C1EA}"/>
              </a:ext>
            </a:extLst>
          </p:cNvPr>
          <p:cNvSpPr txBox="1"/>
          <p:nvPr/>
        </p:nvSpPr>
        <p:spPr>
          <a:xfrm>
            <a:off x="5177422" y="2910523"/>
            <a:ext cx="1651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5</a:t>
            </a:r>
            <a:r>
              <a:rPr lang="zh-CN" altLang="en-US" sz="3200" b="1" dirty="0">
                <a:solidFill>
                  <a:srgbClr val="FF0000"/>
                </a:solidFill>
              </a:rPr>
              <a:t>小时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2FB78C-03D9-A049-618E-05A165C5D9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6496" y="800912"/>
            <a:ext cx="2048705" cy="2201692"/>
          </a:xfrm>
          <a:prstGeom prst="rect">
            <a:avLst/>
          </a:prstGeom>
        </p:spPr>
      </p:pic>
      <p:sp>
        <p:nvSpPr>
          <p:cNvPr id="4" name="AutoShape 27">
            <a:extLst>
              <a:ext uri="{FF2B5EF4-FFF2-40B4-BE49-F238E27FC236}">
                <a16:creationId xmlns:a16="http://schemas.microsoft.com/office/drawing/2014/main" id="{64759BE8-473A-F59F-A17C-173C4673F53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657277" y="993695"/>
            <a:ext cx="8578170" cy="674972"/>
          </a:xfrm>
          <a:prstGeom prst="wedgeRoundRectCallout">
            <a:avLst>
              <a:gd name="adj1" fmla="val 56436"/>
              <a:gd name="adj2" fmla="val 3089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上面两个问题中，我们是怎么求经过时间的？</a:t>
            </a:r>
          </a:p>
        </p:txBody>
      </p:sp>
      <p:sp>
        <p:nvSpPr>
          <p:cNvPr id="5" name="矩形: 折角 4">
            <a:extLst>
              <a:ext uri="{FF2B5EF4-FFF2-40B4-BE49-F238E27FC236}">
                <a16:creationId xmlns:a16="http://schemas.microsoft.com/office/drawing/2014/main" id="{1961CEBF-F283-B48B-3783-B1A9B55F828D}"/>
              </a:ext>
            </a:extLst>
          </p:cNvPr>
          <p:cNvSpPr/>
          <p:nvPr/>
        </p:nvSpPr>
        <p:spPr>
          <a:xfrm>
            <a:off x="2467925" y="2292805"/>
            <a:ext cx="8344849" cy="3576364"/>
          </a:xfrm>
          <a:prstGeom prst="foldedCorner">
            <a:avLst/>
          </a:prstGeom>
          <a:solidFill>
            <a:srgbClr val="DBD0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82286020-C4A8-DFE6-FDA0-B2BB9E0292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0563" y="2840904"/>
            <a:ext cx="8578170" cy="248016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计算经过的时间的方法：</a:t>
            </a:r>
            <a:endParaRPr lang="en-US" altLang="zh-CN" sz="36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①看钟面，数格后计算；</a:t>
            </a:r>
            <a:endParaRPr lang="en-US" altLang="zh-CN" sz="3600" b="1" dirty="0"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②结束时刻－开始时刻</a:t>
            </a:r>
            <a:r>
              <a:rPr lang="en-US" altLang="zh-CN" sz="36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zh-CN" altLang="en-US" sz="36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经过的时间。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4F364EA-A119-6366-031A-552EE919B3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804" y="471572"/>
            <a:ext cx="3278974" cy="97024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4E92789-8D06-429A-5A31-FEE09737AFF9}"/>
              </a:ext>
            </a:extLst>
          </p:cNvPr>
          <p:cNvSpPr txBox="1"/>
          <p:nvPr/>
        </p:nvSpPr>
        <p:spPr>
          <a:xfrm>
            <a:off x="466927" y="1572678"/>
            <a:ext cx="94844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effectLst/>
                <a:latin typeface="+mn-ea"/>
              </a:rPr>
              <a:t>按照时间先后顺序，制作自己的时间小书。</a:t>
            </a:r>
            <a:endParaRPr lang="zh-CN" altLang="en-US" sz="4400" b="1" dirty="0">
              <a:latin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D74093-354E-96D5-E931-0C7F30481544}"/>
              </a:ext>
            </a:extLst>
          </p:cNvPr>
          <p:cNvSpPr txBox="1"/>
          <p:nvPr/>
        </p:nvSpPr>
        <p:spPr>
          <a:xfrm>
            <a:off x="671209" y="2427690"/>
            <a:ext cx="7334655" cy="3581365"/>
          </a:xfrm>
          <a:prstGeom prst="rect">
            <a:avLst/>
          </a:prstGeom>
          <a:noFill/>
          <a:ln w="19050">
            <a:solidFill>
              <a:srgbClr val="EE1D23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活动要求：</a:t>
            </a:r>
          </a:p>
          <a:p>
            <a:pPr>
              <a:lnSpc>
                <a:spcPct val="120000"/>
              </a:lnSpc>
            </a:pPr>
            <a:r>
              <a:rPr lang="en-US" altLang="zh-CN" sz="3200" dirty="0"/>
              <a:t>1.</a:t>
            </a:r>
            <a:r>
              <a:rPr lang="zh-CN" altLang="en-US" sz="3200" dirty="0"/>
              <a:t>定时间：选</a:t>
            </a:r>
            <a:r>
              <a:rPr lang="en-US" altLang="zh-CN" sz="3200" dirty="0"/>
              <a:t>4</a:t>
            </a:r>
            <a:r>
              <a:rPr lang="zh-CN" altLang="en-US" sz="3200" dirty="0"/>
              <a:t>个及以上时间点；</a:t>
            </a:r>
          </a:p>
          <a:p>
            <a:pPr>
              <a:lnSpc>
                <a:spcPct val="120000"/>
              </a:lnSpc>
            </a:pPr>
            <a:r>
              <a:rPr lang="en-US" altLang="zh-CN" sz="3200" dirty="0"/>
              <a:t>2.</a:t>
            </a:r>
            <a:r>
              <a:rPr lang="zh-CN" altLang="en-US" sz="3200" dirty="0"/>
              <a:t>画场景：用画笔和贴纸呈现对应事件；</a:t>
            </a:r>
          </a:p>
          <a:p>
            <a:pPr>
              <a:lnSpc>
                <a:spcPct val="120000"/>
              </a:lnSpc>
            </a:pPr>
            <a:r>
              <a:rPr lang="en-US" altLang="zh-CN" sz="3200" dirty="0"/>
              <a:t>3.</a:t>
            </a:r>
            <a:r>
              <a:rPr lang="zh-CN" altLang="en-US" sz="3200" dirty="0"/>
              <a:t>写故事：简单描述经历与感受；</a:t>
            </a:r>
          </a:p>
          <a:p>
            <a:pPr>
              <a:lnSpc>
                <a:spcPct val="120000"/>
              </a:lnSpc>
            </a:pPr>
            <a:r>
              <a:rPr lang="en-US" altLang="zh-CN" sz="3200" dirty="0"/>
              <a:t>4.</a:t>
            </a:r>
            <a:r>
              <a:rPr lang="zh-CN" altLang="en-US" sz="3200" dirty="0"/>
              <a:t>互分享：和大家分享你的时间小书，互相提出与时间有关的问题。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B3E8F46-ABA5-E9A0-B1B9-621091D4A9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4959" y="3908049"/>
            <a:ext cx="3472871" cy="93018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ECDC5946-F453-47E4-E02B-AC94B160DE1D}"/>
              </a:ext>
            </a:extLst>
          </p:cNvPr>
          <p:cNvSpPr txBox="1"/>
          <p:nvPr/>
        </p:nvSpPr>
        <p:spPr>
          <a:xfrm>
            <a:off x="8104098" y="3112406"/>
            <a:ext cx="2251954" cy="633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样式参考：</a:t>
            </a:r>
          </a:p>
        </p:txBody>
      </p:sp>
    </p:spTree>
    <p:extLst>
      <p:ext uri="{BB962C8B-B14F-4D97-AF65-F5344CB8AC3E}">
        <p14:creationId xmlns:p14="http://schemas.microsoft.com/office/powerpoint/2010/main" val="309846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340FD5D-5E63-053F-053A-94775975B8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158" y="563983"/>
            <a:ext cx="5545204" cy="51385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F27999C-5414-A009-2DD5-93D6ED376D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0658" y="4513634"/>
            <a:ext cx="1074392" cy="1770873"/>
          </a:xfrm>
          <a:prstGeom prst="rect">
            <a:avLst/>
          </a:prstGeom>
        </p:spPr>
      </p:pic>
      <p:sp>
        <p:nvSpPr>
          <p:cNvPr id="4" name="AutoShape 27">
            <a:extLst>
              <a:ext uri="{FF2B5EF4-FFF2-40B4-BE49-F238E27FC236}">
                <a16:creationId xmlns:a16="http://schemas.microsoft.com/office/drawing/2014/main" id="{4C2A7472-3D84-E4BD-BEC3-28CC74BC709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928147" y="4943786"/>
            <a:ext cx="4745473" cy="1262462"/>
          </a:xfrm>
          <a:prstGeom prst="wedgeRoundRectCallout">
            <a:avLst>
              <a:gd name="adj1" fmla="val 57261"/>
              <a:gd name="adj2" fmla="val -3158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从看大熊猫到开始野餐，中间过了多久？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BE1001D-3354-799B-E11D-14D8383D51F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84000" y="680715"/>
            <a:ext cx="2156741" cy="210511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C97D12A-1898-9D00-4384-404896EBD11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6246" y="3644503"/>
            <a:ext cx="2232248" cy="2142261"/>
          </a:xfrm>
          <a:prstGeom prst="rect">
            <a:avLst/>
          </a:prstGeom>
        </p:spPr>
      </p:pic>
      <p:sp>
        <p:nvSpPr>
          <p:cNvPr id="7" name="箭头: 下 6">
            <a:extLst>
              <a:ext uri="{FF2B5EF4-FFF2-40B4-BE49-F238E27FC236}">
                <a16:creationId xmlns:a16="http://schemas.microsoft.com/office/drawing/2014/main" id="{8ABAFFB9-EAE9-FC87-1B72-0B801663DC64}"/>
              </a:ext>
            </a:extLst>
          </p:cNvPr>
          <p:cNvSpPr/>
          <p:nvPr/>
        </p:nvSpPr>
        <p:spPr>
          <a:xfrm>
            <a:off x="8235911" y="2908746"/>
            <a:ext cx="252919" cy="612843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7A444E5-BD0C-A068-8C19-915316CF517B}"/>
              </a:ext>
            </a:extLst>
          </p:cNvPr>
          <p:cNvSpPr/>
          <p:nvPr/>
        </p:nvSpPr>
        <p:spPr>
          <a:xfrm>
            <a:off x="9539378" y="2005862"/>
            <a:ext cx="2310601" cy="2418611"/>
          </a:xfrm>
          <a:prstGeom prst="rect">
            <a:avLst/>
          </a:prstGeom>
          <a:solidFill>
            <a:srgbClr val="E9E8F3"/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>
                <a:solidFill>
                  <a:srgbClr val="1C1F23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方正楷体简体" panose="03000509000000000000" pitchFamily="65" charset="-122"/>
                <a:sym typeface="+mn-ea"/>
              </a:rPr>
              <a:t>分针</a:t>
            </a:r>
            <a:r>
              <a: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方正楷体简体" panose="03000509000000000000" pitchFamily="65" charset="-122"/>
                <a:sym typeface="+mn-ea"/>
              </a:rPr>
              <a:t>转</a:t>
            </a:r>
            <a:r>
              <a:rPr lang="zh-CN" altLang="en-US" sz="3200" b="1" dirty="0">
                <a:solidFill>
                  <a:srgbClr val="1C1F23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方正楷体简体" panose="03000509000000000000" pitchFamily="65" charset="-122"/>
                <a:sym typeface="+mn-ea"/>
              </a:rPr>
              <a:t>了</a:t>
            </a: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华文楷体" panose="02010600040101010101" pitchFamily="2" charset="-122"/>
                <a:sym typeface="+mn-ea"/>
              </a:rPr>
              <a:t>两圈</a:t>
            </a: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方正楷体简体" panose="03000509000000000000" pitchFamily="65" charset="-122"/>
                <a:sym typeface="+mn-ea"/>
              </a:rPr>
              <a:t>半</a:t>
            </a:r>
            <a:r>
              <a:rPr lang="zh-CN" altLang="en-US" sz="3200" b="1" dirty="0">
                <a:solidFill>
                  <a:srgbClr val="1C1F23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方正楷体简体" panose="03000509000000000000" pitchFamily="65" charset="-122"/>
                <a:sym typeface="+mn-ea"/>
              </a:rPr>
              <a:t>，中间过了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方正楷体简体" panose="03000509000000000000" pitchFamily="65" charset="-122"/>
                <a:sym typeface="+mn-ea"/>
              </a:rPr>
              <a:t>2</a:t>
            </a: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方正楷体简体" panose="03000509000000000000" pitchFamily="65" charset="-122"/>
                <a:sym typeface="+mn-ea"/>
              </a:rPr>
              <a:t>小时</a:t>
            </a:r>
            <a:r>
              <a:rPr lang="en-US" altLang="zh-CN" sz="3200" b="1" dirty="0">
                <a:solidFill>
                  <a:srgbClr val="CC33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方正楷体简体" panose="03000509000000000000" pitchFamily="65" charset="-122"/>
                <a:sym typeface="+mn-ea"/>
              </a:rPr>
              <a:t>30</a:t>
            </a:r>
            <a:r>
              <a:rPr lang="zh-CN" altLang="en-US" sz="3200" b="1" dirty="0">
                <a:solidFill>
                  <a:srgbClr val="CC3300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方正楷体简体" panose="03000509000000000000" pitchFamily="65" charset="-122"/>
                <a:sym typeface="+mn-ea"/>
              </a:rPr>
              <a:t>分</a:t>
            </a:r>
            <a:r>
              <a:rPr lang="zh-CN" altLang="en-US" sz="3200" b="1" dirty="0">
                <a:solidFill>
                  <a:srgbClr val="1C1F23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方正楷体简体" panose="03000509000000000000" pitchFamily="65" charset="-122"/>
                <a:sym typeface="+mn-ea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Times New Roman" panose="02020603050405020304" pitchFamily="18" charset="0"/>
              <a:ea typeface="华文楷体" panose="02010600040101010101" pitchFamily="2" charset="-122"/>
              <a:cs typeface="方正楷体简体" panose="03000509000000000000" pitchFamily="65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05186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827D0B6-E325-18C7-0BBD-C03155702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3575" y="3139975"/>
            <a:ext cx="2999343" cy="3223319"/>
          </a:xfrm>
          <a:prstGeom prst="rect">
            <a:avLst/>
          </a:prstGeom>
        </p:spPr>
      </p:pic>
      <p:sp>
        <p:nvSpPr>
          <p:cNvPr id="3" name="AutoShape 27">
            <a:extLst>
              <a:ext uri="{FF2B5EF4-FFF2-40B4-BE49-F238E27FC236}">
                <a16:creationId xmlns:a16="http://schemas.microsoft.com/office/drawing/2014/main" id="{011B92A7-BECC-06CC-B987-02178B3FDAF7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215957" y="2170220"/>
            <a:ext cx="7467618" cy="1939509"/>
          </a:xfrm>
          <a:prstGeom prst="wedgeRoundRectCallout">
            <a:avLst>
              <a:gd name="adj1" fmla="val -58295"/>
              <a:gd name="adj2" fmla="val 4004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想想自己一天里的活动，如：上学路上用时、课间休息时长，选一个用今天学的方法算一算，和同桌交流。</a:t>
            </a:r>
          </a:p>
        </p:txBody>
      </p:sp>
    </p:spTree>
    <p:extLst>
      <p:ext uri="{BB962C8B-B14F-4D97-AF65-F5344CB8AC3E}">
        <p14:creationId xmlns:p14="http://schemas.microsoft.com/office/powerpoint/2010/main" val="137306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2D6C56-3C9B-36A0-9416-221C52FFE432}"/>
              </a:ext>
            </a:extLst>
          </p:cNvPr>
          <p:cNvSpPr txBox="1"/>
          <p:nvPr/>
        </p:nvSpPr>
        <p:spPr>
          <a:xfrm>
            <a:off x="576364" y="1036154"/>
            <a:ext cx="77310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通过这节课的学习，你有什么收获？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756DF4C-8CE8-4B01-FCD2-1C58BA84BB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364" y="1914369"/>
            <a:ext cx="4810105" cy="1764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4C7FFDA-DFE5-2BE3-39CD-2E05AA900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4878" y="1913143"/>
            <a:ext cx="5640758" cy="1765226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5965B590-DBAB-4BE1-140E-02B2AF9FA6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8625" y="3834012"/>
            <a:ext cx="8578170" cy="221483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计算经过的时间的方法：</a:t>
            </a:r>
            <a:endParaRPr lang="en-US" altLang="zh-CN" sz="3200" b="1" dirty="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①看钟面，数格后计算；</a:t>
            </a:r>
            <a:endParaRPr lang="en-US" altLang="zh-CN" sz="3200" b="1" dirty="0"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②结束时刻－开始时刻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经过的时间。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25963" y="3021132"/>
            <a:ext cx="9340074" cy="815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/>
                <a:cs typeface="Arial" panose="020B0604020202020204" pitchFamily="34" charset="0"/>
              </a:rPr>
              <a:t>见“状元成才路”系列丛书对应课时作业。</a:t>
            </a:r>
            <a:endParaRPr lang="zh-CN" altLang="en-US" sz="7200" b="1" dirty="0">
              <a:solidFill>
                <a:prstClr val="black"/>
              </a:solidFill>
              <a:latin typeface="Arial" panose="020B0604020202020204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" y="1032"/>
            <a:ext cx="12179259" cy="6855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" y="0"/>
            <a:ext cx="12179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情境导入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08B4CED-7A43-7962-27EC-CBBCB6D50C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3647"/>
            <a:ext cx="5199570" cy="603070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FB91091-4578-6CFC-EEE5-28B90FDA0C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1253" y="4361756"/>
            <a:ext cx="1862459" cy="2001538"/>
          </a:xfrm>
          <a:prstGeom prst="rect">
            <a:avLst/>
          </a:prstGeom>
        </p:spPr>
      </p:pic>
      <p:sp>
        <p:nvSpPr>
          <p:cNvPr id="8" name="AutoShape 27">
            <a:extLst>
              <a:ext uri="{FF2B5EF4-FFF2-40B4-BE49-F238E27FC236}">
                <a16:creationId xmlns:a16="http://schemas.microsoft.com/office/drawing/2014/main" id="{B07A216F-061F-0B68-0936-C2FC70DD2DD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715945" y="3012281"/>
            <a:ext cx="2787961" cy="1349475"/>
          </a:xfrm>
          <a:prstGeom prst="wedgeRoundRectCallout">
            <a:avLst>
              <a:gd name="adj1" fmla="val 33240"/>
              <a:gd name="adj2" fmla="val 8884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你从图中看到了什么？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EF923B0-D498-2679-D096-1FEE2CBC5125}"/>
              </a:ext>
            </a:extLst>
          </p:cNvPr>
          <p:cNvSpPr txBox="1"/>
          <p:nvPr/>
        </p:nvSpPr>
        <p:spPr>
          <a:xfrm>
            <a:off x="665790" y="1318041"/>
            <a:ext cx="5336176" cy="1260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sz="3200" b="1" i="0" u="none" strike="noStrike" baseline="0" dirty="0">
                <a:latin typeface="FZBWKSJW--GB1-0"/>
              </a:rPr>
              <a:t>这是小明用照片制作的时间小书</a:t>
            </a:r>
            <a:r>
              <a:rPr lang="en-US" altLang="zh-CN" sz="3200" b="1" i="0" u="none" strike="noStrike" baseline="0" dirty="0">
                <a:latin typeface="FZSSK--GBK1-0"/>
              </a:rPr>
              <a:t>《</a:t>
            </a:r>
            <a:r>
              <a:rPr lang="zh-CN" altLang="en-US" sz="3200" b="1" i="0" u="none" strike="noStrike" baseline="0" dirty="0">
                <a:latin typeface="FZBWKSJW--GB1-0"/>
              </a:rPr>
              <a:t>冰雪乐园一日游</a:t>
            </a:r>
            <a:r>
              <a:rPr lang="en-US" altLang="zh-CN" sz="3200" b="1" i="0" u="none" strike="noStrike" baseline="0" dirty="0">
                <a:latin typeface="FZSSK--GBK1-0"/>
              </a:rPr>
              <a:t>》</a:t>
            </a:r>
            <a:r>
              <a:rPr lang="zh-CN" altLang="en-US" sz="3200" b="1" i="0" u="none" strike="noStrike" baseline="0" dirty="0">
                <a:latin typeface="FZSSK--GBK1-0"/>
              </a:rPr>
              <a:t>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F353ED-5A79-5357-66B9-B5E74F7CE234}"/>
              </a:ext>
            </a:extLst>
          </p:cNvPr>
          <p:cNvSpPr txBox="1"/>
          <p:nvPr/>
        </p:nvSpPr>
        <p:spPr>
          <a:xfrm>
            <a:off x="430855" y="434540"/>
            <a:ext cx="100462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n-cs"/>
              </a:rPr>
              <a:t>钟面上的时刻你会读吗？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9E956228-AD00-E654-CC92-6902D6AA84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7039" y="1151340"/>
            <a:ext cx="2115637" cy="21391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1995EBB-4A80-65B0-84D8-961B2480941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1" b="726"/>
          <a:stretch/>
        </p:blipFill>
        <p:spPr>
          <a:xfrm>
            <a:off x="4993013" y="1151340"/>
            <a:ext cx="2158654" cy="21391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77D7C6A-B814-F54C-7AC3-013F4F5913C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65"/>
          <a:stretch/>
        </p:blipFill>
        <p:spPr>
          <a:xfrm>
            <a:off x="3132145" y="3747461"/>
            <a:ext cx="2158654" cy="21391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69D73EF-86DA-2060-A9B2-04B700E896E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06"/>
          <a:stretch/>
        </p:blipFill>
        <p:spPr>
          <a:xfrm>
            <a:off x="8522004" y="1151340"/>
            <a:ext cx="2139100" cy="21391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B51FF34-7682-4A78-AB6E-74BB33FB9FC4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5939" y="3751371"/>
            <a:ext cx="2127368" cy="213519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C684B9F-2CD5-6389-481E-A60CCB96081A}"/>
              </a:ext>
            </a:extLst>
          </p:cNvPr>
          <p:cNvSpPr txBox="1"/>
          <p:nvPr/>
        </p:nvSpPr>
        <p:spPr>
          <a:xfrm>
            <a:off x="1665048" y="3310482"/>
            <a:ext cx="17996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</a:rPr>
              <a:t>9</a:t>
            </a:r>
            <a:r>
              <a:rPr lang="zh-CN" altLang="en-US" sz="3200" b="1" dirty="0">
                <a:solidFill>
                  <a:srgbClr val="FF0000"/>
                </a:solidFill>
              </a:rPr>
              <a:t>时</a:t>
            </a:r>
            <a:r>
              <a:rPr lang="en-US" altLang="zh-CN" sz="3200" b="1" dirty="0">
                <a:solidFill>
                  <a:srgbClr val="FF0000"/>
                </a:solidFill>
              </a:rPr>
              <a:t>30</a:t>
            </a:r>
            <a:r>
              <a:rPr lang="zh-CN" altLang="en-US" sz="3200" b="1" dirty="0">
                <a:solidFill>
                  <a:srgbClr val="FF0000"/>
                </a:solidFill>
              </a:rPr>
              <a:t>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8B3900-4D51-0E97-7704-B73384FD8660}"/>
              </a:ext>
            </a:extLst>
          </p:cNvPr>
          <p:cNvSpPr txBox="1"/>
          <p:nvPr/>
        </p:nvSpPr>
        <p:spPr>
          <a:xfrm>
            <a:off x="5079200" y="3310482"/>
            <a:ext cx="19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9</a:t>
            </a:r>
            <a:r>
              <a:rPr lang="zh-CN" altLang="en-US" dirty="0"/>
              <a:t>时</a:t>
            </a:r>
            <a:r>
              <a:rPr lang="en-US" altLang="zh-CN" dirty="0"/>
              <a:t>55</a:t>
            </a:r>
            <a:r>
              <a:rPr lang="zh-CN" altLang="en-US" dirty="0"/>
              <a:t>分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DBF4F32-B2D4-8899-B11F-CC80CB6C31D7}"/>
              </a:ext>
            </a:extLst>
          </p:cNvPr>
          <p:cNvSpPr txBox="1"/>
          <p:nvPr/>
        </p:nvSpPr>
        <p:spPr>
          <a:xfrm>
            <a:off x="3147788" y="5867105"/>
            <a:ext cx="2127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11</a:t>
            </a:r>
            <a:r>
              <a:rPr lang="zh-CN" altLang="en-US" dirty="0"/>
              <a:t>时</a:t>
            </a:r>
            <a:r>
              <a:rPr lang="en-US" altLang="zh-CN" dirty="0"/>
              <a:t>35</a:t>
            </a:r>
            <a:r>
              <a:rPr lang="zh-CN" altLang="en-US" dirty="0"/>
              <a:t>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69C75F0-DF43-9AB0-6A90-6A819B8AB5AC}"/>
              </a:ext>
            </a:extLst>
          </p:cNvPr>
          <p:cNvSpPr txBox="1"/>
          <p:nvPr/>
        </p:nvSpPr>
        <p:spPr>
          <a:xfrm>
            <a:off x="8522004" y="3310482"/>
            <a:ext cx="2139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10</a:t>
            </a:r>
            <a:r>
              <a:rPr lang="zh-CN" altLang="en-US" dirty="0"/>
              <a:t>时</a:t>
            </a:r>
            <a:r>
              <a:rPr lang="en-US" altLang="zh-CN" dirty="0"/>
              <a:t>15</a:t>
            </a:r>
            <a:r>
              <a:rPr lang="zh-CN" altLang="en-US" dirty="0"/>
              <a:t>分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C88E7B2-F3A2-D708-36DB-F8D283B7F35E}"/>
              </a:ext>
            </a:extLst>
          </p:cNvPr>
          <p:cNvSpPr txBox="1"/>
          <p:nvPr/>
        </p:nvSpPr>
        <p:spPr>
          <a:xfrm>
            <a:off x="6685939" y="5867105"/>
            <a:ext cx="2139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FF0000"/>
                </a:solidFill>
              </a:defRPr>
            </a:lvl1pPr>
          </a:lstStyle>
          <a:p>
            <a:r>
              <a:rPr lang="en-US" altLang="zh-CN" dirty="0"/>
              <a:t>12</a:t>
            </a:r>
            <a:r>
              <a:rPr lang="zh-CN" altLang="en-US" dirty="0"/>
              <a:t>时</a:t>
            </a:r>
            <a:r>
              <a:rPr lang="en-US" altLang="zh-CN" dirty="0"/>
              <a:t>45</a:t>
            </a:r>
            <a:r>
              <a:rPr lang="zh-CN" altLang="en-US" dirty="0"/>
              <a:t>分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2F3E7FF-631D-6636-0BD0-498136B14512}"/>
              </a:ext>
            </a:extLst>
          </p:cNvPr>
          <p:cNvSpPr txBox="1"/>
          <p:nvPr/>
        </p:nvSpPr>
        <p:spPr>
          <a:xfrm>
            <a:off x="5472258" y="434540"/>
            <a:ext cx="45547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n-cs"/>
              </a:rPr>
              <a:t>同桌互相读一读。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4937" y="176645"/>
            <a:ext cx="23930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探索新知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179527D-9CCF-BD62-9BF8-68491686FC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3647"/>
            <a:ext cx="5199570" cy="603070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CFB392B-D128-FF4F-ABBA-ECB9F3C700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1253" y="4361756"/>
            <a:ext cx="1862459" cy="2001538"/>
          </a:xfrm>
          <a:prstGeom prst="rect">
            <a:avLst/>
          </a:prstGeom>
        </p:spPr>
      </p:pic>
      <p:sp>
        <p:nvSpPr>
          <p:cNvPr id="8" name="AutoShape 27">
            <a:extLst>
              <a:ext uri="{FF2B5EF4-FFF2-40B4-BE49-F238E27FC236}">
                <a16:creationId xmlns:a16="http://schemas.microsoft.com/office/drawing/2014/main" id="{1E3BD3D8-7DFB-4E24-5998-99C8C7FC400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57339" y="2496244"/>
            <a:ext cx="4597308" cy="1349475"/>
          </a:xfrm>
          <a:prstGeom prst="wedgeRoundRectCallout">
            <a:avLst>
              <a:gd name="adj1" fmla="val 32605"/>
              <a:gd name="adj2" fmla="val 9173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用自己的语言说说小明在不同时间做了什么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?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" name="AutoShape 27">
            <a:extLst>
              <a:ext uri="{FF2B5EF4-FFF2-40B4-BE49-F238E27FC236}">
                <a16:creationId xmlns:a16="http://schemas.microsoft.com/office/drawing/2014/main" id="{D7827BFF-838D-C937-5E7C-D4DC0314AEF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51253" y="2496243"/>
            <a:ext cx="5481837" cy="1349475"/>
          </a:xfrm>
          <a:prstGeom prst="wedgeRoundRectCallout">
            <a:avLst>
              <a:gd name="adj1" fmla="val 26394"/>
              <a:gd name="adj2" fmla="val 9245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根据他的时间小书你们能提出与时间有关的问题吗？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3FDA21-8F31-F34E-CB83-6B4C711F08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13647"/>
            <a:ext cx="5199570" cy="603070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8405DD9-3BEE-1AC1-8CFA-C55F3511DE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7596" y="818710"/>
            <a:ext cx="1563316" cy="1759119"/>
          </a:xfrm>
          <a:prstGeom prst="rect">
            <a:avLst/>
          </a:prstGeom>
        </p:spPr>
      </p:pic>
      <p:sp>
        <p:nvSpPr>
          <p:cNvPr id="8" name="AutoShape 27">
            <a:extLst>
              <a:ext uri="{FF2B5EF4-FFF2-40B4-BE49-F238E27FC236}">
                <a16:creationId xmlns:a16="http://schemas.microsoft.com/office/drawing/2014/main" id="{AEAE9A97-9FB4-AAA0-F27C-E4A1356FA74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422372" y="818710"/>
            <a:ext cx="3352167" cy="1349475"/>
          </a:xfrm>
          <a:prstGeom prst="wedgeRoundRectCallout">
            <a:avLst>
              <a:gd name="adj1" fmla="val 63093"/>
              <a:gd name="adj2" fmla="val 1964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他们从家到冰雪乐园用了多久？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997F4B8-8A62-29AA-24C5-D70A525674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6" y="3825465"/>
            <a:ext cx="1563316" cy="2213825"/>
          </a:xfrm>
          <a:prstGeom prst="rect">
            <a:avLst/>
          </a:prstGeom>
        </p:spPr>
      </p:pic>
      <p:sp>
        <p:nvSpPr>
          <p:cNvPr id="12" name="AutoShape 27">
            <a:extLst>
              <a:ext uri="{FF2B5EF4-FFF2-40B4-BE49-F238E27FC236}">
                <a16:creationId xmlns:a16="http://schemas.microsoft.com/office/drawing/2014/main" id="{D7641837-4C60-1303-7DD1-DBD0720DD16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945268" y="2577829"/>
            <a:ext cx="3673628" cy="1916350"/>
          </a:xfrm>
          <a:prstGeom prst="wedgeRoundRectCallout">
            <a:avLst>
              <a:gd name="adj1" fmla="val 38467"/>
              <a:gd name="adj2" fmla="val 6939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他们从离开家到返回家中一共用了多长时间？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D97C8402-C362-F10E-F9E1-904CB876A083}"/>
              </a:ext>
            </a:extLst>
          </p:cNvPr>
          <p:cNvSpPr txBox="1"/>
          <p:nvPr/>
        </p:nvSpPr>
        <p:spPr>
          <a:xfrm>
            <a:off x="313716" y="1076891"/>
            <a:ext cx="74781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C1F23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他们从家到冰雪乐园用了多久？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1C1F23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dirty="0">
              <a:latin typeface="+mj-ea"/>
              <a:ea typeface="+mj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7C2803E-8214-8712-481A-2FE09B4F7C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413647"/>
            <a:ext cx="5199570" cy="191126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161710F-8583-BC36-CF85-C21E067EDA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4822" y="3126253"/>
            <a:ext cx="1563316" cy="1759119"/>
          </a:xfrm>
          <a:prstGeom prst="rect">
            <a:avLst/>
          </a:prstGeom>
        </p:spPr>
      </p:pic>
      <p:sp>
        <p:nvSpPr>
          <p:cNvPr id="13" name="AutoShape 27">
            <a:extLst>
              <a:ext uri="{FF2B5EF4-FFF2-40B4-BE49-F238E27FC236}">
                <a16:creationId xmlns:a16="http://schemas.microsoft.com/office/drawing/2014/main" id="{EF82876F-FC62-EB8F-8255-E3375633D19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654955" y="2487404"/>
            <a:ext cx="5136900" cy="1958112"/>
          </a:xfrm>
          <a:prstGeom prst="wedgeRoundRectCallout">
            <a:avLst>
              <a:gd name="adj1" fmla="val 59588"/>
              <a:gd name="adj2" fmla="val 2826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9:30 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离开家，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9:55 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到达冰雪乐园，分针转了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大格，是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25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分钟。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E8E72607-E874-9C48-F98C-562B1A7C9F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93847" y="2621604"/>
            <a:ext cx="3393331" cy="3393331"/>
          </a:xfrm>
          <a:prstGeom prst="rect">
            <a:avLst/>
          </a:prstGeom>
        </p:spPr>
      </p:pic>
      <p:sp>
        <p:nvSpPr>
          <p:cNvPr id="2" name="弧形 1">
            <a:extLst>
              <a:ext uri="{FF2B5EF4-FFF2-40B4-BE49-F238E27FC236}">
                <a16:creationId xmlns:a16="http://schemas.microsoft.com/office/drawing/2014/main" id="{70C7EEFA-E362-AADC-3BC6-8B59D58E3946}"/>
              </a:ext>
            </a:extLst>
          </p:cNvPr>
          <p:cNvSpPr/>
          <p:nvPr/>
        </p:nvSpPr>
        <p:spPr>
          <a:xfrm>
            <a:off x="8603220" y="3023610"/>
            <a:ext cx="2584701" cy="2584701"/>
          </a:xfrm>
          <a:prstGeom prst="arc">
            <a:avLst>
              <a:gd name="adj1" fmla="val 5371797"/>
              <a:gd name="adj2" fmla="val 14470210"/>
            </a:avLst>
          </a:prstGeom>
          <a:solidFill>
            <a:srgbClr val="FFC000">
              <a:alpha val="70000"/>
            </a:srgbClr>
          </a:solidFill>
          <a:ln w="28575">
            <a:noFil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CFABB6C-8E37-436A-DA57-E69F86CD83D6}"/>
              </a:ext>
            </a:extLst>
          </p:cNvPr>
          <p:cNvGrpSpPr>
            <a:grpSpLocks/>
          </p:cNvGrpSpPr>
          <p:nvPr/>
        </p:nvGrpSpPr>
        <p:grpSpPr>
          <a:xfrm flipV="1">
            <a:off x="9852054" y="3466460"/>
            <a:ext cx="76915" cy="1703618"/>
            <a:chOff x="8585662" y="1863977"/>
            <a:chExt cx="141316" cy="3130046"/>
          </a:xfrm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397F11F2-6DE5-6BF0-6DFE-FDA864B6573A}"/>
                </a:ext>
              </a:extLst>
            </p:cNvPr>
            <p:cNvSpPr>
              <a:spLocks/>
            </p:cNvSpPr>
            <p:nvPr/>
          </p:nvSpPr>
          <p:spPr>
            <a:xfrm>
              <a:off x="8585662" y="1863977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solidFill>
              <a:srgbClr val="007AB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D058E0C-C56F-E062-B6FD-EDE170DB895B}"/>
                </a:ext>
              </a:extLst>
            </p:cNvPr>
            <p:cNvSpPr>
              <a:spLocks/>
            </p:cNvSpPr>
            <p:nvPr/>
          </p:nvSpPr>
          <p:spPr>
            <a:xfrm flipV="1">
              <a:off x="8585662" y="3429000"/>
              <a:ext cx="141316" cy="1565023"/>
            </a:xfrm>
            <a:custGeom>
              <a:avLst/>
              <a:gdLst>
                <a:gd name="connsiteX0" fmla="*/ 71116 w 141316"/>
                <a:gd name="connsiteY0" fmla="*/ 0 h 1565023"/>
                <a:gd name="connsiteX1" fmla="*/ 139122 w 141316"/>
                <a:gd name="connsiteY1" fmla="*/ 181993 h 1565023"/>
                <a:gd name="connsiteX2" fmla="*/ 141316 w 141316"/>
                <a:gd name="connsiteY2" fmla="*/ 181993 h 1565023"/>
                <a:gd name="connsiteX3" fmla="*/ 141316 w 141316"/>
                <a:gd name="connsiteY3" fmla="*/ 187865 h 1565023"/>
                <a:gd name="connsiteX4" fmla="*/ 141316 w 141316"/>
                <a:gd name="connsiteY4" fmla="*/ 1565023 h 1565023"/>
                <a:gd name="connsiteX5" fmla="*/ 0 w 141316"/>
                <a:gd name="connsiteY5" fmla="*/ 1565023 h 1565023"/>
                <a:gd name="connsiteX6" fmla="*/ 0 w 141316"/>
                <a:gd name="connsiteY6" fmla="*/ 181993 h 1565023"/>
                <a:gd name="connsiteX7" fmla="*/ 3110 w 141316"/>
                <a:gd name="connsiteY7" fmla="*/ 181993 h 156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316" h="1565023">
                  <a:moveTo>
                    <a:pt x="71116" y="0"/>
                  </a:moveTo>
                  <a:lnTo>
                    <a:pt x="139122" y="181993"/>
                  </a:lnTo>
                  <a:lnTo>
                    <a:pt x="141316" y="181993"/>
                  </a:lnTo>
                  <a:lnTo>
                    <a:pt x="141316" y="187865"/>
                  </a:lnTo>
                  <a:lnTo>
                    <a:pt x="141316" y="1565023"/>
                  </a:lnTo>
                  <a:lnTo>
                    <a:pt x="0" y="1565023"/>
                  </a:lnTo>
                  <a:lnTo>
                    <a:pt x="0" y="181993"/>
                  </a:lnTo>
                  <a:lnTo>
                    <a:pt x="3110" y="181993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61A6388-D69A-52A1-6E84-153B36B1AF83}"/>
              </a:ext>
            </a:extLst>
          </p:cNvPr>
          <p:cNvGrpSpPr>
            <a:grpSpLocks/>
          </p:cNvGrpSpPr>
          <p:nvPr/>
        </p:nvGrpSpPr>
        <p:grpSpPr>
          <a:xfrm rot="17100000">
            <a:off x="9841527" y="3804043"/>
            <a:ext cx="97970" cy="1028453"/>
            <a:chOff x="8566320" y="2484215"/>
            <a:chExt cx="180000" cy="188957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D88D2A0-BE15-463C-98BE-4F46A02789FE}"/>
                </a:ext>
              </a:extLst>
            </p:cNvPr>
            <p:cNvSpPr>
              <a:spLocks/>
            </p:cNvSpPr>
            <p:nvPr/>
          </p:nvSpPr>
          <p:spPr>
            <a:xfrm>
              <a:off x="8566320" y="2484215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solidFill>
              <a:srgbClr val="EE1D2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BD03097-64AE-E483-5286-E419153AC648}"/>
                </a:ext>
              </a:extLst>
            </p:cNvPr>
            <p:cNvSpPr>
              <a:spLocks/>
            </p:cNvSpPr>
            <p:nvPr/>
          </p:nvSpPr>
          <p:spPr>
            <a:xfrm flipV="1">
              <a:off x="8566320" y="3429000"/>
              <a:ext cx="180000" cy="944785"/>
            </a:xfrm>
            <a:custGeom>
              <a:avLst/>
              <a:gdLst>
                <a:gd name="connsiteX0" fmla="*/ 90000 w 180000"/>
                <a:gd name="connsiteY0" fmla="*/ 0 h 944785"/>
                <a:gd name="connsiteX1" fmla="*/ 180000 w 180000"/>
                <a:gd name="connsiteY1" fmla="*/ 187865 h 944785"/>
                <a:gd name="connsiteX2" fmla="*/ 179878 w 180000"/>
                <a:gd name="connsiteY2" fmla="*/ 188120 h 944785"/>
                <a:gd name="connsiteX3" fmla="*/ 179878 w 180000"/>
                <a:gd name="connsiteY3" fmla="*/ 944785 h 944785"/>
                <a:gd name="connsiteX4" fmla="*/ 0 w 180000"/>
                <a:gd name="connsiteY4" fmla="*/ 944785 h 944785"/>
                <a:gd name="connsiteX5" fmla="*/ 0 w 180000"/>
                <a:gd name="connsiteY5" fmla="*/ 187865 h 944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000" h="944785">
                  <a:moveTo>
                    <a:pt x="90000" y="0"/>
                  </a:moveTo>
                  <a:lnTo>
                    <a:pt x="180000" y="187865"/>
                  </a:lnTo>
                  <a:lnTo>
                    <a:pt x="179878" y="188120"/>
                  </a:lnTo>
                  <a:lnTo>
                    <a:pt x="179878" y="944785"/>
                  </a:lnTo>
                  <a:lnTo>
                    <a:pt x="0" y="944785"/>
                  </a:lnTo>
                  <a:lnTo>
                    <a:pt x="0" y="18786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11A2310-639F-C23F-6A0B-356C37BBC668}"/>
              </a:ext>
            </a:extLst>
          </p:cNvPr>
          <p:cNvGrpSpPr>
            <a:grpSpLocks/>
          </p:cNvGrpSpPr>
          <p:nvPr/>
        </p:nvGrpSpPr>
        <p:grpSpPr>
          <a:xfrm>
            <a:off x="9778256" y="4206013"/>
            <a:ext cx="224513" cy="224513"/>
            <a:chOff x="8450072" y="3222752"/>
            <a:chExt cx="412496" cy="41249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EAD49A61-2FE2-8B2A-A48D-DD88728331BC}"/>
                </a:ext>
              </a:extLst>
            </p:cNvPr>
            <p:cNvSpPr>
              <a:spLocks/>
            </p:cNvSpPr>
            <p:nvPr/>
          </p:nvSpPr>
          <p:spPr>
            <a:xfrm>
              <a:off x="8450072" y="3222752"/>
              <a:ext cx="412496" cy="412496"/>
            </a:xfrm>
            <a:prstGeom prst="ellipse">
              <a:avLst/>
            </a:prstGeom>
            <a:solidFill>
              <a:srgbClr val="B5DEC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E792D39-A984-A0C3-288B-D231CF781F00}"/>
                </a:ext>
              </a:extLst>
            </p:cNvPr>
            <p:cNvSpPr>
              <a:spLocks/>
            </p:cNvSpPr>
            <p:nvPr/>
          </p:nvSpPr>
          <p:spPr>
            <a:xfrm>
              <a:off x="8506778" y="3279458"/>
              <a:ext cx="299085" cy="299085"/>
            </a:xfrm>
            <a:prstGeom prst="ellipse">
              <a:avLst/>
            </a:prstGeom>
            <a:solidFill>
              <a:srgbClr val="FAE7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F1580EA-9FF5-CB0D-3CE0-643760119C25}"/>
              </a:ext>
            </a:extLst>
          </p:cNvPr>
          <p:cNvSpPr txBox="1"/>
          <p:nvPr/>
        </p:nvSpPr>
        <p:spPr>
          <a:xfrm>
            <a:off x="3358476" y="5036143"/>
            <a:ext cx="3985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5×5=25</a:t>
            </a:r>
            <a:r>
              <a:rPr lang="zh-CN" altLang="en-US" sz="3200" b="1" dirty="0">
                <a:solidFill>
                  <a:srgbClr val="FF0000"/>
                </a:solidFill>
              </a:rPr>
              <a:t>（分钟）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0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750000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CFE9A5E2-28C8-AA26-47EC-45ED90B84B1B}"/>
              </a:ext>
            </a:extLst>
          </p:cNvPr>
          <p:cNvSpPr txBox="1"/>
          <p:nvPr/>
        </p:nvSpPr>
        <p:spPr>
          <a:xfrm>
            <a:off x="313716" y="1076891"/>
            <a:ext cx="74781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C1F23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他们从家到冰雪乐园用了多久？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1C1F23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</a:t>
            </a:r>
            <a:endParaRPr lang="zh-CN" altLang="en-US" sz="2400" dirty="0">
              <a:latin typeface="+mj-ea"/>
              <a:ea typeface="+mj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5D17C05-6973-E665-7E79-2D4CD2959E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413647"/>
            <a:ext cx="5199570" cy="19112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B1FD124-875A-E796-5EAF-5421089835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85" y="2324910"/>
            <a:ext cx="1563316" cy="2213825"/>
          </a:xfrm>
          <a:prstGeom prst="rect">
            <a:avLst/>
          </a:prstGeom>
        </p:spPr>
      </p:pic>
      <p:sp>
        <p:nvSpPr>
          <p:cNvPr id="2" name="AutoShape 27">
            <a:extLst>
              <a:ext uri="{FF2B5EF4-FFF2-40B4-BE49-F238E27FC236}">
                <a16:creationId xmlns:a16="http://schemas.microsoft.com/office/drawing/2014/main" id="{33CBD969-E1CE-1519-9ABC-CD75BA1A406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520737" y="2435575"/>
            <a:ext cx="4950106" cy="1306383"/>
          </a:xfrm>
          <a:prstGeom prst="wedgeRoundRectCallout">
            <a:avLst>
              <a:gd name="adj1" fmla="val 56867"/>
              <a:gd name="adj2" fmla="val 1965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因为都是九时多，直接用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55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算出用了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25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分钟。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537BFE4-6B53-6BCF-CFF6-7E008875F377}"/>
              </a:ext>
            </a:extLst>
          </p:cNvPr>
          <p:cNvGrpSpPr/>
          <p:nvPr/>
        </p:nvGrpSpPr>
        <p:grpSpPr>
          <a:xfrm>
            <a:off x="2664576" y="3901261"/>
            <a:ext cx="2430761" cy="2430761"/>
            <a:chOff x="8193847" y="2621604"/>
            <a:chExt cx="3393331" cy="3393331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27FB3B6-CEF4-9DB6-059D-E4B0D65CC4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193847" y="2621604"/>
              <a:ext cx="3393331" cy="3393331"/>
            </a:xfrm>
            <a:prstGeom prst="rect">
              <a:avLst/>
            </a:prstGeom>
          </p:spPr>
        </p:pic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F790B74-420F-AB17-0AE0-6D55953DC1E3}"/>
                </a:ext>
              </a:extLst>
            </p:cNvPr>
            <p:cNvGrpSpPr>
              <a:grpSpLocks/>
            </p:cNvGrpSpPr>
            <p:nvPr/>
          </p:nvGrpSpPr>
          <p:grpSpPr>
            <a:xfrm flipV="1">
              <a:off x="9852054" y="3466460"/>
              <a:ext cx="76915" cy="1703618"/>
              <a:chOff x="8585662" y="1863977"/>
              <a:chExt cx="141316" cy="3130046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65FD149F-BC9A-630A-81A2-066BD424511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85662" y="1863977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solidFill>
                <a:srgbClr val="007AB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24530C3C-DF63-C9A9-42DD-6AAC00720559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8585662" y="3429000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2982DAC-9DB0-3305-A851-B925FFEC8CB0}"/>
                </a:ext>
              </a:extLst>
            </p:cNvPr>
            <p:cNvGrpSpPr>
              <a:grpSpLocks/>
            </p:cNvGrpSpPr>
            <p:nvPr/>
          </p:nvGrpSpPr>
          <p:grpSpPr>
            <a:xfrm rot="17100000">
              <a:off x="9841527" y="3804043"/>
              <a:ext cx="97970" cy="1028453"/>
              <a:chOff x="8566320" y="2484215"/>
              <a:chExt cx="180000" cy="1889570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E582EBB9-6000-C611-566D-E939CF2A7C7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66320" y="2484215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solidFill>
                <a:srgbClr val="EE1D2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23555AB-4C06-CC8D-A38B-666A5CEBEDFD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8566320" y="3429000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8223972-96BE-E278-2B82-ED98F0036CEC}"/>
                </a:ext>
              </a:extLst>
            </p:cNvPr>
            <p:cNvGrpSpPr>
              <a:grpSpLocks/>
            </p:cNvGrpSpPr>
            <p:nvPr/>
          </p:nvGrpSpPr>
          <p:grpSpPr>
            <a:xfrm>
              <a:off x="9778256" y="4206013"/>
              <a:ext cx="224513" cy="224513"/>
              <a:chOff x="8450072" y="3222752"/>
              <a:chExt cx="412496" cy="412496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B6B479E6-973D-B4FB-E78F-9ECB6F8BF94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450072" y="3222752"/>
                <a:ext cx="412496" cy="412496"/>
              </a:xfrm>
              <a:prstGeom prst="ellipse">
                <a:avLst/>
              </a:prstGeom>
              <a:solidFill>
                <a:srgbClr val="B5DEC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EA922067-0B85-9F1A-09E7-7BEA73F582B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06778" y="3279458"/>
                <a:ext cx="299085" cy="299085"/>
              </a:xfrm>
              <a:prstGeom prst="ellipse">
                <a:avLst/>
              </a:prstGeom>
              <a:solidFill>
                <a:srgbClr val="FAE7A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B69539C-17DF-0775-9263-A35DC61BFEA6}"/>
              </a:ext>
            </a:extLst>
          </p:cNvPr>
          <p:cNvGrpSpPr/>
          <p:nvPr/>
        </p:nvGrpSpPr>
        <p:grpSpPr>
          <a:xfrm>
            <a:off x="6864655" y="3901261"/>
            <a:ext cx="2430761" cy="2430761"/>
            <a:chOff x="6864655" y="3901261"/>
            <a:chExt cx="2430761" cy="2430761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1D7415FD-1834-1F5A-0482-AB9B80109E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64655" y="3901261"/>
              <a:ext cx="2430761" cy="2430761"/>
            </a:xfrm>
            <a:prstGeom prst="rect">
              <a:avLst/>
            </a:prstGeom>
          </p:spPr>
        </p:pic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B9BB4AB-1756-1B38-BE45-D4B9CCBA582E}"/>
                </a:ext>
              </a:extLst>
            </p:cNvPr>
            <p:cNvGrpSpPr>
              <a:grpSpLocks/>
            </p:cNvGrpSpPr>
            <p:nvPr/>
          </p:nvGrpSpPr>
          <p:grpSpPr>
            <a:xfrm rot="9000000" flipV="1">
              <a:off x="8052486" y="4506461"/>
              <a:ext cx="55097" cy="1220361"/>
              <a:chOff x="8585662" y="1863977"/>
              <a:chExt cx="141316" cy="3130046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3B2D13B-967C-A674-D674-BD3388CE8A2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85662" y="1863977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solidFill>
                <a:srgbClr val="007AB7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F1FA90B1-BE20-56E8-A58C-B908BCFB1CF6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8585662" y="3429000"/>
                <a:ext cx="141316" cy="1565023"/>
              </a:xfrm>
              <a:custGeom>
                <a:avLst/>
                <a:gdLst>
                  <a:gd name="connsiteX0" fmla="*/ 71116 w 141316"/>
                  <a:gd name="connsiteY0" fmla="*/ 0 h 1565023"/>
                  <a:gd name="connsiteX1" fmla="*/ 139122 w 141316"/>
                  <a:gd name="connsiteY1" fmla="*/ 181993 h 1565023"/>
                  <a:gd name="connsiteX2" fmla="*/ 141316 w 141316"/>
                  <a:gd name="connsiteY2" fmla="*/ 181993 h 1565023"/>
                  <a:gd name="connsiteX3" fmla="*/ 141316 w 141316"/>
                  <a:gd name="connsiteY3" fmla="*/ 187865 h 1565023"/>
                  <a:gd name="connsiteX4" fmla="*/ 141316 w 141316"/>
                  <a:gd name="connsiteY4" fmla="*/ 1565023 h 1565023"/>
                  <a:gd name="connsiteX5" fmla="*/ 0 w 141316"/>
                  <a:gd name="connsiteY5" fmla="*/ 1565023 h 1565023"/>
                  <a:gd name="connsiteX6" fmla="*/ 0 w 141316"/>
                  <a:gd name="connsiteY6" fmla="*/ 181993 h 1565023"/>
                  <a:gd name="connsiteX7" fmla="*/ 3110 w 141316"/>
                  <a:gd name="connsiteY7" fmla="*/ 181993 h 1565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1316" h="1565023">
                    <a:moveTo>
                      <a:pt x="71116" y="0"/>
                    </a:moveTo>
                    <a:lnTo>
                      <a:pt x="139122" y="181993"/>
                    </a:lnTo>
                    <a:lnTo>
                      <a:pt x="141316" y="181993"/>
                    </a:lnTo>
                    <a:lnTo>
                      <a:pt x="141316" y="187865"/>
                    </a:lnTo>
                    <a:lnTo>
                      <a:pt x="141316" y="1565023"/>
                    </a:lnTo>
                    <a:lnTo>
                      <a:pt x="0" y="1565023"/>
                    </a:lnTo>
                    <a:lnTo>
                      <a:pt x="0" y="181993"/>
                    </a:lnTo>
                    <a:lnTo>
                      <a:pt x="3110" y="181993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11A05D6A-8B27-D082-FA3F-6A680F57F3D7}"/>
                </a:ext>
              </a:extLst>
            </p:cNvPr>
            <p:cNvGrpSpPr>
              <a:grpSpLocks/>
            </p:cNvGrpSpPr>
            <p:nvPr/>
          </p:nvGrpSpPr>
          <p:grpSpPr>
            <a:xfrm rot="17820000">
              <a:off x="8044945" y="4748283"/>
              <a:ext cx="70179" cy="736717"/>
              <a:chOff x="8566320" y="2484215"/>
              <a:chExt cx="180000" cy="1889570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4C70CDA1-A103-561B-86D1-BB96A4F66A7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66320" y="2484215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solidFill>
                <a:srgbClr val="EE1D2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CDA24F71-AA91-4A44-0F99-09BF641B1CEA}"/>
                  </a:ext>
                </a:extLst>
              </p:cNvPr>
              <p:cNvSpPr>
                <a:spLocks/>
              </p:cNvSpPr>
              <p:nvPr/>
            </p:nvSpPr>
            <p:spPr>
              <a:xfrm flipV="1">
                <a:off x="8566320" y="3429000"/>
                <a:ext cx="180000" cy="944785"/>
              </a:xfrm>
              <a:custGeom>
                <a:avLst/>
                <a:gdLst>
                  <a:gd name="connsiteX0" fmla="*/ 90000 w 180000"/>
                  <a:gd name="connsiteY0" fmla="*/ 0 h 944785"/>
                  <a:gd name="connsiteX1" fmla="*/ 180000 w 180000"/>
                  <a:gd name="connsiteY1" fmla="*/ 187865 h 944785"/>
                  <a:gd name="connsiteX2" fmla="*/ 179878 w 180000"/>
                  <a:gd name="connsiteY2" fmla="*/ 188120 h 944785"/>
                  <a:gd name="connsiteX3" fmla="*/ 179878 w 180000"/>
                  <a:gd name="connsiteY3" fmla="*/ 944785 h 944785"/>
                  <a:gd name="connsiteX4" fmla="*/ 0 w 180000"/>
                  <a:gd name="connsiteY4" fmla="*/ 944785 h 944785"/>
                  <a:gd name="connsiteX5" fmla="*/ 0 w 180000"/>
                  <a:gd name="connsiteY5" fmla="*/ 187865 h 944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000" h="944785">
                    <a:moveTo>
                      <a:pt x="90000" y="0"/>
                    </a:moveTo>
                    <a:lnTo>
                      <a:pt x="180000" y="187865"/>
                    </a:lnTo>
                    <a:lnTo>
                      <a:pt x="179878" y="188120"/>
                    </a:lnTo>
                    <a:lnTo>
                      <a:pt x="179878" y="944785"/>
                    </a:lnTo>
                    <a:lnTo>
                      <a:pt x="0" y="944785"/>
                    </a:lnTo>
                    <a:lnTo>
                      <a:pt x="0" y="187865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8A8B16B-F421-07A3-C14E-358061ABBA0F}"/>
                </a:ext>
              </a:extLst>
            </p:cNvPr>
            <p:cNvGrpSpPr>
              <a:grpSpLocks/>
            </p:cNvGrpSpPr>
            <p:nvPr/>
          </p:nvGrpSpPr>
          <p:grpSpPr>
            <a:xfrm>
              <a:off x="7999622" y="5036228"/>
              <a:ext cx="160826" cy="160826"/>
              <a:chOff x="8450072" y="3222752"/>
              <a:chExt cx="412496" cy="412496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9DB4CB00-D75B-5816-19CA-E9F8341FB2E8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450072" y="3222752"/>
                <a:ext cx="412496" cy="412496"/>
              </a:xfrm>
              <a:prstGeom prst="ellipse">
                <a:avLst/>
              </a:prstGeom>
              <a:solidFill>
                <a:srgbClr val="B5DEC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09004676-14C0-88C3-0CF1-E37249F645B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506778" y="3279458"/>
                <a:ext cx="299085" cy="299085"/>
              </a:xfrm>
              <a:prstGeom prst="ellipse">
                <a:avLst/>
              </a:prstGeom>
              <a:solidFill>
                <a:srgbClr val="FAE7A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箭头: 右 30">
            <a:extLst>
              <a:ext uri="{FF2B5EF4-FFF2-40B4-BE49-F238E27FC236}">
                <a16:creationId xmlns:a16="http://schemas.microsoft.com/office/drawing/2014/main" id="{C04EBCD4-92A7-C56D-0FF4-BF3F9582C1FB}"/>
              </a:ext>
            </a:extLst>
          </p:cNvPr>
          <p:cNvSpPr/>
          <p:nvPr/>
        </p:nvSpPr>
        <p:spPr>
          <a:xfrm>
            <a:off x="5293542" y="4952776"/>
            <a:ext cx="1372909" cy="327729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47FEC1D-7FF1-3CF9-4218-FCF8BC7F003C}"/>
              </a:ext>
            </a:extLst>
          </p:cNvPr>
          <p:cNvSpPr txBox="1"/>
          <p:nvPr/>
        </p:nvSpPr>
        <p:spPr>
          <a:xfrm>
            <a:off x="7735894" y="2796633"/>
            <a:ext cx="3985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55</a:t>
            </a:r>
            <a:r>
              <a:rPr lang="zh-CN" altLang="en-US" sz="3200" b="1" dirty="0">
                <a:solidFill>
                  <a:srgbClr val="FF0000"/>
                </a:solidFill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</a:rPr>
              <a:t>30=25</a:t>
            </a:r>
            <a:r>
              <a:rPr lang="zh-CN" altLang="en-US" sz="3200" b="1" dirty="0">
                <a:solidFill>
                  <a:srgbClr val="FF0000"/>
                </a:solidFill>
              </a:rPr>
              <a:t>（分钟）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7E67F97-8AE8-FB2B-02DD-DD2DB84FF8EC}"/>
              </a:ext>
            </a:extLst>
          </p:cNvPr>
          <p:cNvSpPr txBox="1"/>
          <p:nvPr/>
        </p:nvSpPr>
        <p:spPr>
          <a:xfrm>
            <a:off x="5266543" y="4271450"/>
            <a:ext cx="1651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25</a:t>
            </a:r>
            <a:r>
              <a:rPr lang="zh-CN" altLang="en-US" sz="3200" b="1" dirty="0">
                <a:solidFill>
                  <a:srgbClr val="FF0000"/>
                </a:solidFill>
              </a:rPr>
              <a:t>分钟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9CECC062-CC3C-52AA-A8F6-E45E247DF4F0}"/>
              </a:ext>
            </a:extLst>
          </p:cNvPr>
          <p:cNvSpPr txBox="1"/>
          <p:nvPr/>
        </p:nvSpPr>
        <p:spPr>
          <a:xfrm>
            <a:off x="401266" y="571386"/>
            <a:ext cx="19431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60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解法一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BD9CF70-D207-6F0F-FB33-12CA465CDC8F}"/>
              </a:ext>
            </a:extLst>
          </p:cNvPr>
          <p:cNvSpPr txBox="1"/>
          <p:nvPr/>
        </p:nvSpPr>
        <p:spPr>
          <a:xfrm>
            <a:off x="401266" y="3187290"/>
            <a:ext cx="19431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360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解法</a:t>
            </a:r>
            <a:r>
              <a:rPr kumimoji="0" lang="zh-CN" altLang="en-US" sz="360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二</a:t>
            </a:r>
            <a:endParaRPr kumimoji="0" lang="zh-CN" altLang="zh-CN" sz="360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8907B0A3-0FBD-C5F1-18C2-8D23DD6D31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4822" y="1322944"/>
            <a:ext cx="1563316" cy="1759119"/>
          </a:xfrm>
          <a:prstGeom prst="rect">
            <a:avLst/>
          </a:prstGeom>
        </p:spPr>
      </p:pic>
      <p:sp>
        <p:nvSpPr>
          <p:cNvPr id="21" name="AutoShape 27">
            <a:extLst>
              <a:ext uri="{FF2B5EF4-FFF2-40B4-BE49-F238E27FC236}">
                <a16:creationId xmlns:a16="http://schemas.microsoft.com/office/drawing/2014/main" id="{55A19267-746A-F5A4-6122-C5EE47E76FE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654955" y="705328"/>
            <a:ext cx="4290594" cy="1958112"/>
          </a:xfrm>
          <a:prstGeom prst="wedgeRoundRectCallout">
            <a:avLst>
              <a:gd name="adj1" fmla="val 59588"/>
              <a:gd name="adj2" fmla="val 2826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9:30 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离开家，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9:55 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到达冰雪乐园，分针转了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大格，是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25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分钟。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79D36081-44EA-7E58-391D-F4A4170A26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85" y="3938847"/>
            <a:ext cx="1563316" cy="2213825"/>
          </a:xfrm>
          <a:prstGeom prst="rect">
            <a:avLst/>
          </a:prstGeom>
        </p:spPr>
      </p:pic>
      <p:sp>
        <p:nvSpPr>
          <p:cNvPr id="23" name="AutoShape 27">
            <a:extLst>
              <a:ext uri="{FF2B5EF4-FFF2-40B4-BE49-F238E27FC236}">
                <a16:creationId xmlns:a16="http://schemas.microsoft.com/office/drawing/2014/main" id="{DFA10BD2-F3CB-C08D-27AD-43BDDAA0CB7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511010" y="3938847"/>
            <a:ext cx="4883285" cy="1357823"/>
          </a:xfrm>
          <a:prstGeom prst="wedgeRoundRectCallout">
            <a:avLst>
              <a:gd name="adj1" fmla="val 59354"/>
              <a:gd name="adj2" fmla="val 3559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因为都是九时多，直接用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55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算出用了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25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分钟。</a:t>
            </a: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FB550AB2-ABB6-7647-701D-3D791A6DC5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7182" y="2074502"/>
            <a:ext cx="4796795" cy="1759119"/>
          </a:xfrm>
          <a:prstGeom prst="rect">
            <a:avLst/>
          </a:prstGeom>
        </p:spPr>
      </p:pic>
      <p:sp>
        <p:nvSpPr>
          <p:cNvPr id="49" name="文本框 48">
            <a:extLst>
              <a:ext uri="{FF2B5EF4-FFF2-40B4-BE49-F238E27FC236}">
                <a16:creationId xmlns:a16="http://schemas.microsoft.com/office/drawing/2014/main" id="{9BBEF38A-B311-1DC9-A50B-04B2C4B13547}"/>
              </a:ext>
            </a:extLst>
          </p:cNvPr>
          <p:cNvSpPr txBox="1"/>
          <p:nvPr/>
        </p:nvSpPr>
        <p:spPr>
          <a:xfrm>
            <a:off x="3011390" y="2978659"/>
            <a:ext cx="3985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5×5=25</a:t>
            </a:r>
            <a:r>
              <a:rPr lang="zh-CN" altLang="en-US" sz="3200" b="1" dirty="0">
                <a:solidFill>
                  <a:srgbClr val="FF0000"/>
                </a:solidFill>
              </a:rPr>
              <a:t>（分钟）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B45ECC7-E312-EC18-66C9-871A0E9714C7}"/>
              </a:ext>
            </a:extLst>
          </p:cNvPr>
          <p:cNvSpPr txBox="1"/>
          <p:nvPr/>
        </p:nvSpPr>
        <p:spPr>
          <a:xfrm>
            <a:off x="2959757" y="5567897"/>
            <a:ext cx="3985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55</a:t>
            </a:r>
            <a:r>
              <a:rPr lang="zh-CN" altLang="en-US" sz="3200" b="1" dirty="0">
                <a:solidFill>
                  <a:srgbClr val="FF0000"/>
                </a:solidFill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</a:rPr>
              <a:t>30=25</a:t>
            </a:r>
            <a:r>
              <a:rPr lang="zh-CN" altLang="en-US" sz="3200" b="1" dirty="0">
                <a:solidFill>
                  <a:srgbClr val="FF0000"/>
                </a:solidFill>
              </a:rPr>
              <a:t>（分钟）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E0285FD-7D33-6EBA-188F-BD15467B5CCC}"/>
              </a:ext>
            </a:extLst>
          </p:cNvPr>
          <p:cNvSpPr txBox="1"/>
          <p:nvPr/>
        </p:nvSpPr>
        <p:spPr>
          <a:xfrm>
            <a:off x="313717" y="600234"/>
            <a:ext cx="5629883" cy="12388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1C1F23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他们从离开家到返回家中一共用了多长时间？</a:t>
            </a:r>
            <a:endParaRPr lang="zh-CN" altLang="en-US" sz="2400" dirty="0">
              <a:latin typeface="+mj-ea"/>
              <a:ea typeface="+mj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4234425-F0AE-86E9-C81C-36D3A8FFA3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11"/>
          <a:stretch/>
        </p:blipFill>
        <p:spPr>
          <a:xfrm>
            <a:off x="6096000" y="413647"/>
            <a:ext cx="2619983" cy="191126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3E24E0-3684-067B-89EF-D08D33403145}"/>
              </a:ext>
            </a:extLst>
          </p:cNvPr>
          <p:cNvSpPr txBox="1"/>
          <p:nvPr/>
        </p:nvSpPr>
        <p:spPr>
          <a:xfrm>
            <a:off x="8800287" y="1283880"/>
            <a:ext cx="3077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下午</a:t>
            </a:r>
            <a:r>
              <a:rPr lang="en-US" altLang="zh-CN" sz="2400" b="1" dirty="0"/>
              <a:t>2:30</a:t>
            </a:r>
            <a:r>
              <a:rPr lang="zh-CN" altLang="en-US" sz="2400" dirty="0"/>
              <a:t>回到家。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94EF49FF-3F24-AFEE-C279-F0A077B301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2954" y="2328154"/>
            <a:ext cx="2048705" cy="2201692"/>
          </a:xfrm>
          <a:prstGeom prst="rect">
            <a:avLst/>
          </a:prstGeom>
        </p:spPr>
      </p:pic>
      <p:sp>
        <p:nvSpPr>
          <p:cNvPr id="19" name="AutoShape 27">
            <a:extLst>
              <a:ext uri="{FF2B5EF4-FFF2-40B4-BE49-F238E27FC236}">
                <a16:creationId xmlns:a16="http://schemas.microsoft.com/office/drawing/2014/main" id="{6842F7E2-2DBB-671F-369E-7BCC3356E90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997745" y="2608487"/>
            <a:ext cx="6196510" cy="674972"/>
          </a:xfrm>
          <a:prstGeom prst="wedgeRoundRectCallout">
            <a:avLst>
              <a:gd name="adj1" fmla="val 57242"/>
              <a:gd name="adj2" fmla="val 3377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这个问题与第一个有什么不同？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9716C8B4-CE37-23CE-72EA-310AC458CA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32606" y="4204767"/>
            <a:ext cx="1742888" cy="1815377"/>
          </a:xfrm>
          <a:prstGeom prst="rect">
            <a:avLst/>
          </a:prstGeom>
        </p:spPr>
      </p:pic>
      <p:sp>
        <p:nvSpPr>
          <p:cNvPr id="22" name="AutoShape 27">
            <a:extLst>
              <a:ext uri="{FF2B5EF4-FFF2-40B4-BE49-F238E27FC236}">
                <a16:creationId xmlns:a16="http://schemas.microsoft.com/office/drawing/2014/main" id="{FBF9DDF0-811A-78D1-2349-74ECB6C3D1A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579102" y="4146401"/>
            <a:ext cx="6525986" cy="1357823"/>
          </a:xfrm>
          <a:prstGeom prst="wedgeRoundRectCallout">
            <a:avLst>
              <a:gd name="adj1" fmla="val -57658"/>
              <a:gd name="adj2" fmla="val 1768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开始时刻是上午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9:30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，结束时刻是下午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2:30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，不在同一个小时之内。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自定义 1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586</Words>
  <Application>Microsoft Office PowerPoint</Application>
  <PresentationFormat>宽屏</PresentationFormat>
  <Paragraphs>60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FZBWKSJW--GB1-0</vt:lpstr>
      <vt:lpstr>FZSSK--GBK1-0</vt:lpstr>
      <vt:lpstr>黑体</vt:lpstr>
      <vt:lpstr>楷体</vt:lpstr>
      <vt:lpstr>宋体</vt:lpstr>
      <vt:lpstr>微软雅黑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52</cp:revision>
  <dcterms:created xsi:type="dcterms:W3CDTF">2025-11-22T02:15:00Z</dcterms:created>
  <dcterms:modified xsi:type="dcterms:W3CDTF">2025-12-03T01:54:02Z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2DF0E03A117948EA8381DB155C221E2C_12</vt:lpwstr>
  </property>
  <property fmtid="{D5CDD505-2E9C-101B-9397-08002B2CF9AE}" pid="3" name="KSOProductBuildVer">
    <vt:lpwstr>2052-12.8.2.17838</vt:lpwstr>
  </property>
</Properties>
</file>