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42"/>
  </p:handoutMasterIdLst>
  <p:sldIdLst>
    <p:sldId id="392" r:id="rId3"/>
    <p:sldId id="399" r:id="rId4"/>
    <p:sldId id="393" r:id="rId5"/>
    <p:sldId id="468" r:id="rId6"/>
    <p:sldId id="401" r:id="rId7"/>
    <p:sldId id="403" r:id="rId8"/>
    <p:sldId id="461" r:id="rId9"/>
    <p:sldId id="407" r:id="rId10"/>
    <p:sldId id="462" r:id="rId11"/>
    <p:sldId id="408" r:id="rId12"/>
    <p:sldId id="410" r:id="rId13"/>
    <p:sldId id="411" r:id="rId15"/>
    <p:sldId id="413" r:id="rId16"/>
    <p:sldId id="414" r:id="rId17"/>
    <p:sldId id="456" r:id="rId18"/>
    <p:sldId id="416" r:id="rId19"/>
    <p:sldId id="435" r:id="rId20"/>
    <p:sldId id="458" r:id="rId21"/>
    <p:sldId id="457" r:id="rId22"/>
    <p:sldId id="473" r:id="rId23"/>
    <p:sldId id="419" r:id="rId24"/>
    <p:sldId id="422" r:id="rId25"/>
    <p:sldId id="471" r:id="rId26"/>
    <p:sldId id="425" r:id="rId27"/>
    <p:sldId id="426" r:id="rId28"/>
    <p:sldId id="427" r:id="rId29"/>
    <p:sldId id="428" r:id="rId30"/>
    <p:sldId id="450" r:id="rId31"/>
    <p:sldId id="430" r:id="rId32"/>
    <p:sldId id="431" r:id="rId33"/>
    <p:sldId id="469" r:id="rId34"/>
    <p:sldId id="432" r:id="rId35"/>
    <p:sldId id="459" r:id="rId36"/>
    <p:sldId id="460" r:id="rId37"/>
    <p:sldId id="472" r:id="rId38"/>
    <p:sldId id="391" r:id="rId39"/>
    <p:sldId id="451" r:id="rId40"/>
    <p:sldId id="452" r:id="rId41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FF"/>
    <a:srgbClr val="B13229"/>
    <a:srgbClr val="FF66FF"/>
    <a:srgbClr val="FFFF99"/>
    <a:srgbClr val="EEF9FB"/>
    <a:srgbClr val="FFFFCC"/>
    <a:srgbClr val="65BF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37" autoAdjust="0"/>
    <p:restoredTop sz="97237"/>
  </p:normalViewPr>
  <p:slideViewPr>
    <p:cSldViewPr showGuides="1">
      <p:cViewPr varScale="1">
        <p:scale>
          <a:sx n="87" d="100"/>
          <a:sy n="87" d="100"/>
        </p:scale>
        <p:origin x="60" y="93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9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805E1B-154E-44B2-B692-C8B529F8651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3F097E-5893-4DAB-89BD-87341126D0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B0C282C-1B68-4F7B-9233-000C6B20F4B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424A84F-F966-4BB1-BA67-3E46DF03E32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25604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200" dirty="0"/>
          </a:p>
        </p:txBody>
      </p:sp>
      <p:sp>
        <p:nvSpPr>
          <p:cNvPr id="25605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9"/>
          <p:cNvGrpSpPr/>
          <p:nvPr userDrawn="1"/>
        </p:nvGrpSpPr>
        <p:grpSpPr>
          <a:xfrm>
            <a:off x="0" y="-92546"/>
            <a:ext cx="9144000" cy="5328122"/>
            <a:chOff x="-1" y="-74795"/>
            <a:chExt cx="9144002" cy="5293089"/>
          </a:xfrm>
        </p:grpSpPr>
        <p:pic>
          <p:nvPicPr>
            <p:cNvPr id="4" name="图片 8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" y="-10857"/>
              <a:ext cx="9144002" cy="51652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图片 2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rot="16200000">
              <a:off x="1925456" y="-2000250"/>
              <a:ext cx="5293089" cy="914399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44408" y="339502"/>
            <a:ext cx="819137" cy="7193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83513" y="520700"/>
            <a:ext cx="1354137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350" y="0"/>
            <a:ext cx="9144000" cy="519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84368" y="483518"/>
            <a:ext cx="819137" cy="7193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slide" Target="slide2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media" Target="../media/media3.mp4"/><Relationship Id="rId4" Type="http://schemas.openxmlformats.org/officeDocument/2006/relationships/video" Target="../media/media3.mp4"/><Relationship Id="rId3" Type="http://schemas.openxmlformats.org/officeDocument/2006/relationships/image" Target="../media/image18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microsoft.com/office/2007/relationships/media" Target="file:///D:\2026&#26149;&#19979;\&#26657;&#23545;\2&#35821;\2.&#31532;&#20108;&#21333;&#20803;\5%20&#38647;&#38155;&#21460;&#21460;&#65292;&#20320;&#22312;&#21738;&#37324;&#12304;&#25945;&#26696;&#29256;&#12305;\&#23398;&#20064;&#38647;&#38155;&#22909;&#27036;&#26679;.mp3" TargetMode="External"/><Relationship Id="rId3" Type="http://schemas.openxmlformats.org/officeDocument/2006/relationships/audio" Target="file:///D:\2026&#26149;&#19979;\&#26657;&#23545;\2&#35821;\2.&#31532;&#20108;&#21333;&#20803;\5%20&#38647;&#38155;&#21460;&#21460;&#65292;&#20320;&#22312;&#21738;&#37324;&#12304;&#25945;&#26696;&#29256;&#12305;\&#23398;&#20064;&#38647;&#38155;&#22909;&#27036;&#26679;.mp3" TargetMode="External"/><Relationship Id="rId2" Type="http://schemas.openxmlformats.org/officeDocument/2006/relationships/image" Target="../media/image9.jpeg"/><Relationship Id="rId1" Type="http://schemas.openxmlformats.org/officeDocument/2006/relationships/hyperlink" Target="&#23398;&#20064;&#38647;&#38155;&#22909;&#27036;&#26679;.mp3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microsoft.com/office/2007/relationships/media" Target="../media/media4.mp3"/><Relationship Id="rId1" Type="http://schemas.openxmlformats.org/officeDocument/2006/relationships/audio" Target="../media/media4.mp3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microsoft.com/office/2007/relationships/media" Target="../media/media5.mp4"/><Relationship Id="rId2" Type="http://schemas.openxmlformats.org/officeDocument/2006/relationships/video" Target="../media/media5.mp4"/><Relationship Id="rId1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microsoft.com/office/2007/relationships/media" Target="../media/media6.mp4"/><Relationship Id="rId1" Type="http://schemas.openxmlformats.org/officeDocument/2006/relationships/video" Target="../media/media6.mp4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microsoft.com/office/2007/relationships/media" Target="../media/media7.mp4"/><Relationship Id="rId1" Type="http://schemas.openxmlformats.org/officeDocument/2006/relationships/video" Target="../media/media7.mp4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microsoft.com/office/2007/relationships/media" Target="../media/media8.mp4"/><Relationship Id="rId1" Type="http://schemas.openxmlformats.org/officeDocument/2006/relationships/video" Target="../media/media8.mp4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microsoft.com/office/2007/relationships/media" Target="../media/media9.mp4"/><Relationship Id="rId1" Type="http://schemas.openxmlformats.org/officeDocument/2006/relationships/video" Target="../media/media9.mp4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1176338"/>
            <a:ext cx="3362325" cy="100806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2513013"/>
            <a:ext cx="3362325" cy="10096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172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611"/>
          <a:stretch>
            <a:fillRect/>
          </a:stretch>
        </p:blipFill>
        <p:spPr>
          <a:xfrm>
            <a:off x="4716463" y="879475"/>
            <a:ext cx="3557587" cy="3529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矩形 4">
            <a:hlinkClick r:id="rId1" action="ppaction://hlinksldjump"/>
          </p:cNvPr>
          <p:cNvSpPr/>
          <p:nvPr/>
        </p:nvSpPr>
        <p:spPr>
          <a:xfrm>
            <a:off x="1852613" y="1266825"/>
            <a:ext cx="16271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4" name="矩形 5">
            <a:hlinkClick r:id="rId3" action="ppaction://hlinksldjump"/>
          </p:cNvPr>
          <p:cNvSpPr/>
          <p:nvPr/>
        </p:nvSpPr>
        <p:spPr>
          <a:xfrm>
            <a:off x="1852613" y="2643188"/>
            <a:ext cx="16271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82638" y="1276350"/>
            <a:ext cx="7578725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合作朗读诗歌。思考：我们到哪里去寻找雷锋叔叔的足迹呢？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89013" y="3436938"/>
            <a:ext cx="3600450" cy="636587"/>
            <a:chOff x="989013" y="3436938"/>
            <a:chExt cx="3600450" cy="636587"/>
          </a:xfrm>
        </p:grpSpPr>
        <p:sp>
          <p:nvSpPr>
            <p:cNvPr id="5" name="燕尾形 12"/>
            <p:cNvSpPr/>
            <p:nvPr/>
          </p:nvSpPr>
          <p:spPr>
            <a:xfrm>
              <a:off x="989013" y="3436938"/>
              <a:ext cx="3600450" cy="636587"/>
            </a:xfrm>
            <a:prstGeom prst="chevron">
              <a:avLst>
                <a:gd name="adj" fmla="val 34882"/>
              </a:avLst>
            </a:prstGeom>
            <a:solidFill>
              <a:srgbClr val="B13229"/>
            </a:solidFill>
            <a:ln>
              <a:noFill/>
            </a:ln>
          </p:spPr>
          <p:style>
            <a:lnRef idx="1">
              <a:schemeClr val="accent3"/>
            </a:lnRef>
            <a:fillRef idx="1003">
              <a:schemeClr val="lt1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3561" name="矩形 2"/>
            <p:cNvSpPr/>
            <p:nvPr/>
          </p:nvSpPr>
          <p:spPr>
            <a:xfrm>
              <a:off x="1255713" y="3462338"/>
              <a:ext cx="3067050" cy="5857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zh-CN" altLang="en-US" sz="32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沿着长长的小溪</a:t>
              </a:r>
              <a:endPara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18025" y="3436938"/>
            <a:ext cx="3854450" cy="636587"/>
            <a:chOff x="4518025" y="3436938"/>
            <a:chExt cx="3854450" cy="636587"/>
          </a:xfrm>
        </p:grpSpPr>
        <p:sp>
          <p:nvSpPr>
            <p:cNvPr id="6" name="燕尾形 13"/>
            <p:cNvSpPr/>
            <p:nvPr/>
          </p:nvSpPr>
          <p:spPr>
            <a:xfrm>
              <a:off x="4518025" y="3436938"/>
              <a:ext cx="3854450" cy="636587"/>
            </a:xfrm>
            <a:prstGeom prst="chevron">
              <a:avLst>
                <a:gd name="adj" fmla="val 34882"/>
              </a:avLst>
            </a:prstGeom>
            <a:solidFill>
              <a:srgbClr val="FFC000"/>
            </a:solidFill>
            <a:ln>
              <a:noFill/>
            </a:ln>
          </p:spPr>
          <p:style>
            <a:lnRef idx="1">
              <a:schemeClr val="accent5"/>
            </a:lnRef>
            <a:fillRef idx="1003">
              <a:schemeClr val="lt1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3559" name="矩形 6"/>
            <p:cNvSpPr/>
            <p:nvPr/>
          </p:nvSpPr>
          <p:spPr>
            <a:xfrm>
              <a:off x="4821238" y="3436938"/>
              <a:ext cx="3067050" cy="5842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33CC"/>
                  </a:solidFill>
                  <a:latin typeface="宋体" panose="02010600030101010101" pitchFamily="2" charset="-122"/>
                </a:rPr>
                <a:t>顺着弯弯的小路</a:t>
              </a:r>
              <a:endPara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3557" name="矩形 12"/>
          <p:cNvSpPr/>
          <p:nvPr/>
        </p:nvSpPr>
        <p:spPr>
          <a:xfrm>
            <a:off x="3601244" y="374498"/>
            <a:ext cx="1833562" cy="587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课文讲解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"/>
          <p:cNvSpPr txBox="1"/>
          <p:nvPr/>
        </p:nvSpPr>
        <p:spPr>
          <a:xfrm>
            <a:off x="1057102" y="1291419"/>
            <a:ext cx="4608810" cy="237757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沿着长长的小溪，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寻找雷锋的足迹。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雷锋叔叔，你在哪里，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你在哪里？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993504" y="1893082"/>
            <a:ext cx="2027461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6" name="组合 15"/>
          <p:cNvGrpSpPr/>
          <p:nvPr/>
        </p:nvGrpSpPr>
        <p:grpSpPr>
          <a:xfrm>
            <a:off x="4873824" y="800324"/>
            <a:ext cx="2292350" cy="1152525"/>
            <a:chOff x="5148064" y="497876"/>
            <a:chExt cx="2292350" cy="1152128"/>
          </a:xfrm>
        </p:grpSpPr>
        <p:sp>
          <p:nvSpPr>
            <p:cNvPr id="15" name="思想气泡: 云 14"/>
            <p:cNvSpPr/>
            <p:nvPr/>
          </p:nvSpPr>
          <p:spPr>
            <a:xfrm>
              <a:off x="5148064" y="497876"/>
              <a:ext cx="2292350" cy="1152128"/>
            </a:xfrm>
            <a:prstGeom prst="cloudCallout">
              <a:avLst>
                <a:gd name="adj1" fmla="val -67569"/>
                <a:gd name="adj2" fmla="val 25848"/>
              </a:avLst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83" name="文本框 5"/>
            <p:cNvSpPr txBox="1"/>
            <p:nvPr/>
          </p:nvSpPr>
          <p:spPr>
            <a:xfrm>
              <a:off x="5195889" y="751266"/>
              <a:ext cx="2244525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边读边想象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43608" y="195486"/>
            <a:ext cx="6364287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读这句话时，你仿佛看到了什么？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145632" y="3056270"/>
            <a:ext cx="1728192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文本框 5"/>
          <p:cNvSpPr txBox="1"/>
          <p:nvPr/>
        </p:nvSpPr>
        <p:spPr>
          <a:xfrm>
            <a:off x="5149877" y="2454137"/>
            <a:ext cx="3108323" cy="60498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语气稍显沉稳</a:t>
            </a:r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1129408" y="3668993"/>
            <a:ext cx="1872208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文本框 8"/>
          <p:cNvSpPr txBox="1"/>
          <p:nvPr/>
        </p:nvSpPr>
        <p:spPr>
          <a:xfrm>
            <a:off x="467544" y="3702083"/>
            <a:ext cx="8043613" cy="119571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    语气上扬，语调延长，读出急切之意和疑问的语气。</a:t>
            </a:r>
            <a:endParaRPr lang="zh-CN" altLang="en-US" dirty="0"/>
          </a:p>
        </p:txBody>
      </p:sp>
      <p:sp>
        <p:nvSpPr>
          <p:cNvPr id="2" name="椭圆 1"/>
          <p:cNvSpPr/>
          <p:nvPr/>
        </p:nvSpPr>
        <p:spPr>
          <a:xfrm>
            <a:off x="3145632" y="1952849"/>
            <a:ext cx="875333" cy="4906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09640" y="1827308"/>
            <a:ext cx="1180330" cy="60498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脚印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9" grpId="0"/>
      <p:bldP spid="2" grpId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文本框 8"/>
          <p:cNvSpPr txBox="1"/>
          <p:nvPr/>
        </p:nvSpPr>
        <p:spPr>
          <a:xfrm>
            <a:off x="827584" y="1398057"/>
            <a:ext cx="4716356" cy="355943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小溪说：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昨天，他曾路过这里，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抱着迷路的孩子，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冒着蒙蒙的细雨。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瞧，那泥泞路上的脚窝，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就是他留下的足迹。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0" name="文本框 2"/>
          <p:cNvSpPr txBox="1"/>
          <p:nvPr/>
        </p:nvSpPr>
        <p:spPr>
          <a:xfrm>
            <a:off x="107504" y="186007"/>
            <a:ext cx="8352928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大家在哪里找到了雷锋叔叔的足迹？请默读第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节，找一找描写雷锋叔叔的动作的词语。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73247" y="2623699"/>
            <a:ext cx="883072" cy="5492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73247" y="3228536"/>
            <a:ext cx="883072" cy="520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076056" y="1563638"/>
            <a:ext cx="3895725" cy="2330450"/>
            <a:chOff x="2932350" y="3255532"/>
            <a:chExt cx="3895215" cy="2329846"/>
          </a:xfrm>
        </p:grpSpPr>
        <p:sp>
          <p:nvSpPr>
            <p:cNvPr id="6" name="思想气泡: 云 5"/>
            <p:cNvSpPr/>
            <p:nvPr/>
          </p:nvSpPr>
          <p:spPr>
            <a:xfrm>
              <a:off x="2932350" y="3255532"/>
              <a:ext cx="3895215" cy="2329846"/>
            </a:xfrm>
            <a:prstGeom prst="cloudCallout">
              <a:avLst>
                <a:gd name="adj1" fmla="val -71082"/>
                <a:gd name="adj2" fmla="val 11565"/>
              </a:avLst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8679" name="Text Box 5"/>
            <p:cNvSpPr txBox="1"/>
            <p:nvPr/>
          </p:nvSpPr>
          <p:spPr>
            <a:xfrm>
              <a:off x="3124009" y="3413916"/>
              <a:ext cx="3511896" cy="17861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雷锋叔叔是怎样“抱”呢？模拟动作“抱着”。</a:t>
              </a:r>
              <a:endParaRPr lang="en-US" altLang="zh-CN" sz="3200" b="1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2"/>
          <p:cNvSpPr/>
          <p:nvPr/>
        </p:nvSpPr>
        <p:spPr>
          <a:xfrm>
            <a:off x="683568" y="399910"/>
            <a:ext cx="5400203" cy="3842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小溪说：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昨天，他曾路过这里，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抱着迷路的孩子，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冒着蒙蒙的细雨。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瞧，那泥泞路上的脚窝，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就是他留下的足迹。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966264" y="3044034"/>
            <a:ext cx="883072" cy="5492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619672" y="2868354"/>
            <a:ext cx="2027461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4" r="5494"/>
          <a:stretch>
            <a:fillRect/>
          </a:stretch>
        </p:blipFill>
        <p:spPr>
          <a:xfrm>
            <a:off x="5174787" y="1059582"/>
            <a:ext cx="1599652" cy="2399478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966264" y="3593309"/>
            <a:ext cx="2893768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48264" y="1059582"/>
            <a:ext cx="1599652" cy="239947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174787" y="3655746"/>
            <a:ext cx="3331504" cy="119571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泥泞：因有烂泥而不好走。</a:t>
            </a:r>
            <a:endParaRPr lang="zh-CN" altLang="en-US" dirty="0"/>
          </a:p>
        </p:txBody>
      </p:sp>
      <p:grpSp>
        <p:nvGrpSpPr>
          <p:cNvPr id="20" name="组合 19"/>
          <p:cNvGrpSpPr/>
          <p:nvPr/>
        </p:nvGrpSpPr>
        <p:grpSpPr>
          <a:xfrm>
            <a:off x="422597" y="4264704"/>
            <a:ext cx="4437435" cy="702748"/>
            <a:chOff x="422597" y="4264704"/>
            <a:chExt cx="4437435" cy="702748"/>
          </a:xfrm>
        </p:grpSpPr>
        <p:sp>
          <p:nvSpPr>
            <p:cNvPr id="19" name="思想气泡: 云 18"/>
            <p:cNvSpPr/>
            <p:nvPr/>
          </p:nvSpPr>
          <p:spPr>
            <a:xfrm>
              <a:off x="422597" y="4264704"/>
              <a:ext cx="4437435" cy="702748"/>
            </a:xfrm>
            <a:prstGeom prst="cloudCallout">
              <a:avLst>
                <a:gd name="adj1" fmla="val -4414"/>
                <a:gd name="adj2" fmla="val -139984"/>
              </a:avLst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8" name="Text Box 5"/>
            <p:cNvSpPr txBox="1"/>
            <p:nvPr/>
          </p:nvSpPr>
          <p:spPr>
            <a:xfrm>
              <a:off x="561009" y="4264704"/>
              <a:ext cx="4299023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“泥泞”是什么意思？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323528" y="327654"/>
            <a:ext cx="6840760" cy="6051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想象画面，感受雷锋的形象。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矩形 2"/>
          <p:cNvSpPr/>
          <p:nvPr/>
        </p:nvSpPr>
        <p:spPr>
          <a:xfrm>
            <a:off x="323528" y="1074360"/>
            <a:ext cx="5400203" cy="3842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小溪说：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昨天，他曾路过这里，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抱着迷路的孩子，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冒着蒙蒙的细雨。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瞧，那泥泞路上的脚窝，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就是他留下的足迹。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16016" y="987477"/>
            <a:ext cx="4258786" cy="386958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pPr eaLnBrk="1" hangingPunct="1"/>
            <a:r>
              <a:rPr lang="zh-CN" altLang="en-US" sz="2600" dirty="0"/>
              <a:t>    天空下着蒙蒙细雨，一条坑坑洼洼、泥泞湿滑的小路伸向远方。为了不让迷路的孩子淋湿，雷锋脱下自己的外套把孩子裹着，并用双臂抱紧孩子。他冒着雨往前走，在路上留下了深浅不一、歪歪扭扭的脚印。</a:t>
            </a:r>
            <a:endParaRPr lang="zh-CN" alt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6987"/>
            <a:ext cx="9144000" cy="5197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圆角矩形 7"/>
          <p:cNvSpPr/>
          <p:nvPr/>
        </p:nvSpPr>
        <p:spPr>
          <a:xfrm>
            <a:off x="827584" y="339502"/>
            <a:ext cx="7200800" cy="3887787"/>
          </a:xfrm>
          <a:prstGeom prst="roundRect">
            <a:avLst>
              <a:gd name="adj" fmla="val 16667"/>
            </a:avLst>
          </a:prstGeom>
          <a:solidFill>
            <a:srgbClr val="FFFFFF">
              <a:alpha val="70195"/>
            </a:srgbClr>
          </a:solidFill>
          <a:ln w="12700">
            <a:noFill/>
          </a:ln>
        </p:spPr>
        <p:txBody>
          <a:bodyPr anchor="ctr" anchorCtr="0"/>
          <a:lstStyle/>
          <a:p>
            <a:pPr eaLnBrk="1" hangingPunct="1">
              <a:lnSpc>
                <a:spcPct val="120000"/>
              </a:lnSpc>
            </a:pP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2772" name="矩形 5"/>
          <p:cNvSpPr/>
          <p:nvPr/>
        </p:nvSpPr>
        <p:spPr>
          <a:xfrm>
            <a:off x="987425" y="418844"/>
            <a:ext cx="6804025" cy="17869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雷锋叔叔在泥泞的小路上还会做哪些动作？读句子，想象画面，用自己的话说一说。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971550" y="2273572"/>
            <a:ext cx="681990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沿着长长的小路，冒着蒙蒙的细雨，雷锋叔叔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___________________</a:t>
            </a:r>
            <a:endParaRPr lang="en-US" altLang="zh-CN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图片 2"/>
          <p:cNvPicPr>
            <a:picLocks noChangeAspect="1"/>
          </p:cNvPicPr>
          <p:nvPr/>
        </p:nvPicPr>
        <p:blipFill>
          <a:blip r:embed="rId1"/>
          <a:srcRect l="16045" t="7568" r="-5084" b="7568"/>
          <a:stretch>
            <a:fillRect/>
          </a:stretch>
        </p:blipFill>
        <p:spPr>
          <a:xfrm>
            <a:off x="2771800" y="1563638"/>
            <a:ext cx="3243263" cy="223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矩形 1"/>
          <p:cNvSpPr/>
          <p:nvPr/>
        </p:nvSpPr>
        <p:spPr>
          <a:xfrm>
            <a:off x="73050" y="773057"/>
            <a:ext cx="8640762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朗读诗歌第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小节，边读边想象画面。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1003" y="3982994"/>
            <a:ext cx="7704856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学习方法：抓动作，想象画面。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4"/>
          <p:cNvGrpSpPr/>
          <p:nvPr/>
        </p:nvGrpSpPr>
        <p:grpSpPr>
          <a:xfrm>
            <a:off x="1898129" y="2024261"/>
            <a:ext cx="1662112" cy="1577975"/>
            <a:chOff x="1409624" y="1811103"/>
            <a:chExt cx="1097411" cy="860752"/>
          </a:xfrm>
        </p:grpSpPr>
        <p:grpSp>
          <p:nvGrpSpPr>
            <p:cNvPr id="34838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34840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4841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4842" name="直接连接符 60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4839" name="TextBox 1"/>
            <p:cNvSpPr txBox="1"/>
            <p:nvPr/>
          </p:nvSpPr>
          <p:spPr>
            <a:xfrm>
              <a:off x="1467471" y="1811103"/>
              <a:ext cx="1039564" cy="7895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雷</a:t>
              </a:r>
              <a:endPara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819" name="组合 4"/>
          <p:cNvGrpSpPr/>
          <p:nvPr/>
        </p:nvGrpSpPr>
        <p:grpSpPr>
          <a:xfrm>
            <a:off x="5508104" y="1995686"/>
            <a:ext cx="1708150" cy="1593850"/>
            <a:chOff x="1409624" y="1801562"/>
            <a:chExt cx="1129037" cy="870293"/>
          </a:xfrm>
        </p:grpSpPr>
        <p:grpSp>
          <p:nvGrpSpPr>
            <p:cNvPr id="34833" name="组合 7"/>
            <p:cNvGrpSpPr/>
            <p:nvPr/>
          </p:nvGrpSpPr>
          <p:grpSpPr>
            <a:xfrm>
              <a:off x="1409624" y="1831726"/>
              <a:ext cx="1062580" cy="840129"/>
              <a:chOff x="2307" y="2049"/>
              <a:chExt cx="1580" cy="1248"/>
            </a:xfrm>
          </p:grpSpPr>
          <p:sp>
            <p:nvSpPr>
              <p:cNvPr id="34835" name="矩形 1"/>
              <p:cNvSpPr/>
              <p:nvPr/>
            </p:nvSpPr>
            <p:spPr>
              <a:xfrm>
                <a:off x="2380" y="2049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4836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483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4834" name="TextBox 1"/>
            <p:cNvSpPr txBox="1"/>
            <p:nvPr/>
          </p:nvSpPr>
          <p:spPr>
            <a:xfrm>
              <a:off x="1499097" y="1801562"/>
              <a:ext cx="1039564" cy="7898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昨</a:t>
              </a:r>
              <a:endPara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821" name="组合 4"/>
          <p:cNvGrpSpPr/>
          <p:nvPr/>
        </p:nvGrpSpPr>
        <p:grpSpPr>
          <a:xfrm>
            <a:off x="3723754" y="2013149"/>
            <a:ext cx="1647825" cy="1577975"/>
            <a:chOff x="1409624" y="1810753"/>
            <a:chExt cx="1087964" cy="861102"/>
          </a:xfrm>
        </p:grpSpPr>
        <p:grpSp>
          <p:nvGrpSpPr>
            <p:cNvPr id="34823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34825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4826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482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4824" name="TextBox 1"/>
            <p:cNvSpPr txBox="1"/>
            <p:nvPr/>
          </p:nvSpPr>
          <p:spPr>
            <a:xfrm>
              <a:off x="1458024" y="1810753"/>
              <a:ext cx="1039564" cy="7893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锋</a:t>
              </a:r>
              <a:endPara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822" name="矩形 30"/>
          <p:cNvSpPr/>
          <p:nvPr/>
        </p:nvSpPr>
        <p:spPr>
          <a:xfrm>
            <a:off x="3522571" y="411510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书写指导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" name="左大括号 2"/>
          <p:cNvSpPr/>
          <p:nvPr/>
        </p:nvSpPr>
        <p:spPr>
          <a:xfrm rot="16200000">
            <a:off x="5307060" y="2583529"/>
            <a:ext cx="243650" cy="2433850"/>
          </a:xfrm>
          <a:prstGeom prst="leftBrac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0755" y="3962092"/>
            <a:ext cx="2385502" cy="60478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左窄右宽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63888" y="2355726"/>
            <a:ext cx="5112567" cy="642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雨字头稍宽，覆盖“田”。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雷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27584" y="1563638"/>
            <a:ext cx="2407111" cy="2407111"/>
          </a:xfrm>
          <a:prstGeom prst="rect">
            <a:avLst/>
          </a:prstGeom>
        </p:spPr>
      </p:pic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323528" y="441106"/>
            <a:ext cx="4032553" cy="6463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重难点字书写指导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1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275856" y="3004513"/>
            <a:ext cx="4705350" cy="11095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“日”要写得瘦小些，“乍”的第三笔是“丨”。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昨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11560" y="2673995"/>
            <a:ext cx="2000294" cy="2000294"/>
          </a:xfrm>
          <a:prstGeom prst="rect">
            <a:avLst/>
          </a:prstGeom>
        </p:spPr>
      </p:pic>
      <p:pic>
        <p:nvPicPr>
          <p:cNvPr id="4" name="锋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1560" y="520898"/>
            <a:ext cx="2000294" cy="20002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75856" y="966277"/>
            <a:ext cx="4705350" cy="110985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右下部分“丰”的第二横稍短，第三横略长。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4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86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0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5846" y="554618"/>
            <a:ext cx="6608862" cy="4450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雷锋</a:t>
            </a:r>
            <a:r>
              <a:rPr lang="zh-CN" altLang="en-US" sz="3000" b="1" dirty="0">
                <a:latin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</a:rPr>
              <a:t>1940—1962</a:t>
            </a:r>
            <a:r>
              <a:rPr lang="zh-CN" altLang="en-US" sz="3000" b="1" dirty="0">
                <a:latin typeface="宋体" panose="02010600030101010101" pitchFamily="2" charset="-122"/>
              </a:rPr>
              <a:t>），湖南望城（今长沙市望城区）人。中国人民解放军全心全意为人民服务的楷模，共产主义战士。</a:t>
            </a:r>
            <a:r>
              <a:rPr lang="en-US" altLang="zh-CN" sz="3000" b="1" dirty="0">
                <a:latin typeface="宋体" panose="02010600030101010101" pitchFamily="2" charset="-122"/>
              </a:rPr>
              <a:t>1962</a:t>
            </a:r>
            <a:r>
              <a:rPr lang="zh-CN" altLang="en-US" sz="3000" b="1" dirty="0">
                <a:latin typeface="宋体" panose="02010600030101010101" pitchFamily="2" charset="-122"/>
              </a:rPr>
              <a:t>年</a:t>
            </a:r>
            <a:r>
              <a:rPr lang="en-US" altLang="zh-CN" sz="3000" b="1" dirty="0">
                <a:latin typeface="宋体" panose="02010600030101010101" pitchFamily="2" charset="-122"/>
              </a:rPr>
              <a:t>8</a:t>
            </a:r>
            <a:r>
              <a:rPr lang="zh-CN" altLang="en-US" sz="3000" b="1" dirty="0">
                <a:latin typeface="宋体" panose="02010600030101010101" pitchFamily="2" charset="-122"/>
              </a:rPr>
              <a:t>月</a:t>
            </a:r>
            <a:r>
              <a:rPr lang="en-US" altLang="zh-CN" sz="3000" b="1" dirty="0">
                <a:latin typeface="宋体" panose="02010600030101010101" pitchFamily="2" charset="-122"/>
              </a:rPr>
              <a:t>15</a:t>
            </a:r>
            <a:r>
              <a:rPr lang="zh-CN" altLang="en-US" sz="3000" b="1" dirty="0">
                <a:latin typeface="宋体" panose="02010600030101010101" pitchFamily="2" charset="-122"/>
              </a:rPr>
              <a:t>日，雷锋因公殉职，年仅</a:t>
            </a:r>
            <a:r>
              <a:rPr lang="en-US" altLang="zh-CN" sz="3000" b="1" dirty="0">
                <a:latin typeface="宋体" panose="02010600030101010101" pitchFamily="2" charset="-122"/>
              </a:rPr>
              <a:t>22</a:t>
            </a:r>
            <a:r>
              <a:rPr lang="zh-CN" altLang="en-US" sz="3000" b="1" dirty="0">
                <a:latin typeface="宋体" panose="02010600030101010101" pitchFamily="2" charset="-122"/>
              </a:rPr>
              <a:t>岁。</a:t>
            </a:r>
            <a:r>
              <a:rPr lang="en-US" altLang="zh-CN" sz="3000" b="1" dirty="0">
                <a:latin typeface="宋体" panose="02010600030101010101" pitchFamily="2" charset="-122"/>
              </a:rPr>
              <a:t>1963</a:t>
            </a:r>
            <a:r>
              <a:rPr lang="zh-CN" altLang="en-US" sz="3000" b="1" dirty="0">
                <a:latin typeface="宋体" panose="02010600030101010101" pitchFamily="2" charset="-122"/>
              </a:rPr>
              <a:t>年</a:t>
            </a:r>
            <a:r>
              <a:rPr lang="en-US" altLang="zh-CN" sz="3000" b="1" dirty="0">
                <a:latin typeface="宋体" panose="02010600030101010101" pitchFamily="2" charset="-122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</a:rPr>
              <a:t>月</a:t>
            </a:r>
            <a:r>
              <a:rPr lang="en-US" altLang="zh-CN" sz="3000" b="1" dirty="0">
                <a:latin typeface="宋体" panose="02010600030101010101" pitchFamily="2" charset="-122"/>
              </a:rPr>
              <a:t>5</a:t>
            </a:r>
            <a:r>
              <a:rPr lang="zh-CN" altLang="en-US" sz="3000" b="1" dirty="0">
                <a:latin typeface="宋体" panose="02010600030101010101" pitchFamily="2" charset="-122"/>
              </a:rPr>
              <a:t>日，毛主席亲笔题词“向雷锋同志学习”，此后每年的</a:t>
            </a:r>
            <a:r>
              <a:rPr lang="en-US" altLang="zh-CN" sz="3000" b="1" dirty="0">
                <a:latin typeface="宋体" panose="02010600030101010101" pitchFamily="2" charset="-122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</a:rPr>
              <a:t>月</a:t>
            </a:r>
            <a:r>
              <a:rPr lang="en-US" altLang="zh-CN" sz="3000" b="1" dirty="0">
                <a:latin typeface="宋体" panose="02010600030101010101" pitchFamily="2" charset="-122"/>
              </a:rPr>
              <a:t>5</a:t>
            </a:r>
            <a:r>
              <a:rPr lang="zh-CN" altLang="en-US" sz="3000" b="1" dirty="0">
                <a:latin typeface="宋体" panose="02010600030101010101" pitchFamily="2" charset="-122"/>
              </a:rPr>
              <a:t>日成为我国的“学雷锋纪念日”。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65301" y="1161713"/>
            <a:ext cx="2011495" cy="256786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196" name="矩形 6"/>
          <p:cNvSpPr/>
          <p:nvPr/>
        </p:nvSpPr>
        <p:spPr>
          <a:xfrm>
            <a:off x="3757613" y="123825"/>
            <a:ext cx="162877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0"/>
          <p:cNvSpPr/>
          <p:nvPr/>
        </p:nvSpPr>
        <p:spPr>
          <a:xfrm>
            <a:off x="3507225" y="915566"/>
            <a:ext cx="2129549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写一写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35695" y="2211710"/>
            <a:ext cx="5472608" cy="9492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雷锋  叔叔  昨天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Box 7"/>
          <p:cNvSpPr txBox="1"/>
          <p:nvPr/>
        </p:nvSpPr>
        <p:spPr>
          <a:xfrm>
            <a:off x="755576" y="1138978"/>
            <a:ext cx="4319588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顺着弯弯的小路，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寻找雷锋的足迹。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雷锋叔叔，你在哪里，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你在哪里？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6" name="矩形 3"/>
          <p:cNvSpPr/>
          <p:nvPr/>
        </p:nvSpPr>
        <p:spPr>
          <a:xfrm>
            <a:off x="3851275" y="257771"/>
            <a:ext cx="1627188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7" name="矩形 15"/>
          <p:cNvSpPr/>
          <p:nvPr/>
        </p:nvSpPr>
        <p:spPr>
          <a:xfrm>
            <a:off x="467544" y="293874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课文讲解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619672" y="1715042"/>
            <a:ext cx="2160240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" name="组合 5"/>
          <p:cNvGrpSpPr/>
          <p:nvPr/>
        </p:nvGrpSpPr>
        <p:grpSpPr>
          <a:xfrm>
            <a:off x="4579247" y="1000177"/>
            <a:ext cx="4437435" cy="2219641"/>
            <a:chOff x="422597" y="4079664"/>
            <a:chExt cx="4437435" cy="2219641"/>
          </a:xfrm>
        </p:grpSpPr>
        <p:sp>
          <p:nvSpPr>
            <p:cNvPr id="7" name="思想气泡: 云 6"/>
            <p:cNvSpPr/>
            <p:nvPr/>
          </p:nvSpPr>
          <p:spPr>
            <a:xfrm>
              <a:off x="422597" y="4079664"/>
              <a:ext cx="4437435" cy="2219641"/>
            </a:xfrm>
            <a:prstGeom prst="cloudCallout">
              <a:avLst>
                <a:gd name="adj1" fmla="val -67304"/>
                <a:gd name="adj2" fmla="val -28992"/>
              </a:avLst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8" name="Text Box 5"/>
            <p:cNvSpPr txBox="1"/>
            <p:nvPr/>
          </p:nvSpPr>
          <p:spPr>
            <a:xfrm>
              <a:off x="982250" y="4230969"/>
              <a:ext cx="3609564" cy="17866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你的眼前仿佛出现了一条怎样的小路？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755576" y="2939178"/>
            <a:ext cx="4032448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55576" y="3517053"/>
            <a:ext cx="1944216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文本框 12"/>
          <p:cNvSpPr txBox="1"/>
          <p:nvPr/>
        </p:nvSpPr>
        <p:spPr>
          <a:xfrm>
            <a:off x="683568" y="3655853"/>
            <a:ext cx="8064896" cy="119571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pPr eaLnBrk="1" hangingPunct="1"/>
            <a:r>
              <a:rPr lang="zh-CN" altLang="en-US" dirty="0"/>
              <a:t>    朗读指导：较第</a:t>
            </a:r>
            <a:r>
              <a:rPr lang="en-US" altLang="zh-CN" dirty="0"/>
              <a:t>1</a:t>
            </a:r>
            <a:r>
              <a:rPr lang="zh-CN" altLang="en-US" dirty="0"/>
              <a:t>小节的此句，该句语气加强，语速略快，更显急切。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753" y="175387"/>
            <a:ext cx="8333504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latin typeface="宋体" panose="02010600030101010101" pitchFamily="2" charset="-122"/>
              </a:defRPr>
            </a:lvl1pPr>
          </a:lstStyle>
          <a:p>
            <a:r>
              <a:rPr lang="zh-CN" altLang="en-US" dirty="0"/>
              <a:t>    默读诗歌第</a:t>
            </a:r>
            <a:r>
              <a:rPr lang="en-US" altLang="zh-CN" dirty="0"/>
              <a:t>4</a:t>
            </a:r>
            <a:r>
              <a:rPr lang="zh-CN" altLang="en-US" dirty="0"/>
              <a:t>小节，用“抓动作，想画面”的方法学习第</a:t>
            </a:r>
            <a:r>
              <a:rPr lang="en-US" altLang="zh-CN" dirty="0"/>
              <a:t>4</a:t>
            </a:r>
            <a:r>
              <a:rPr lang="zh-CN" altLang="en-US" dirty="0"/>
              <a:t>小节。</a:t>
            </a:r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827584" y="1415300"/>
            <a:ext cx="5128327" cy="365792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小路说：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昨天，他曾路过这里，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背着年迈的大娘，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踏着路上的荆棘。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瞧，那花瓣上晶莹的露珠，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就是他洒下的汗滴。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344247" y="3817287"/>
            <a:ext cx="864096" cy="5492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524219" y="1059582"/>
            <a:ext cx="4437435" cy="1342964"/>
            <a:chOff x="422597" y="4079665"/>
            <a:chExt cx="4437435" cy="1342964"/>
          </a:xfrm>
        </p:grpSpPr>
        <p:sp>
          <p:nvSpPr>
            <p:cNvPr id="8" name="思想气泡: 云 7"/>
            <p:cNvSpPr/>
            <p:nvPr/>
          </p:nvSpPr>
          <p:spPr>
            <a:xfrm>
              <a:off x="422597" y="4079665"/>
              <a:ext cx="4437435" cy="1342964"/>
            </a:xfrm>
            <a:prstGeom prst="cloudCallout">
              <a:avLst>
                <a:gd name="adj1" fmla="val -58592"/>
                <a:gd name="adj2" fmla="val 147959"/>
              </a:avLst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9" name="Text Box 5"/>
            <p:cNvSpPr txBox="1"/>
            <p:nvPr/>
          </p:nvSpPr>
          <p:spPr>
            <a:xfrm>
              <a:off x="956394" y="4123866"/>
              <a:ext cx="3609564" cy="11957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读句子，猜测词语的意思。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700" y="3236278"/>
            <a:ext cx="1784195" cy="178419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840961" y="2845221"/>
            <a:ext cx="2475455" cy="60478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pPr eaLnBrk="1" hangingPunct="1"/>
            <a:r>
              <a:rPr lang="zh-CN" altLang="en-US" dirty="0"/>
              <a:t>光亮而透明。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176283"/>
            <a:ext cx="5128327" cy="365792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小路说：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昨天，他曾路过这里，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背着年迈的大娘，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踏着路上的荆棘。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瞧，那花瓣上晶莹的露珠，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就是他洒下的汗滴。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51520" y="339502"/>
            <a:ext cx="8333504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latin typeface="宋体" panose="02010600030101010101" pitchFamily="2" charset="-122"/>
              </a:defRPr>
            </a:lvl1pPr>
          </a:lstStyle>
          <a:p>
            <a:r>
              <a:rPr lang="zh-CN" altLang="en-US" dirty="0"/>
              <a:t>找一找描写雷锋叔叔背大娘时的动作的词语。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1090665" y="2408470"/>
            <a:ext cx="864096" cy="5492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90665" y="3005245"/>
            <a:ext cx="864096" cy="5492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351627" y="4144051"/>
            <a:ext cx="864096" cy="5492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TextBox 5"/>
          <p:cNvSpPr txBox="1"/>
          <p:nvPr/>
        </p:nvSpPr>
        <p:spPr>
          <a:xfrm>
            <a:off x="395536" y="310785"/>
            <a:ext cx="7384331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边读边想象雷锋叔叔背着大娘的画面。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395536" y="1201976"/>
            <a:ext cx="5128327" cy="365792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小路说：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昨天，他曾路过这里，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背着年迈的大娘，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踏着路上的荆棘。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瞧，那花瓣上晶莹的露珠，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就是他洒下的汗滴。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8064" y="1189602"/>
            <a:ext cx="3851920" cy="364311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pPr eaLnBrk="1" hangingPunct="1"/>
            <a:r>
              <a:rPr lang="zh-CN" altLang="en-US" sz="2800" dirty="0"/>
              <a:t>    雷锋弓着背，弯着腰，背着白发苍苍的大娘。汗水浸透了他的衣衫，豆大的汗珠流下来，但他顾不上擦。尽管行走吃力，他依旧脚步沉稳，盯着前方的路。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Box 1"/>
          <p:cNvSpPr txBox="1"/>
          <p:nvPr/>
        </p:nvSpPr>
        <p:spPr>
          <a:xfrm>
            <a:off x="809625" y="1678781"/>
            <a:ext cx="7362775" cy="17859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根据课文内容，接着“顺着弯弯的小路，踏着路上的荆棘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</a:rPr>
              <a:t>”这句话说一说雷锋叔叔的事迹。 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Box 1"/>
          <p:cNvSpPr txBox="1"/>
          <p:nvPr/>
        </p:nvSpPr>
        <p:spPr>
          <a:xfrm>
            <a:off x="611560" y="1087437"/>
            <a:ext cx="4032250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看着浑身湿透的雷锋叔叔，看着泥泞小路上深浅不一的脚印，此时此刻，你想对他说些什么？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1" cstate="print"/>
          <a:srcRect b="16035"/>
          <a:stretch>
            <a:fillRect/>
          </a:stretch>
        </p:blipFill>
        <p:spPr bwMode="auto">
          <a:xfrm>
            <a:off x="5004048" y="1549153"/>
            <a:ext cx="3635897" cy="20451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extBox 2"/>
          <p:cNvSpPr txBox="1"/>
          <p:nvPr/>
        </p:nvSpPr>
        <p:spPr>
          <a:xfrm>
            <a:off x="287214" y="113588"/>
            <a:ext cx="8137525" cy="122687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思考：你从“四处寻觅”这个词语想象到了什么样的画面？</a:t>
            </a:r>
            <a:endParaRPr lang="zh-CN" altLang="en-US" dirty="0">
              <a:solidFill>
                <a:srgbClr val="0033CC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2213822" y="1137650"/>
            <a:ext cx="4716356" cy="29685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乘着温暖的春风，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我们四处寻觅。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啊，终于找到了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哪里需要献出爱心，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雷锋叔叔就出现在哪里。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942014" y="1774605"/>
            <a:ext cx="864096" cy="5492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94142" y="1731383"/>
            <a:ext cx="1836036" cy="5407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pPr eaLnBrk="1" hangingPunct="1"/>
            <a:r>
              <a:rPr lang="zh-CN" altLang="en-US" sz="2800" dirty="0"/>
              <a:t>寻找。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287214" y="3939502"/>
            <a:ext cx="8487271" cy="105779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pPr eaLnBrk="1" hangingPunct="1"/>
            <a:r>
              <a:rPr lang="zh-CN" altLang="en-US" sz="2800" dirty="0"/>
              <a:t>    朗读指导：“啊”可稍微延长声调，停顿久一点儿，两个“哪里”重读，语速稍微慢一点儿。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1403648" y="401372"/>
            <a:ext cx="5451475" cy="1281889"/>
          </a:xfrm>
          <a:prstGeom prst="round1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哪里需要献出爱心，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雷锋叔叔就出现在哪里。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5066" name="矩形 6"/>
          <p:cNvSpPr/>
          <p:nvPr/>
        </p:nvSpPr>
        <p:spPr>
          <a:xfrm>
            <a:off x="827584" y="1978040"/>
            <a:ext cx="7200800" cy="584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思考：这句话是什么意思？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560" y="2787774"/>
            <a:ext cx="8280920" cy="17866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20000"/>
              </a:lnSpc>
              <a:buClrTx/>
              <a:buSzTx/>
              <a:buFontTx/>
              <a:defRPr kumimoji="0" sz="3200" b="1" cap="none" spc="0" normalizeH="0">
                <a:solidFill>
                  <a:srgbClr val="0033CC"/>
                </a:solidFill>
                <a:latin typeface="+mn-ea"/>
                <a:ea typeface="+mn-ea"/>
              </a:defRPr>
            </a:lvl1pPr>
          </a:lstStyle>
          <a:p>
            <a:pPr eaLnBrk="1" hangingPunct="1"/>
            <a:r>
              <a:rPr lang="zh-CN" altLang="en-US" dirty="0"/>
              <a:t>    两个“哪里”一头一尾，凝练概括，点明了雷锋精神无处不在的主题。旨在告诉我们雷锋精神永存，人人都在学雷锋、做雷锋。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6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0535" y="254946"/>
            <a:ext cx="183255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仿编诗歌</a:t>
            </a:r>
            <a:endParaRPr lang="zh-CN" altLang="en-US" dirty="0"/>
          </a:p>
        </p:txBody>
      </p:sp>
      <p:sp>
        <p:nvSpPr>
          <p:cNvPr id="49155" name="TextBox 2"/>
          <p:cNvSpPr txBox="1"/>
          <p:nvPr/>
        </p:nvSpPr>
        <p:spPr>
          <a:xfrm>
            <a:off x="1619672" y="915566"/>
            <a:ext cx="5967412" cy="3636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昨天，他曾路过这里，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瞧，那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就是他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1907704" y="839721"/>
            <a:ext cx="1302817" cy="641714"/>
          </a:xfrm>
          <a:prstGeom prst="round1Rect">
            <a:avLst>
              <a:gd name="adj" fmla="val 0"/>
            </a:avLst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车站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1721602" y="2002044"/>
            <a:ext cx="1302817" cy="641714"/>
          </a:xfrm>
          <a:prstGeom prst="round1Rect">
            <a:avLst>
              <a:gd name="adj" fmla="val 0"/>
            </a:avLst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提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3322772" y="2002044"/>
            <a:ext cx="2935254" cy="641714"/>
          </a:xfrm>
          <a:prstGeom prst="round1Rect">
            <a:avLst>
              <a:gd name="adj" fmla="val 0"/>
            </a:avLst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热腾腾水壶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691680" y="2578108"/>
            <a:ext cx="1302817" cy="641714"/>
          </a:xfrm>
          <a:prstGeom prst="round1Rect">
            <a:avLst>
              <a:gd name="adj" fmla="val 0"/>
            </a:avLst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冒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3416275" y="2578108"/>
            <a:ext cx="2742472" cy="641714"/>
          </a:xfrm>
          <a:prstGeom prst="round1Rect">
            <a:avLst>
              <a:gd name="adj" fmla="val 0"/>
            </a:avLst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寒冷的风雨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3036441" y="3174710"/>
            <a:ext cx="3888432" cy="641714"/>
          </a:xfrm>
          <a:prstGeom prst="round1Rect">
            <a:avLst>
              <a:gd name="adj" fmla="val 0"/>
            </a:avLst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候车室里的温暖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矩形 2"/>
          <p:cNvSpPr>
            <a:spLocks noChangeArrowheads="1"/>
          </p:cNvSpPr>
          <p:nvPr/>
        </p:nvSpPr>
        <p:spPr bwMode="auto">
          <a:xfrm>
            <a:off x="3416275" y="3750774"/>
            <a:ext cx="2742472" cy="641714"/>
          </a:xfrm>
          <a:prstGeom prst="round1Rect">
            <a:avLst>
              <a:gd name="adj" fmla="val 0"/>
            </a:avLst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奉献的热情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8688" y="1366838"/>
            <a:ext cx="4437063" cy="31988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908175" y="627063"/>
            <a:ext cx="5019675" cy="64611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学习雷锋好榜样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4" name="学习雷锋好榜样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16688" y="681038"/>
            <a:ext cx="6096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51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Box 2"/>
          <p:cNvSpPr txBox="1"/>
          <p:nvPr/>
        </p:nvSpPr>
        <p:spPr>
          <a:xfrm>
            <a:off x="136525" y="1103498"/>
            <a:ext cx="8782050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雷锋叔叔全心全意为人民服务的精神感动了大家，毛主席号召全国人民“向雷锋同志学习”，此后每年的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日成为我国的“学雷锋日”。像这样关爱他人、助人为乐的精神，我们就称为“雷锋精神”，能够关爱他人、乐于助人的人，我们就称他为“雷锋”或者“活雷锋”。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79" name="矩形 4"/>
          <p:cNvSpPr/>
          <p:nvPr/>
        </p:nvSpPr>
        <p:spPr>
          <a:xfrm>
            <a:off x="225425" y="403225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Box 2"/>
          <p:cNvSpPr txBox="1"/>
          <p:nvPr/>
        </p:nvSpPr>
        <p:spPr>
          <a:xfrm>
            <a:off x="504279" y="1059582"/>
            <a:ext cx="8135441" cy="237757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可能在公园里，或是在马路上，甚至就在校园里，到处都有雷锋助人的身影。如果我们人人争当雷锋，社会就会变得更温暖。让我们一起朗诵这首诗歌吧！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" name="如诗般宁静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516216" y="321982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组合 4"/>
          <p:cNvGrpSpPr/>
          <p:nvPr/>
        </p:nvGrpSpPr>
        <p:grpSpPr>
          <a:xfrm>
            <a:off x="2398569" y="1550938"/>
            <a:ext cx="1263650" cy="1362075"/>
            <a:chOff x="1409624" y="1740239"/>
            <a:chExt cx="1043720" cy="931616"/>
          </a:xfrm>
        </p:grpSpPr>
        <p:grpSp>
          <p:nvGrpSpPr>
            <p:cNvPr id="51229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6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51232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5123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5" name="TextBox 1"/>
            <p:cNvSpPr txBox="1">
              <a:spLocks noChangeArrowheads="1"/>
            </p:cNvSpPr>
            <p:nvPr/>
          </p:nvSpPr>
          <p:spPr bwMode="auto">
            <a:xfrm>
              <a:off x="1413557" y="1740239"/>
              <a:ext cx="1039787" cy="90447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洒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51203" name="组合 4"/>
          <p:cNvGrpSpPr/>
          <p:nvPr/>
        </p:nvGrpSpPr>
        <p:grpSpPr>
          <a:xfrm>
            <a:off x="3926681" y="1576338"/>
            <a:ext cx="1290638" cy="1336675"/>
            <a:chOff x="1409624" y="1759599"/>
            <a:chExt cx="1067133" cy="912256"/>
          </a:xfrm>
        </p:grpSpPr>
        <p:grpSp>
          <p:nvGrpSpPr>
            <p:cNvPr id="51224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2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07" cy="1246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51227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5122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1" name="TextBox 1"/>
            <p:cNvSpPr txBox="1">
              <a:spLocks noChangeArrowheads="1"/>
            </p:cNvSpPr>
            <p:nvPr/>
          </p:nvSpPr>
          <p:spPr bwMode="auto">
            <a:xfrm>
              <a:off x="1437189" y="1759599"/>
              <a:ext cx="1039568" cy="90358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汗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51204" name="组合 4"/>
          <p:cNvGrpSpPr/>
          <p:nvPr/>
        </p:nvGrpSpPr>
        <p:grpSpPr>
          <a:xfrm>
            <a:off x="5481781" y="1563638"/>
            <a:ext cx="1257300" cy="1349375"/>
            <a:chOff x="1396582" y="1749919"/>
            <a:chExt cx="1039568" cy="921936"/>
          </a:xfrm>
        </p:grpSpPr>
        <p:grpSp>
          <p:nvGrpSpPr>
            <p:cNvPr id="51219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8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51222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5122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7" name="TextBox 1"/>
            <p:cNvSpPr txBox="1">
              <a:spLocks noChangeArrowheads="1"/>
            </p:cNvSpPr>
            <p:nvPr/>
          </p:nvSpPr>
          <p:spPr bwMode="auto">
            <a:xfrm>
              <a:off x="1396582" y="1749919"/>
              <a:ext cx="1039568" cy="9045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温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51205" name="组合 4"/>
          <p:cNvGrpSpPr/>
          <p:nvPr/>
        </p:nvGrpSpPr>
        <p:grpSpPr>
          <a:xfrm>
            <a:off x="849820" y="1589038"/>
            <a:ext cx="1284287" cy="1323975"/>
            <a:chOff x="1409624" y="1769279"/>
            <a:chExt cx="1061272" cy="904067"/>
          </a:xfrm>
        </p:grpSpPr>
        <p:grpSp>
          <p:nvGrpSpPr>
            <p:cNvPr id="51214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21" cy="1246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51217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5121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3" name="TextBox 1"/>
            <p:cNvSpPr txBox="1">
              <a:spLocks noChangeArrowheads="1"/>
            </p:cNvSpPr>
            <p:nvPr/>
          </p:nvSpPr>
          <p:spPr bwMode="auto">
            <a:xfrm>
              <a:off x="1431925" y="1769279"/>
              <a:ext cx="1038971" cy="90406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背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51206" name="组合 4"/>
          <p:cNvGrpSpPr/>
          <p:nvPr/>
        </p:nvGrpSpPr>
        <p:grpSpPr>
          <a:xfrm>
            <a:off x="7003543" y="1563638"/>
            <a:ext cx="1290638" cy="1349375"/>
            <a:chOff x="1409624" y="1749919"/>
            <a:chExt cx="1067133" cy="921936"/>
          </a:xfrm>
        </p:grpSpPr>
        <p:grpSp>
          <p:nvGrpSpPr>
            <p:cNvPr id="51209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30" name="矩形 1"/>
              <p:cNvSpPr>
                <a:spLocks noChangeArrowheads="1"/>
              </p:cNvSpPr>
              <p:nvPr/>
            </p:nvSpPr>
            <p:spPr bwMode="auto"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>
                <a:solidFill>
                  <a:sysClr val="windowText" lastClr="000000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0" b="1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51212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5121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9" name="TextBox 1"/>
            <p:cNvSpPr txBox="1">
              <a:spLocks noChangeArrowheads="1"/>
            </p:cNvSpPr>
            <p:nvPr/>
          </p:nvSpPr>
          <p:spPr bwMode="auto">
            <a:xfrm>
              <a:off x="1437189" y="1749919"/>
              <a:ext cx="1039568" cy="9045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暖</a:t>
              </a:r>
              <a:endPara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44040" name="TextBox 2"/>
          <p:cNvSpPr txBox="1">
            <a:spLocks noChangeArrowheads="1"/>
          </p:cNvSpPr>
          <p:nvPr/>
        </p:nvSpPr>
        <p:spPr bwMode="auto">
          <a:xfrm>
            <a:off x="778567" y="3016881"/>
            <a:ext cx="1368152" cy="6047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背包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1208" name="矩形 38"/>
          <p:cNvSpPr/>
          <p:nvPr/>
        </p:nvSpPr>
        <p:spPr>
          <a:xfrm>
            <a:off x="3626485" y="419487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书写指导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2234642" y="3016881"/>
            <a:ext cx="1368152" cy="6047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洒水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887924" y="3016881"/>
            <a:ext cx="1368152" cy="6047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汗水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5978109" y="3016881"/>
            <a:ext cx="1625949" cy="6047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温暖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0" grpId="0"/>
      <p:bldP spid="2" grpId="0"/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323528" y="441106"/>
            <a:ext cx="4032553" cy="6463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重难点字书写指导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3251" name="文本框 18"/>
          <p:cNvSpPr txBox="1"/>
          <p:nvPr/>
        </p:nvSpPr>
        <p:spPr>
          <a:xfrm>
            <a:off x="3491880" y="1985658"/>
            <a:ext cx="5055460" cy="1195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“背”字下边的“  ”字要注意撇变成竖。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53252" name="图片 1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0352" y="2187270"/>
            <a:ext cx="288925" cy="280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背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5576" y="1491630"/>
            <a:ext cx="2520280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012508" y="1771724"/>
            <a:ext cx="1216025" cy="1323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酒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51920" y="1779662"/>
            <a:ext cx="1216025" cy="1323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洒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566843" y="2532463"/>
            <a:ext cx="310921" cy="19087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洒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31817" y="1303987"/>
            <a:ext cx="2647822" cy="2647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92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汗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83568" y="1247839"/>
            <a:ext cx="2647822" cy="2647822"/>
          </a:xfrm>
          <a:prstGeom prst="rect">
            <a:avLst/>
          </a:prstGeom>
        </p:spPr>
      </p:pic>
      <p:sp>
        <p:nvSpPr>
          <p:cNvPr id="3" name="文本框 15"/>
          <p:cNvSpPr txBox="1"/>
          <p:nvPr/>
        </p:nvSpPr>
        <p:spPr>
          <a:xfrm>
            <a:off x="3851920" y="1491630"/>
            <a:ext cx="4392488" cy="1922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</a:rPr>
              <a:t>    “干”两横平行，上短下长，竖画居中垂直下行。</a:t>
            </a:r>
            <a:endParaRPr kumimoji="0" lang="en-US" altLang="zh-CN" sz="3200" b="1" kern="1200" cap="none" spc="0" normalizeH="0" baseline="0" noProof="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5"/>
          <p:cNvSpPr txBox="1"/>
          <p:nvPr/>
        </p:nvSpPr>
        <p:spPr>
          <a:xfrm>
            <a:off x="3280613" y="1611312"/>
            <a:ext cx="5472609" cy="1920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    右边部分的“日”要写得稍窄，下面的“皿”要写得宽而扁。</a:t>
            </a:r>
            <a:endParaRPr kumimoji="0" lang="en-US" altLang="zh-CN" sz="3200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温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39552" y="1419622"/>
            <a:ext cx="2647822" cy="2647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5"/>
          <p:cNvSpPr txBox="1"/>
          <p:nvPr/>
        </p:nvSpPr>
        <p:spPr>
          <a:xfrm>
            <a:off x="3616368" y="1347615"/>
            <a:ext cx="4824536" cy="2968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latin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    右边是“爰”不是“爱”，“爰”要写得稍大；长撇伸展，支撑“日”的右下角，最后一笔捺要写得舒展。</a:t>
            </a:r>
            <a:endParaRPr kumimoji="0" lang="en-US" altLang="zh-CN" sz="3200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暖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03096" y="1507956"/>
            <a:ext cx="2647822" cy="2647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左大括号 3"/>
          <p:cNvSpPr/>
          <p:nvPr/>
        </p:nvSpPr>
        <p:spPr>
          <a:xfrm>
            <a:off x="222609" y="1843363"/>
            <a:ext cx="228600" cy="2011893"/>
          </a:xfrm>
          <a:prstGeom prst="leftBrace">
            <a:avLst>
              <a:gd name="adj1" fmla="val 39762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0795" y="1707654"/>
            <a:ext cx="6775004" cy="5084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小溪边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→</a:t>
            </a: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抱着孩子，冒着细雨，留下足迹</a:t>
            </a:r>
            <a:endParaRPr lang="zh-CN" altLang="en-US" sz="28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0795" y="2570490"/>
            <a:ext cx="7166236" cy="5084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小路上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→</a:t>
            </a: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背着大娘，踏着荆棘，洒下汗滴</a:t>
            </a:r>
            <a:endParaRPr lang="zh-CN" altLang="en-US" sz="28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0795" y="3433326"/>
            <a:ext cx="7382260" cy="5084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乘春风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→</a:t>
            </a: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四处寻觅，哪里需要就出现在哪里</a:t>
            </a:r>
            <a:endParaRPr lang="zh-CN" altLang="en-US" sz="28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右大括号 7"/>
          <p:cNvSpPr/>
          <p:nvPr/>
        </p:nvSpPr>
        <p:spPr>
          <a:xfrm>
            <a:off x="7342669" y="1843363"/>
            <a:ext cx="227013" cy="2011893"/>
          </a:xfrm>
          <a:prstGeom prst="rightBrace">
            <a:avLst>
              <a:gd name="adj1" fmla="val 29226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7353" name="矩形 15"/>
          <p:cNvSpPr/>
          <p:nvPr/>
        </p:nvSpPr>
        <p:spPr>
          <a:xfrm>
            <a:off x="1678863" y="957655"/>
            <a:ext cx="4610100" cy="5727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雷锋叔叔，你在哪里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56176" y="2289057"/>
            <a:ext cx="1695032" cy="105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奉献爱心，乐于助人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7355" name="文本框 6"/>
          <p:cNvSpPr txBox="1"/>
          <p:nvPr/>
        </p:nvSpPr>
        <p:spPr>
          <a:xfrm>
            <a:off x="3746499" y="246413"/>
            <a:ext cx="19843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549400" y="3137718"/>
            <a:ext cx="720725" cy="720725"/>
          </a:xfrm>
          <a:prstGeom prst="ellipse">
            <a:avLst/>
          </a:prstGeom>
          <a:solidFill>
            <a:srgbClr val="22B7BB"/>
          </a:solidFill>
          <a:ln>
            <a:solidFill>
              <a:srgbClr val="22B7BB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1112837" y="3075806"/>
            <a:ext cx="691832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雷锋叔叔，你在哪里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/>
          <a:srcRect l="36107"/>
          <a:stretch>
            <a:fillRect/>
          </a:stretch>
        </p:blipFill>
        <p:spPr>
          <a:xfrm>
            <a:off x="6660232" y="123478"/>
            <a:ext cx="2293938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6"/>
          <p:cNvSpPr txBox="1"/>
          <p:nvPr/>
        </p:nvSpPr>
        <p:spPr>
          <a:xfrm>
            <a:off x="2519362" y="331366"/>
            <a:ext cx="41052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初读诗歌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3238" y="1203325"/>
            <a:ext cx="8137525" cy="32762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 eaLnBrk="1" hangingPunct="1">
              <a:lnSpc>
                <a:spcPct val="12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读一读：借助拼音，自由朗读诗歌。注意把字音读准，把句子读通顺。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用圆圈圈出本课的生字，再多读几遍。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457200" marR="0" indent="-457200" defTabSz="914400" eaLnBrk="1" hangingPunct="1">
              <a:lnSpc>
                <a:spcPct val="12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数一数：诗歌一共有多少节？给每一节标上序号。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1749004" y="1658791"/>
            <a:ext cx="5780657" cy="29806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迹  曾  冒  蒙  瞧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泞  窝  顺  荆  棘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瓣  莹  觅  需  献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18868" y="1471466"/>
            <a:ext cx="614240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jì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39779" y="1471466"/>
            <a:ext cx="1155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céng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95131" y="1471466"/>
            <a:ext cx="9366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mào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21016" y="1471466"/>
            <a:ext cx="10729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méng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13490" y="2517762"/>
            <a:ext cx="93662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nìng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44924" y="2517629"/>
            <a:ext cx="9064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shùn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05605" y="3502048"/>
            <a:ext cx="9620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solidFill>
                  <a:srgbClr val="0033CC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yíng</a:t>
            </a:r>
            <a:endParaRPr lang="zh-CN" altLang="en-US" sz="2800" b="1" dirty="0">
              <a:solidFill>
                <a:srgbClr val="0033CC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39225" y="2498579"/>
            <a:ext cx="9731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solidFill>
                  <a:srgbClr val="0033CC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jīng</a:t>
            </a:r>
            <a:endParaRPr lang="zh-CN" altLang="en-US" sz="2800" b="1" dirty="0">
              <a:solidFill>
                <a:srgbClr val="0033CC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14046" y="2516041"/>
            <a:ext cx="705593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jí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24367" y="3490004"/>
            <a:ext cx="9366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bàn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51139" y="1472027"/>
            <a:ext cx="10726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qiáo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56857" y="3490936"/>
            <a:ext cx="7921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mì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91549" y="3502048"/>
            <a:ext cx="993880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xū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940910" y="909083"/>
            <a:ext cx="1829420" cy="58457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402" name="矩形 1"/>
          <p:cNvSpPr/>
          <p:nvPr/>
        </p:nvSpPr>
        <p:spPr>
          <a:xfrm>
            <a:off x="3687763" y="331366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识记字词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82" y="583491"/>
            <a:ext cx="737276" cy="105958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97764" y="2517629"/>
            <a:ext cx="792163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wō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59516" y="3502048"/>
            <a:ext cx="10191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xiàn</a:t>
            </a:r>
            <a:endParaRPr kumimoji="0" lang="zh-CN" altLang="en-US" sz="2800" b="1" kern="1200" cap="none" spc="0" normalizeH="0" baseline="0" noProof="0" dirty="0">
              <a:solidFill>
                <a:srgbClr val="0033CC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1"/>
      <p:bldP spid="6" grpId="1"/>
      <p:bldP spid="7" grpId="1"/>
      <p:bldP spid="8" grpId="1"/>
      <p:bldP spid="9" grpId="1"/>
      <p:bldP spid="10" grpId="1"/>
      <p:bldP spid="11" grpId="1"/>
      <p:bldP spid="12" grpId="1"/>
      <p:bldP spid="13" grpId="1"/>
      <p:bldP spid="14" grpId="1"/>
      <p:bldP spid="15" grpId="1"/>
      <p:bldP spid="16" grpId="1"/>
      <p:bldP spid="2" grpId="1"/>
      <p:bldP spid="1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403648" y="1243013"/>
            <a:ext cx="5911552" cy="968375"/>
            <a:chOff x="1570335" y="1566863"/>
            <a:chExt cx="5911552" cy="967674"/>
          </a:xfrm>
        </p:grpSpPr>
        <p:sp>
          <p:nvSpPr>
            <p:cNvPr id="17423" name="文本框 1"/>
            <p:cNvSpPr txBox="1"/>
            <p:nvPr/>
          </p:nvSpPr>
          <p:spPr>
            <a:xfrm>
              <a:off x="1766887" y="1634291"/>
              <a:ext cx="5715000" cy="9002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20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曾   蒙   泞   荆   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莹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570335" y="1592245"/>
              <a:ext cx="1033462" cy="5228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 err="1">
                  <a:solidFill>
                    <a:srgbClr val="0033CC"/>
                  </a:solidFill>
                  <a:latin typeface="汉语拼音" panose="020B0604020202020204" pitchFamily="34" charset="0"/>
                  <a:ea typeface="+mn-ea"/>
                  <a:cs typeface="汉语拼音" panose="020B0604020202020204" pitchFamily="34" charset="0"/>
                </a:rPr>
                <a:t>céng</a:t>
              </a:r>
              <a:endParaRPr kumimoji="0" lang="zh-CN" altLang="en-US" sz="2800" b="1" kern="1200" cap="none" spc="0" normalizeH="0" baseline="0" noProof="0" dirty="0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565138" y="1584312"/>
              <a:ext cx="1107390" cy="5228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 err="1">
                  <a:solidFill>
                    <a:srgbClr val="0033CC"/>
                  </a:solidFill>
                  <a:latin typeface="汉语拼音" panose="020B0604020202020204" pitchFamily="34" charset="0"/>
                  <a:ea typeface="+mn-ea"/>
                  <a:cs typeface="汉语拼音" panose="020B0604020202020204" pitchFamily="34" charset="0"/>
                </a:rPr>
                <a:t>méng</a:t>
              </a:r>
              <a:endParaRPr kumimoji="0" lang="zh-CN" altLang="en-US" sz="2800" b="1" kern="1200" cap="none" spc="0" normalizeH="0" baseline="0" noProof="0" dirty="0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72527" y="1582727"/>
              <a:ext cx="936625" cy="5228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 err="1">
                  <a:solidFill>
                    <a:srgbClr val="0033CC"/>
                  </a:solidFill>
                  <a:latin typeface="汉语拼音" panose="020B0604020202020204" pitchFamily="34" charset="0"/>
                  <a:ea typeface="+mn-ea"/>
                  <a:cs typeface="汉语拼音" panose="020B0604020202020204" pitchFamily="34" charset="0"/>
                </a:rPr>
                <a:t>nìng</a:t>
              </a:r>
              <a:endParaRPr kumimoji="0" lang="zh-CN" altLang="en-US" sz="2800" b="1" kern="1200" cap="none" spc="0" normalizeH="0" baseline="0" noProof="0" dirty="0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679482" y="1582727"/>
              <a:ext cx="935038" cy="5228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 err="1">
                  <a:solidFill>
                    <a:srgbClr val="0033CC"/>
                  </a:solidFill>
                  <a:latin typeface="汉语拼音" panose="020B0604020202020204" pitchFamily="34" charset="0"/>
                  <a:ea typeface="+mn-ea"/>
                  <a:cs typeface="汉语拼音" panose="020B0604020202020204" pitchFamily="34" charset="0"/>
                </a:rPr>
                <a:t>jīng</a:t>
              </a:r>
              <a:endParaRPr kumimoji="0" lang="zh-CN" altLang="en-US" sz="2800" b="1" kern="1200" cap="none" spc="0" normalizeH="0" baseline="0" noProof="0" dirty="0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722470" y="1566863"/>
              <a:ext cx="936625" cy="5228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 err="1">
                  <a:solidFill>
                    <a:srgbClr val="0033CC"/>
                  </a:solidFill>
                  <a:latin typeface="汉语拼音" panose="020B0604020202020204" pitchFamily="34" charset="0"/>
                  <a:ea typeface="+mn-ea"/>
                  <a:cs typeface="汉语拼音" panose="020B0604020202020204" pitchFamily="34" charset="0"/>
                </a:rPr>
                <a:t>yíng</a:t>
              </a:r>
              <a:endParaRPr kumimoji="0" lang="zh-CN" altLang="en-US" sz="2800" b="1" kern="1200" cap="none" spc="0" normalizeH="0" baseline="0" noProof="0" dirty="0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588125" y="1546225"/>
            <a:ext cx="1420813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后鼻音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84643" y="2508249"/>
            <a:ext cx="1420812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前鼻音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65488" y="3400425"/>
            <a:ext cx="1420812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翘舌音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461827" y="1394923"/>
            <a:ext cx="281421" cy="323850"/>
          </a:xfrm>
          <a:prstGeom prst="ellipse">
            <a:avLst/>
          </a:prstGeom>
          <a:noFill/>
          <a:ln w="38100" cap="flat" cmpd="sng" algn="ctr">
            <a:solidFill>
              <a:srgbClr val="F7964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7413" y="739775"/>
            <a:ext cx="1419225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平舌音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93576" y="2213110"/>
            <a:ext cx="1964759" cy="1035227"/>
            <a:chOff x="1660253" y="2536940"/>
            <a:chExt cx="1965131" cy="1035762"/>
          </a:xfrm>
        </p:grpSpPr>
        <p:sp>
          <p:nvSpPr>
            <p:cNvPr id="10" name="文本框 9"/>
            <p:cNvSpPr txBox="1"/>
            <p:nvPr/>
          </p:nvSpPr>
          <p:spPr>
            <a:xfrm>
              <a:off x="1660253" y="2538519"/>
              <a:ext cx="900807" cy="5234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 err="1">
                  <a:solidFill>
                    <a:srgbClr val="0033CC"/>
                  </a:solidFill>
                  <a:latin typeface="汉语拼音" panose="020B0604020202020204" pitchFamily="34" charset="0"/>
                  <a:ea typeface="+mn-ea"/>
                  <a:cs typeface="汉语拼音" panose="020B0604020202020204" pitchFamily="34" charset="0"/>
                </a:rPr>
                <a:t>bàn</a:t>
              </a:r>
              <a:endParaRPr kumimoji="0" lang="zh-CN" altLang="en-US" sz="2800" b="1" kern="1200" cap="none" spc="0" normalizeH="0" baseline="0" noProof="0" dirty="0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endParaRPr>
            </a:p>
          </p:txBody>
        </p:sp>
        <p:sp>
          <p:nvSpPr>
            <p:cNvPr id="17422" name="矩形 8"/>
            <p:cNvSpPr/>
            <p:nvPr/>
          </p:nvSpPr>
          <p:spPr>
            <a:xfrm>
              <a:off x="1799514" y="2987625"/>
              <a:ext cx="1629280" cy="5850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瓣   献</a:t>
              </a:r>
              <a:endParaRPr lang="zh-CN" altLang="en-US" sz="3200" dirty="0">
                <a:latin typeface="Calibri" panose="020F0502020204030204" pitchFamily="34" charset="0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720338" y="2536940"/>
              <a:ext cx="905046" cy="5241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 err="1">
                  <a:solidFill>
                    <a:srgbClr val="0033CC"/>
                  </a:solidFill>
                  <a:latin typeface="汉语拼音" panose="020B0604020202020204" pitchFamily="34" charset="0"/>
                  <a:ea typeface="+mn-ea"/>
                  <a:cs typeface="汉语拼音" panose="020B0604020202020204" pitchFamily="34" charset="0"/>
                </a:rPr>
                <a:t>xiàn</a:t>
              </a:r>
              <a:endParaRPr kumimoji="0" lang="zh-CN" altLang="en-US" sz="2800" b="1" kern="1200" cap="none" spc="0" normalizeH="0" baseline="0" noProof="0" dirty="0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77963" y="3084513"/>
            <a:ext cx="906462" cy="942975"/>
            <a:chOff x="1644601" y="3408142"/>
            <a:chExt cx="906463" cy="942804"/>
          </a:xfrm>
        </p:grpSpPr>
        <p:sp>
          <p:nvSpPr>
            <p:cNvPr id="17" name="文本框 16"/>
            <p:cNvSpPr txBox="1"/>
            <p:nvPr/>
          </p:nvSpPr>
          <p:spPr>
            <a:xfrm>
              <a:off x="1644601" y="3408142"/>
              <a:ext cx="906463" cy="5221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 err="1">
                  <a:solidFill>
                    <a:srgbClr val="0033CC"/>
                  </a:solidFill>
                  <a:latin typeface="汉语拼音" panose="020B0604020202020204" pitchFamily="34" charset="0"/>
                  <a:ea typeface="+mn-ea"/>
                  <a:cs typeface="汉语拼音" panose="020B0604020202020204" pitchFamily="34" charset="0"/>
                </a:rPr>
                <a:t>shùn</a:t>
              </a:r>
              <a:endParaRPr kumimoji="0" lang="zh-CN" altLang="en-US" sz="2800" b="1" kern="1200" cap="none" spc="0" normalizeH="0" baseline="0" noProof="0" dirty="0">
                <a:solidFill>
                  <a:srgbClr val="0033CC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endParaRPr>
            </a:p>
          </p:txBody>
        </p:sp>
        <p:sp>
          <p:nvSpPr>
            <p:cNvPr id="17419" name="矩形 11"/>
            <p:cNvSpPr/>
            <p:nvPr/>
          </p:nvSpPr>
          <p:spPr>
            <a:xfrm>
              <a:off x="1799514" y="3766171"/>
              <a:ext cx="596638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顺</a:t>
              </a:r>
              <a:endParaRPr lang="zh-CN" altLang="en-US" sz="1200" dirty="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2" grpId="0" animBg="1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"/>
          <p:cNvSpPr txBox="1"/>
          <p:nvPr/>
        </p:nvSpPr>
        <p:spPr>
          <a:xfrm>
            <a:off x="1619250" y="1425647"/>
            <a:ext cx="5761038" cy="2197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长长的小溪   弯弯的小路  蒙蒙的细雨   晶莹的露珠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年迈的大娘   温暖的春风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39975" y="3878335"/>
            <a:ext cx="4716463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33CC"/>
                </a:solidFill>
                <a:latin typeface="+mn-ea"/>
                <a:ea typeface="+mn-ea"/>
                <a:cs typeface="+mn-cs"/>
              </a:rPr>
              <a:t>“的”字要读得轻而短。</a:t>
            </a:r>
            <a:endParaRPr kumimoji="0" lang="zh-CN" altLang="en-US" sz="3200" b="1" kern="1200" cap="none" spc="0" normalizeH="0" baseline="0" noProof="0" dirty="0">
              <a:solidFill>
                <a:srgbClr val="0033CC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568621" y="1603447"/>
            <a:ext cx="523875" cy="474663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582069" y="2306244"/>
            <a:ext cx="523875" cy="47625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568621" y="2985786"/>
            <a:ext cx="523875" cy="474663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592809" y="1603447"/>
            <a:ext cx="523875" cy="474663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591221" y="2306244"/>
            <a:ext cx="523875" cy="47625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577773" y="2985786"/>
            <a:ext cx="523875" cy="474663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3584406" y="660327"/>
            <a:ext cx="1830726" cy="58457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"/>
          <p:cNvSpPr/>
          <p:nvPr/>
        </p:nvSpPr>
        <p:spPr>
          <a:xfrm>
            <a:off x="1475656" y="1347614"/>
            <a:ext cx="6408439" cy="20335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读诗歌，给每一小节标上序号。说一说，诗歌一共有多少个小节？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66190" y="3588544"/>
            <a:ext cx="1627369" cy="6047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0033CC"/>
                </a:solidFill>
                <a:latin typeface="+mn-ea"/>
                <a:ea typeface="+mn-ea"/>
                <a:cs typeface="+mn-cs"/>
              </a:rPr>
              <a:t>5</a:t>
            </a:r>
            <a:r>
              <a:rPr kumimoji="0" lang="zh-CN" altLang="en-US" sz="3200" b="1" kern="1200" cap="none" spc="0" normalizeH="0" baseline="0" noProof="0" dirty="0">
                <a:solidFill>
                  <a:srgbClr val="0033CC"/>
                </a:solidFill>
                <a:latin typeface="+mn-ea"/>
                <a:ea typeface="+mn-ea"/>
                <a:cs typeface="+mn-cs"/>
              </a:rPr>
              <a:t>个小节</a:t>
            </a:r>
            <a:endParaRPr kumimoji="0" lang="zh-CN" altLang="en-US" sz="3200" b="1" kern="1200" cap="none" spc="0" normalizeH="0" baseline="0" noProof="0" dirty="0">
              <a:solidFill>
                <a:srgbClr val="0033CC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20000"/>
          </a:lnSpc>
          <a:defRPr sz="3200" b="1" dirty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2518</Words>
  <Application>WPS 演示</Application>
  <PresentationFormat>全屏显示(16:9)</PresentationFormat>
  <Paragraphs>328</Paragraphs>
  <Slides>38</Slides>
  <Notes>1</Notes>
  <HiddenSlides>0</HiddenSlides>
  <MMClips>10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楷体</vt:lpstr>
      <vt:lpstr>黑体</vt:lpstr>
      <vt:lpstr>汉语拼音</vt:lpstr>
      <vt:lpstr>Vijaya</vt:lpstr>
      <vt:lpstr>Arial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 本文件仅用于个人学习、研究或欣赏，以及其他非商业性或非盈利性用途，但同时应遵守著作权法及其他相关法律的规定，不得侵犯本司及相关权利人的合法权利。
 除此以外，将本文件任何内容用于其他用途时，应获得授权，如发现未经授权用于商业或盈利用途将追加侵权者的法律责任。
武汉天成贵龙文化传播有限公司</dc:description>
  <dc:subject>状元成才路</dc:subject>
  <cp:lastModifiedBy>唐唐唐小糖1</cp:lastModifiedBy>
  <cp:revision>600</cp:revision>
  <dcterms:created xsi:type="dcterms:W3CDTF">2016-10-29T08:56:00Z</dcterms:created>
  <dcterms:modified xsi:type="dcterms:W3CDTF">2026-02-06T08:52:41Z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C5556EF838724885B9A9863FF26CBDAC</vt:lpwstr>
  </property>
  <property fmtid="{D5CDD505-2E9C-101B-9397-08002B2CF9AE}" pid="4" name="KSOProductBuildVer">
    <vt:lpwstr>2052-12.1.0.24657</vt:lpwstr>
  </property>
</Properties>
</file>