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47"/>
  </p:handoutMasterIdLst>
  <p:sldIdLst>
    <p:sldId id="328" r:id="rId3"/>
    <p:sldId id="307" r:id="rId4"/>
    <p:sldId id="308" r:id="rId5"/>
    <p:sldId id="309" r:id="rId6"/>
    <p:sldId id="361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1" r:id="rId17"/>
    <p:sldId id="326" r:id="rId18"/>
    <p:sldId id="324" r:id="rId19"/>
    <p:sldId id="327" r:id="rId20"/>
    <p:sldId id="362" r:id="rId21"/>
    <p:sldId id="330" r:id="rId22"/>
    <p:sldId id="331" r:id="rId23"/>
    <p:sldId id="350" r:id="rId24"/>
    <p:sldId id="332" r:id="rId25"/>
    <p:sldId id="351" r:id="rId26"/>
    <p:sldId id="333" r:id="rId27"/>
    <p:sldId id="334" r:id="rId28"/>
    <p:sldId id="352" r:id="rId29"/>
    <p:sldId id="335" r:id="rId30"/>
    <p:sldId id="336" r:id="rId31"/>
    <p:sldId id="363" r:id="rId32"/>
    <p:sldId id="356" r:id="rId33"/>
    <p:sldId id="338" r:id="rId34"/>
    <p:sldId id="339" r:id="rId35"/>
    <p:sldId id="340" r:id="rId36"/>
    <p:sldId id="342" r:id="rId38"/>
    <p:sldId id="343" r:id="rId39"/>
    <p:sldId id="345" r:id="rId40"/>
    <p:sldId id="348" r:id="rId41"/>
    <p:sldId id="347" r:id="rId42"/>
    <p:sldId id="366" r:id="rId43"/>
    <p:sldId id="365" r:id="rId44"/>
    <p:sldId id="354" r:id="rId45"/>
    <p:sldId id="355" r:id="rId46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FFFF"/>
    <a:srgbClr val="FF9900"/>
    <a:srgbClr val="FF00FF"/>
    <a:srgbClr val="0000FF"/>
    <a:srgbClr val="0000CC"/>
    <a:srgbClr val="3366FF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53"/>
    <p:restoredTop sz="96314" autoAdjust="0"/>
  </p:normalViewPr>
  <p:slideViewPr>
    <p:cSldViewPr showGuides="1">
      <p:cViewPr varScale="1">
        <p:scale>
          <a:sx n="90" d="100"/>
          <a:sy n="90" d="100"/>
        </p:scale>
        <p:origin x="126" y="10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C4146A-AE60-4E04-AA8D-231CFD6F57C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9598A9-344F-42FF-B754-B932FD6A0B4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32186DA-B71F-4074-8D06-5449CF86B90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0392A1-0E1D-43B8-B613-5EC6BF494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5"/>
          <p:cNvGrpSpPr/>
          <p:nvPr userDrawn="1"/>
        </p:nvGrpSpPr>
        <p:grpSpPr>
          <a:xfrm>
            <a:off x="211138" y="192088"/>
            <a:ext cx="8721725" cy="4759325"/>
            <a:chOff x="314790" y="249767"/>
            <a:chExt cx="8514419" cy="4643965"/>
          </a:xfrm>
        </p:grpSpPr>
        <p:sp>
          <p:nvSpPr>
            <p:cNvPr id="5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431022" y="330316"/>
              <a:ext cx="8281954" cy="4482867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053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29500" y="4084638"/>
            <a:ext cx="1679575" cy="1058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01449" y="293954"/>
            <a:ext cx="784758" cy="68919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 userDrawn="1"/>
        </p:nvSpPr>
        <p:spPr>
          <a:xfrm>
            <a:off x="230188" y="168275"/>
            <a:ext cx="8750300" cy="4760913"/>
          </a:xfrm>
          <a:prstGeom prst="roundRect">
            <a:avLst>
              <a:gd name="adj" fmla="val 8814"/>
            </a:avLst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077" name="组合 3"/>
          <p:cNvGrpSpPr/>
          <p:nvPr userDrawn="1"/>
        </p:nvGrpSpPr>
        <p:grpSpPr>
          <a:xfrm>
            <a:off x="6443663" y="4300538"/>
            <a:ext cx="2306637" cy="558800"/>
            <a:chOff x="6300192" y="4443958"/>
            <a:chExt cx="2378742" cy="576328"/>
          </a:xfrm>
        </p:grpSpPr>
        <p:pic>
          <p:nvPicPr>
            <p:cNvPr id="3080" name="图片 4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300192" y="4443958"/>
              <a:ext cx="576328" cy="5763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1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 rot="-696502">
              <a:off x="7223474" y="4449905"/>
              <a:ext cx="564435" cy="5644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2" name="图片 6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8134862" y="4460086"/>
              <a:ext cx="544072" cy="54407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8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07950" y="-92075"/>
            <a:ext cx="107950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01449" y="293954"/>
            <a:ext cx="784758" cy="68919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8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1.jpeg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png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microsoft.com/office/2007/relationships/media" Target="../media/media5.mp4"/><Relationship Id="rId1" Type="http://schemas.openxmlformats.org/officeDocument/2006/relationships/video" Target="../media/media5.mp4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png"/><Relationship Id="rId2" Type="http://schemas.microsoft.com/office/2007/relationships/media" Target="../media/media6.mp4"/><Relationship Id="rId1" Type="http://schemas.openxmlformats.org/officeDocument/2006/relationships/video" Target="../media/media6.mp4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microsoft.com/office/2007/relationships/media" Target="../media/media8.mp4"/><Relationship Id="rId4" Type="http://schemas.openxmlformats.org/officeDocument/2006/relationships/video" Target="../media/media8.mp4"/><Relationship Id="rId3" Type="http://schemas.openxmlformats.org/officeDocument/2006/relationships/image" Target="../media/image54.png"/><Relationship Id="rId2" Type="http://schemas.microsoft.com/office/2007/relationships/media" Target="../media/media7.mp4"/><Relationship Id="rId1" Type="http://schemas.openxmlformats.org/officeDocument/2006/relationships/video" Target="../media/media7.mp4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microsoft.com/office/2007/relationships/media" Target="../media/media10.mp4"/><Relationship Id="rId4" Type="http://schemas.openxmlformats.org/officeDocument/2006/relationships/video" Target="../media/media10.mp4"/><Relationship Id="rId3" Type="http://schemas.openxmlformats.org/officeDocument/2006/relationships/image" Target="../media/image56.png"/><Relationship Id="rId2" Type="http://schemas.microsoft.com/office/2007/relationships/media" Target="../media/media9.mp4"/><Relationship Id="rId1" Type="http://schemas.openxmlformats.org/officeDocument/2006/relationships/video" Target="../media/media9.mp4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1" action="ppaction://hlinksldjump"/>
          </p:cNvPr>
          <p:cNvPicPr>
            <a:picLocks noChangeAspect="1"/>
          </p:cNvPicPr>
          <p:nvPr/>
        </p:nvPicPr>
        <p:blipFill rotWithShape="1">
          <a:blip r:embed="rId2" cstate="print"/>
          <a:srcRect l="25601" t="55999" r="12800" b="10401"/>
          <a:stretch>
            <a:fillRect/>
          </a:stretch>
        </p:blipFill>
        <p:spPr>
          <a:xfrm>
            <a:off x="3059832" y="699542"/>
            <a:ext cx="3168352" cy="1728192"/>
          </a:xfrm>
          <a:custGeom>
            <a:avLst/>
            <a:gdLst>
              <a:gd name="connsiteX0" fmla="*/ 2376264 w 3168352"/>
              <a:gd name="connsiteY0" fmla="*/ 0 h 1728192"/>
              <a:gd name="connsiteX1" fmla="*/ 3168352 w 3168352"/>
              <a:gd name="connsiteY1" fmla="*/ 0 h 1728192"/>
              <a:gd name="connsiteX2" fmla="*/ 3168352 w 3168352"/>
              <a:gd name="connsiteY2" fmla="*/ 1728192 h 1728192"/>
              <a:gd name="connsiteX3" fmla="*/ 0 w 3168352"/>
              <a:gd name="connsiteY3" fmla="*/ 1728192 h 1728192"/>
              <a:gd name="connsiteX4" fmla="*/ 0 w 3168352"/>
              <a:gd name="connsiteY4" fmla="*/ 371996 h 1728192"/>
              <a:gd name="connsiteX5" fmla="*/ 2208242 w 3168352"/>
              <a:gd name="connsiteY5" fmla="*/ 371996 h 1728192"/>
              <a:gd name="connsiteX6" fmla="*/ 2376264 w 3168352"/>
              <a:gd name="connsiteY6" fmla="*/ 203974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8352" h="1728192">
                <a:moveTo>
                  <a:pt x="2376264" y="0"/>
                </a:moveTo>
                <a:lnTo>
                  <a:pt x="3168352" y="0"/>
                </a:lnTo>
                <a:lnTo>
                  <a:pt x="3168352" y="1728192"/>
                </a:lnTo>
                <a:lnTo>
                  <a:pt x="0" y="1728192"/>
                </a:lnTo>
                <a:lnTo>
                  <a:pt x="0" y="371996"/>
                </a:lnTo>
                <a:lnTo>
                  <a:pt x="2208242" y="371996"/>
                </a:lnTo>
                <a:cubicBezTo>
                  <a:pt x="2301038" y="371996"/>
                  <a:pt x="2376264" y="296770"/>
                  <a:pt x="2376264" y="203974"/>
                </a:cubicBezTo>
                <a:close/>
              </a:path>
            </a:pathLst>
          </a:custGeom>
        </p:spPr>
      </p:pic>
      <p:sp>
        <p:nvSpPr>
          <p:cNvPr id="6147" name="矩形 3"/>
          <p:cNvSpPr/>
          <p:nvPr/>
        </p:nvSpPr>
        <p:spPr>
          <a:xfrm>
            <a:off x="3706813" y="1377950"/>
            <a:ext cx="16271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2" cstate="print"/>
          <a:srcRect l="25601" t="55999" r="12800" b="10401"/>
          <a:stretch>
            <a:fillRect/>
          </a:stretch>
        </p:blipFill>
        <p:spPr>
          <a:xfrm>
            <a:off x="3131840" y="2283718"/>
            <a:ext cx="3168351" cy="1728191"/>
          </a:xfrm>
          <a:custGeom>
            <a:avLst/>
            <a:gdLst>
              <a:gd name="connsiteX0" fmla="*/ 2376264 w 3168352"/>
              <a:gd name="connsiteY0" fmla="*/ 0 h 1728192"/>
              <a:gd name="connsiteX1" fmla="*/ 3168352 w 3168352"/>
              <a:gd name="connsiteY1" fmla="*/ 0 h 1728192"/>
              <a:gd name="connsiteX2" fmla="*/ 3168352 w 3168352"/>
              <a:gd name="connsiteY2" fmla="*/ 1728192 h 1728192"/>
              <a:gd name="connsiteX3" fmla="*/ 0 w 3168352"/>
              <a:gd name="connsiteY3" fmla="*/ 1728192 h 1728192"/>
              <a:gd name="connsiteX4" fmla="*/ 0 w 3168352"/>
              <a:gd name="connsiteY4" fmla="*/ 371996 h 1728192"/>
              <a:gd name="connsiteX5" fmla="*/ 2208242 w 3168352"/>
              <a:gd name="connsiteY5" fmla="*/ 371996 h 1728192"/>
              <a:gd name="connsiteX6" fmla="*/ 2376264 w 3168352"/>
              <a:gd name="connsiteY6" fmla="*/ 203974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8352" h="1728192">
                <a:moveTo>
                  <a:pt x="2376264" y="0"/>
                </a:moveTo>
                <a:lnTo>
                  <a:pt x="3168352" y="0"/>
                </a:lnTo>
                <a:lnTo>
                  <a:pt x="3168352" y="1728192"/>
                </a:lnTo>
                <a:lnTo>
                  <a:pt x="0" y="1728192"/>
                </a:lnTo>
                <a:lnTo>
                  <a:pt x="0" y="371996"/>
                </a:lnTo>
                <a:lnTo>
                  <a:pt x="2208242" y="371996"/>
                </a:lnTo>
                <a:cubicBezTo>
                  <a:pt x="2301038" y="371996"/>
                  <a:pt x="2376264" y="296770"/>
                  <a:pt x="2376264" y="203974"/>
                </a:cubicBezTo>
                <a:close/>
              </a:path>
            </a:pathLst>
          </a:custGeom>
        </p:spPr>
      </p:pic>
      <p:sp>
        <p:nvSpPr>
          <p:cNvPr id="6149" name="矩形 3">
            <a:hlinkClick r:id="rId3" action="ppaction://hlinksldjump"/>
          </p:cNvPr>
          <p:cNvSpPr/>
          <p:nvPr/>
        </p:nvSpPr>
        <p:spPr>
          <a:xfrm>
            <a:off x="3779838" y="2960688"/>
            <a:ext cx="16271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5225" y="1183908"/>
            <a:ext cx="8063929" cy="1195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默读课文，思考：课文写了关于千人糕的哪些内容？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752383"/>
            <a:ext cx="7416824" cy="1195388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用“先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然后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最后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”的句式说说课文的主要内容。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25"/>
          <p:cNvSpPr txBox="1"/>
          <p:nvPr/>
        </p:nvSpPr>
        <p:spPr>
          <a:xfrm>
            <a:off x="755650" y="288925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46150" y="1798141"/>
            <a:ext cx="5570512" cy="1922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默读第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1—5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自然段，思考：从哪些句子可以看出孩子对千人糕的好奇？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7" name="圆角矩形 2"/>
          <p:cNvSpPr/>
          <p:nvPr/>
        </p:nvSpPr>
        <p:spPr>
          <a:xfrm>
            <a:off x="755650" y="1707654"/>
            <a:ext cx="6049044" cy="2232570"/>
          </a:xfrm>
          <a:prstGeom prst="roundRect">
            <a:avLst/>
          </a:prstGeom>
          <a:noFill/>
          <a:ln w="15875" cap="flat" cmpd="sng" algn="ctr">
            <a:solidFill>
              <a:srgbClr val="F79646">
                <a:lumMod val="75000"/>
              </a:srgbClr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02" tIns="45718" rIns="91402" bIns="45718" anchor="ctr"/>
          <a:lstStyle/>
          <a:p>
            <a:pPr marL="0" marR="0" lvl="0" indent="0" algn="ctr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9" name="文本框 125"/>
          <p:cNvSpPr txBox="1"/>
          <p:nvPr/>
        </p:nvSpPr>
        <p:spPr>
          <a:xfrm>
            <a:off x="755650" y="288925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课文解读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733" y="1419622"/>
            <a:ext cx="1158365" cy="261704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/>
          <p:nvPr/>
        </p:nvSpPr>
        <p:spPr>
          <a:xfrm>
            <a:off x="274638" y="962025"/>
            <a:ext cx="8689850" cy="2968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“爸爸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什么是千人糕？”孩子好奇地问。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“需要很多很多人才能做成的糕。”爸爸回答。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孩子想：这糕要很多很多人才能做成，一定特别大，也许比桌子还大吧？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线形标注 3(带强调线) 5"/>
          <p:cNvSpPr/>
          <p:nvPr/>
        </p:nvSpPr>
        <p:spPr>
          <a:xfrm>
            <a:off x="506413" y="1279525"/>
            <a:ext cx="6421437" cy="30178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4937" y="467902"/>
              </a:cxn>
              <a:cxn ang="0">
                <a:pos x="204937" y="965203"/>
              </a:cxn>
              <a:cxn ang="0">
                <a:pos x="647271" y="1044546"/>
              </a:cxn>
            </a:cxnLst>
            <a:rect l="0" t="0" r="0" b="0"/>
            <a:pathLst>
              <a:path w="6422445" h="3017953" stroke="0">
                <a:moveTo>
                  <a:pt x="1093853" y="353480"/>
                </a:moveTo>
                <a:lnTo>
                  <a:pt x="6422445" y="353480"/>
                </a:lnTo>
                <a:lnTo>
                  <a:pt x="6422445" y="966128"/>
                </a:lnTo>
                <a:lnTo>
                  <a:pt x="1093853" y="966128"/>
                </a:lnTo>
                <a:lnTo>
                  <a:pt x="1093853" y="353480"/>
                </a:lnTo>
                <a:close/>
              </a:path>
            </a:pathLst>
          </a:custGeom>
          <a:noFill/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115616" y="4002088"/>
            <a:ext cx="5904656" cy="612775"/>
            <a:chOff x="1115616" y="3956050"/>
            <a:chExt cx="5904656" cy="612775"/>
          </a:xfrm>
        </p:grpSpPr>
        <p:sp>
          <p:nvSpPr>
            <p:cNvPr id="4" name="圆角矩形 3"/>
            <p:cNvSpPr/>
            <p:nvPr/>
          </p:nvSpPr>
          <p:spPr>
            <a:xfrm>
              <a:off x="1115616" y="3978275"/>
              <a:ext cx="5762969" cy="590550"/>
            </a:xfrm>
            <a:prstGeom prst="roundRect">
              <a:avLst/>
            </a:prstGeom>
            <a:noFill/>
            <a:ln w="25400" cap="flat" cmpd="sng" algn="ctr">
              <a:solidFill>
                <a:srgbClr val="00CC00"/>
              </a:solidFill>
              <a:prstDash val="solid"/>
            </a:ln>
            <a:effectLst/>
          </p:spPr>
          <p:txBody>
            <a:bodyPr lIns="91386" tIns="45718" rIns="91386" bIns="45718" anchor="ctr"/>
            <a:lstStyle/>
            <a:p>
              <a:pPr marL="0" marR="0" lvl="0" indent="0" algn="ctr" defTabSz="91376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57303" y="3956050"/>
              <a:ext cx="5762969" cy="6047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latin typeface="+mn-ea"/>
                  <a:ea typeface="+mn-ea"/>
                </a:rPr>
                <a:t>“孩子”的</a:t>
              </a:r>
              <a:r>
                <a:rPr kumimoji="0" lang="zh-CN" altLang="en-US" sz="3200" b="1" kern="1200" cap="none" spc="0" normalizeH="0" baseline="0" noProof="0" dirty="0">
                  <a:latin typeface="+mn-ea"/>
                  <a:ea typeface="+mn-ea"/>
                  <a:cs typeface="+mn-cs"/>
                </a:rPr>
                <a:t>第一反应是什么？</a:t>
              </a:r>
              <a:endPara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619672" y="2139702"/>
            <a:ext cx="533040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755576" y="3867894"/>
            <a:ext cx="129614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771550"/>
            <a:ext cx="7309645" cy="604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千人糕真的有我们想象中的那么大吗？  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8436" name="椭圆 7" hidden="1"/>
          <p:cNvSpPr/>
          <p:nvPr/>
        </p:nvSpPr>
        <p:spPr>
          <a:xfrm>
            <a:off x="5233988" y="3217863"/>
            <a:ext cx="96837" cy="65087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椭圆 8" hidden="1"/>
          <p:cNvSpPr/>
          <p:nvPr/>
        </p:nvSpPr>
        <p:spPr>
          <a:xfrm>
            <a:off x="3189288" y="2657475"/>
            <a:ext cx="95250" cy="84138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椭圆 9" hidden="1"/>
          <p:cNvSpPr/>
          <p:nvPr/>
        </p:nvSpPr>
        <p:spPr>
          <a:xfrm>
            <a:off x="5691188" y="3208338"/>
            <a:ext cx="95250" cy="79375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539552" y="1779662"/>
            <a:ext cx="7992888" cy="23775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爸爸端来一块糕，那糕看上去跟平时吃的糕没什么两样。难道它的味道很特别吗？孩子急忙尝了尝，笑了：“这不就是平常吃的米糕嘛！您给我买过。”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25"/>
          <p:cNvSpPr txBox="1"/>
          <p:nvPr/>
        </p:nvSpPr>
        <p:spPr>
          <a:xfrm>
            <a:off x="755650" y="138113"/>
            <a:ext cx="593566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59" name="组合 4"/>
          <p:cNvGrpSpPr/>
          <p:nvPr/>
        </p:nvGrpSpPr>
        <p:grpSpPr>
          <a:xfrm>
            <a:off x="2145925" y="2181225"/>
            <a:ext cx="1263650" cy="1371600"/>
            <a:chOff x="1409624" y="1735399"/>
            <a:chExt cx="1043720" cy="936456"/>
          </a:xfrm>
        </p:grpSpPr>
        <p:grpSp>
          <p:nvGrpSpPr>
            <p:cNvPr id="19480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482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83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84" name="直接连接符 60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81" name="TextBox 1"/>
            <p:cNvSpPr txBox="1"/>
            <p:nvPr/>
          </p:nvSpPr>
          <p:spPr>
            <a:xfrm>
              <a:off x="1413780" y="173539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桌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1" name="组合 4"/>
          <p:cNvGrpSpPr/>
          <p:nvPr/>
        </p:nvGrpSpPr>
        <p:grpSpPr>
          <a:xfrm>
            <a:off x="4071563" y="2211388"/>
            <a:ext cx="1270000" cy="1328737"/>
            <a:chOff x="1409624" y="1764439"/>
            <a:chExt cx="1049551" cy="907416"/>
          </a:xfrm>
        </p:grpSpPr>
        <p:grpSp>
          <p:nvGrpSpPr>
            <p:cNvPr id="19470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472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73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7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71" name="TextBox 1"/>
            <p:cNvSpPr txBox="1"/>
            <p:nvPr/>
          </p:nvSpPr>
          <p:spPr>
            <a:xfrm>
              <a:off x="1419611" y="1764439"/>
              <a:ext cx="1039564" cy="9037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尝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2" name="组合 4"/>
          <p:cNvGrpSpPr/>
          <p:nvPr/>
        </p:nvGrpSpPr>
        <p:grpSpPr>
          <a:xfrm>
            <a:off x="6015636" y="2214563"/>
            <a:ext cx="1284287" cy="1323975"/>
            <a:chOff x="1409624" y="1769279"/>
            <a:chExt cx="1061272" cy="904067"/>
          </a:xfrm>
        </p:grpSpPr>
        <p:grpSp>
          <p:nvGrpSpPr>
            <p:cNvPr id="19465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467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6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6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66" name="TextBox 1"/>
            <p:cNvSpPr txBox="1"/>
            <p:nvPr/>
          </p:nvSpPr>
          <p:spPr>
            <a:xfrm>
              <a:off x="1431332" y="176927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买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4245786" y="1193969"/>
            <a:ext cx="1591830" cy="58384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734" y="576543"/>
            <a:ext cx="784875" cy="150323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683568" y="195486"/>
            <a:ext cx="4032553" cy="646331"/>
          </a:xfrm>
          <a:prstGeom prst="rect">
            <a:avLst/>
          </a:prstGeom>
          <a:noFill/>
          <a:ln>
            <a:noFill/>
          </a:ln>
          <a:effectLst>
            <a:glow rad="228600">
              <a:srgbClr val="9BBB59">
                <a:satMod val="175000"/>
                <a:alpha val="40000"/>
              </a:srgb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重难点字书写指导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15"/>
          <p:cNvSpPr txBox="1"/>
          <p:nvPr/>
        </p:nvSpPr>
        <p:spPr>
          <a:xfrm>
            <a:off x="3701707" y="1973733"/>
            <a:ext cx="4752975" cy="119603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上窄下宽，第一笔竖，第二笔横，“木”占下格。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桌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9318" y="1356583"/>
            <a:ext cx="2647822" cy="264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92275" y="3995738"/>
            <a:ext cx="159861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3928" y="1382802"/>
            <a:ext cx="4248150" cy="237789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eaLnBrk="1" hangingPunct="1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latin typeface="宋体" panose="02010600030101010101" pitchFamily="2" charset="-122"/>
              </a:defRPr>
            </a:lvl1pPr>
          </a:lstStyle>
          <a:p>
            <a:r>
              <a:rPr lang="zh-CN" altLang="en-US" dirty="0"/>
              <a:t>上部略短，下部略长，“”的竖压在竖中线上，“云”的第二横与“冖”大致同宽。</a:t>
            </a:r>
            <a:endParaRPr lang="en-US" altLang="zh-CN" dirty="0"/>
          </a:p>
        </p:txBody>
      </p:sp>
      <p:pic>
        <p:nvPicPr>
          <p:cNvPr id="3" name="尝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99592" y="1247839"/>
            <a:ext cx="2647822" cy="264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67944" y="1678428"/>
            <a:ext cx="4248150" cy="178664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eaLnBrk="1" hangingPunct="1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latin typeface="宋体" panose="02010600030101010101" pitchFamily="2" charset="-122"/>
              </a:defRPr>
            </a:lvl1pPr>
          </a:lstStyle>
          <a:p>
            <a:r>
              <a:rPr lang="zh-CN" altLang="en-US" dirty="0"/>
              <a:t>注意“头”的三点位置及大小的不同，长横从横中线下方起笔。</a:t>
            </a:r>
            <a:endParaRPr lang="en-US" altLang="zh-CN" dirty="0"/>
          </a:p>
        </p:txBody>
      </p:sp>
      <p:pic>
        <p:nvPicPr>
          <p:cNvPr id="4" name="买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47956" y="1247839"/>
            <a:ext cx="2647822" cy="264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7564" y="1678428"/>
            <a:ext cx="7848872" cy="1786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千人糕是怎么做成的呢？</a:t>
            </a:r>
            <a:r>
              <a:rPr kumimoji="0" lang="zh-CN" altLang="en-US" sz="3200" b="1" kern="1200" cap="none" spc="0" normalizeH="0" baseline="0" noProof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默读第</a:t>
            </a:r>
            <a:r>
              <a:rPr kumimoji="0" lang="en-US" altLang="zh-CN" sz="3200" b="1" kern="1200" cap="none" spc="0" normalizeH="0" baseline="0" noProof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6—11</a:t>
            </a:r>
            <a:r>
              <a:rPr kumimoji="0" lang="zh-CN" altLang="en-US" sz="3200" b="1" kern="1200" cap="none" spc="0" normalizeH="0" baseline="0" noProof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自然段，说说自己读懂了什么。（默读要求：不出声，不动唇，不指读。）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3555" name="文本框 125"/>
          <p:cNvSpPr txBox="1"/>
          <p:nvPr/>
        </p:nvSpPr>
        <p:spPr>
          <a:xfrm>
            <a:off x="781050" y="268288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课文解读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/>
          <a:srcRect l="25601" t="55999" r="12800" b="10401"/>
          <a:stretch>
            <a:fillRect/>
          </a:stretch>
        </p:blipFill>
        <p:spPr>
          <a:xfrm flipH="1">
            <a:off x="3419872" y="-92546"/>
            <a:ext cx="2068364" cy="1128199"/>
          </a:xfrm>
          <a:custGeom>
            <a:avLst/>
            <a:gdLst>
              <a:gd name="connsiteX0" fmla="*/ 2376264 w 3168352"/>
              <a:gd name="connsiteY0" fmla="*/ 0 h 1728192"/>
              <a:gd name="connsiteX1" fmla="*/ 3168352 w 3168352"/>
              <a:gd name="connsiteY1" fmla="*/ 0 h 1728192"/>
              <a:gd name="connsiteX2" fmla="*/ 3168352 w 3168352"/>
              <a:gd name="connsiteY2" fmla="*/ 1728192 h 1728192"/>
              <a:gd name="connsiteX3" fmla="*/ 0 w 3168352"/>
              <a:gd name="connsiteY3" fmla="*/ 1728192 h 1728192"/>
              <a:gd name="connsiteX4" fmla="*/ 0 w 3168352"/>
              <a:gd name="connsiteY4" fmla="*/ 371996 h 1728192"/>
              <a:gd name="connsiteX5" fmla="*/ 2208242 w 3168352"/>
              <a:gd name="connsiteY5" fmla="*/ 371996 h 1728192"/>
              <a:gd name="connsiteX6" fmla="*/ 2376264 w 3168352"/>
              <a:gd name="connsiteY6" fmla="*/ 203974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8352" h="1728192">
                <a:moveTo>
                  <a:pt x="2376264" y="0"/>
                </a:moveTo>
                <a:lnTo>
                  <a:pt x="3168352" y="0"/>
                </a:lnTo>
                <a:lnTo>
                  <a:pt x="3168352" y="1728192"/>
                </a:lnTo>
                <a:lnTo>
                  <a:pt x="0" y="1728192"/>
                </a:lnTo>
                <a:lnTo>
                  <a:pt x="0" y="371996"/>
                </a:lnTo>
                <a:lnTo>
                  <a:pt x="2208242" y="371996"/>
                </a:lnTo>
                <a:cubicBezTo>
                  <a:pt x="2301038" y="371996"/>
                  <a:pt x="2376264" y="296770"/>
                  <a:pt x="2376264" y="203974"/>
                </a:cubicBezTo>
                <a:close/>
              </a:path>
            </a:pathLst>
          </a:custGeom>
        </p:spPr>
      </p:pic>
      <p:sp>
        <p:nvSpPr>
          <p:cNvPr id="23557" name="矩形 3"/>
          <p:cNvSpPr/>
          <p:nvPr/>
        </p:nvSpPr>
        <p:spPr>
          <a:xfrm>
            <a:off x="3708400" y="268288"/>
            <a:ext cx="16271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55526"/>
            <a:ext cx="6775450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你知道米糕是由哪些材料做成的吗？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2128185"/>
            <a:ext cx="4417373" cy="15873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3155" y="2117929"/>
            <a:ext cx="3903423" cy="19624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/>
          <p:nvPr/>
        </p:nvSpPr>
        <p:spPr>
          <a:xfrm>
            <a:off x="3684588" y="1327150"/>
            <a:ext cx="1665287" cy="1862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糕</a:t>
            </a:r>
            <a:endParaRPr lang="zh-CN" altLang="en-US" sz="1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6"/>
          <p:cNvSpPr txBox="1"/>
          <p:nvPr/>
        </p:nvSpPr>
        <p:spPr>
          <a:xfrm>
            <a:off x="3618706" y="709421"/>
            <a:ext cx="190658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0033CC"/>
                </a:solidFill>
                <a:latin typeface="宋体" panose="02010600030101010101" pitchFamily="2" charset="-122"/>
              </a:rPr>
              <a:t>ɡāo</a:t>
            </a:r>
            <a:endParaRPr lang="en-US" altLang="zh-CN" sz="5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101" name="TextBox 1"/>
          <p:cNvSpPr txBox="1"/>
          <p:nvPr/>
        </p:nvSpPr>
        <p:spPr>
          <a:xfrm>
            <a:off x="1128713" y="3260725"/>
            <a:ext cx="67754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你们认识这个字吗？怎么记住它呢？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/>
          <a:srcRect l="25601" t="55999" r="12800" b="10401"/>
          <a:stretch>
            <a:fillRect/>
          </a:stretch>
        </p:blipFill>
        <p:spPr>
          <a:xfrm flipH="1">
            <a:off x="251520" y="43185"/>
            <a:ext cx="2068364" cy="1128199"/>
          </a:xfrm>
          <a:custGeom>
            <a:avLst/>
            <a:gdLst>
              <a:gd name="connsiteX0" fmla="*/ 2376264 w 3168352"/>
              <a:gd name="connsiteY0" fmla="*/ 0 h 1728192"/>
              <a:gd name="connsiteX1" fmla="*/ 3168352 w 3168352"/>
              <a:gd name="connsiteY1" fmla="*/ 0 h 1728192"/>
              <a:gd name="connsiteX2" fmla="*/ 3168352 w 3168352"/>
              <a:gd name="connsiteY2" fmla="*/ 1728192 h 1728192"/>
              <a:gd name="connsiteX3" fmla="*/ 0 w 3168352"/>
              <a:gd name="connsiteY3" fmla="*/ 1728192 h 1728192"/>
              <a:gd name="connsiteX4" fmla="*/ 0 w 3168352"/>
              <a:gd name="connsiteY4" fmla="*/ 371996 h 1728192"/>
              <a:gd name="connsiteX5" fmla="*/ 2208242 w 3168352"/>
              <a:gd name="connsiteY5" fmla="*/ 371996 h 1728192"/>
              <a:gd name="connsiteX6" fmla="*/ 2376264 w 3168352"/>
              <a:gd name="connsiteY6" fmla="*/ 203974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8352" h="1728192">
                <a:moveTo>
                  <a:pt x="2376264" y="0"/>
                </a:moveTo>
                <a:lnTo>
                  <a:pt x="3168352" y="0"/>
                </a:lnTo>
                <a:lnTo>
                  <a:pt x="3168352" y="1728192"/>
                </a:lnTo>
                <a:lnTo>
                  <a:pt x="0" y="1728192"/>
                </a:lnTo>
                <a:lnTo>
                  <a:pt x="0" y="371996"/>
                </a:lnTo>
                <a:lnTo>
                  <a:pt x="2208242" y="371996"/>
                </a:lnTo>
                <a:cubicBezTo>
                  <a:pt x="2301038" y="371996"/>
                  <a:pt x="2376264" y="296770"/>
                  <a:pt x="2376264" y="203974"/>
                </a:cubicBezTo>
                <a:close/>
              </a:path>
            </a:pathLst>
          </a:custGeom>
        </p:spPr>
      </p:pic>
      <p:sp>
        <p:nvSpPr>
          <p:cNvPr id="7174" name="矩形 3"/>
          <p:cNvSpPr/>
          <p:nvPr/>
        </p:nvSpPr>
        <p:spPr>
          <a:xfrm>
            <a:off x="539750" y="403225"/>
            <a:ext cx="16271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2288" y="915988"/>
            <a:ext cx="8099425" cy="1273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    制作米糕的材料虽然只有米粉和糖，但同样来之不易，你知道它们是怎样来的吗？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3555" name="TextBox 4"/>
          <p:cNvSpPr txBox="1"/>
          <p:nvPr/>
        </p:nvSpPr>
        <p:spPr>
          <a:xfrm>
            <a:off x="723900" y="2151063"/>
            <a:ext cx="7696200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爸爸说：“是啊，大米是用农民种的稻子加工出来的。农民种稻子需要种子、农具、肥料、水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313" y="4011613"/>
            <a:ext cx="3481388" cy="60325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00338" y="3994150"/>
            <a:ext cx="347980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说说大米的来历。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6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510" y="2809875"/>
            <a:ext cx="2297112" cy="1528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210" y="947738"/>
            <a:ext cx="2436812" cy="1624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38412" r="37725"/>
          <a:stretch>
            <a:fillRect/>
          </a:stretch>
        </p:blipFill>
        <p:spPr>
          <a:xfrm>
            <a:off x="6004322" y="928688"/>
            <a:ext cx="2216150" cy="1643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872" y="928688"/>
            <a:ext cx="2387600" cy="1643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4710" y="2811463"/>
            <a:ext cx="1841500" cy="1527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1297" y="2811463"/>
            <a:ext cx="2035175" cy="1527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1560" y="2811463"/>
            <a:ext cx="2081212" cy="1527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633" name="TextBox 8"/>
          <p:cNvSpPr txBox="1"/>
          <p:nvPr/>
        </p:nvSpPr>
        <p:spPr>
          <a:xfrm>
            <a:off x="830263" y="119063"/>
            <a:ext cx="183197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水稻种植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/>
          <p:nvPr/>
        </p:nvSpPr>
        <p:spPr>
          <a:xfrm>
            <a:off x="539750" y="1677988"/>
            <a:ext cx="424815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结合自己的所见所闻，说说农民伯伯辛勤劳动的场景。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765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1333500"/>
            <a:ext cx="3810000" cy="247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6012" y="2901528"/>
            <a:ext cx="6769100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想一想：要做成米粉，除了课文中写的，还需要哪些人的劳动呢？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8675" name="TextBox 4"/>
          <p:cNvSpPr txBox="1"/>
          <p:nvPr/>
        </p:nvSpPr>
        <p:spPr>
          <a:xfrm>
            <a:off x="1116012" y="915566"/>
            <a:ext cx="691197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爸爸说：“是啊，大米是用农民种的稻子加工出来的。农民种稻子需要种子、农具、肥料、水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651499" y="2180803"/>
            <a:ext cx="863600" cy="503238"/>
          </a:xfrm>
          <a:prstGeom prst="ellipse">
            <a:avLst/>
          </a:prstGeom>
          <a:noFill/>
          <a:ln w="25400" cap="flat" cmpd="sng" algn="ctr">
            <a:solidFill>
              <a:srgbClr val="FF9900"/>
            </a:solidFill>
            <a:prstDash val="solid"/>
          </a:ln>
          <a:effectLst/>
        </p:spPr>
        <p:txBody>
          <a:bodyPr lIns="91386" tIns="45718" rIns="91386" bIns="45718" anchor="ctr"/>
          <a:lstStyle/>
          <a:p>
            <a:pPr marL="0" marR="0" lvl="0" indent="0" algn="ctr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4008" y="1477178"/>
            <a:ext cx="3536309" cy="21891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651" name="文本框 3"/>
          <p:cNvSpPr txBox="1"/>
          <p:nvPr/>
        </p:nvSpPr>
        <p:spPr>
          <a:xfrm>
            <a:off x="776288" y="1635125"/>
            <a:ext cx="381793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了解了大米的生产过程，你想说些什么呢？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/>
          <p:nvPr/>
        </p:nvSpPr>
        <p:spPr>
          <a:xfrm>
            <a:off x="682625" y="915988"/>
            <a:ext cx="720090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要想做成米糕还需要糖，糖又是经过哪些劳动才能做成的呢？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5603" name="TextBox 3"/>
          <p:cNvSpPr txBox="1"/>
          <p:nvPr/>
        </p:nvSpPr>
        <p:spPr>
          <a:xfrm>
            <a:off x="684213" y="2284413"/>
            <a:ext cx="7199312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糖呢，是用甘蔗汁或者甜菜汁熬出来的。甘蔗、甜菜也要有人种。熬糖的时候，要有工具，还得有火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框 2"/>
          <p:cNvSpPr txBox="1"/>
          <p:nvPr/>
        </p:nvSpPr>
        <p:spPr>
          <a:xfrm>
            <a:off x="827584" y="1442955"/>
            <a:ext cx="38163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了解熬糖的过程。想一想：糖要经过哪些人的劳动才能获得呢？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016" y="1375191"/>
            <a:ext cx="3148367" cy="24458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550" y="2859088"/>
            <a:ext cx="6983413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想一想：要做成糖，除了课文中写的，还需要哪些人的劳动？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2771" name="TextBox 3"/>
          <p:cNvSpPr txBox="1"/>
          <p:nvPr/>
        </p:nvSpPr>
        <p:spPr>
          <a:xfrm>
            <a:off x="900113" y="857250"/>
            <a:ext cx="7199312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糖呢，是用甘蔗汁或者甜菜汁熬出来的。甘蔗、甜菜也要有人种。熬糖的时候，要有工具，还得有火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868144" y="2139950"/>
            <a:ext cx="863600" cy="503238"/>
          </a:xfrm>
          <a:prstGeom prst="ellipse">
            <a:avLst/>
          </a:prstGeom>
          <a:noFill/>
          <a:ln w="25400" cap="flat" cmpd="sng" algn="ctr">
            <a:solidFill>
              <a:srgbClr val="FF9900"/>
            </a:solidFill>
            <a:prstDash val="solid"/>
          </a:ln>
          <a:effectLst/>
        </p:spPr>
        <p:txBody>
          <a:bodyPr lIns="91386" tIns="45718" rIns="91386" bIns="45718" anchor="ctr"/>
          <a:lstStyle/>
          <a:p>
            <a:pPr marL="0" marR="0" lvl="0" indent="0" algn="ctr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4213" y="915988"/>
            <a:ext cx="7416800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米糕从做好到摆到人们的餐桌上，又需要哪些人的劳动呢？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4213" y="2284413"/>
            <a:ext cx="741680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米糕的销售：就算米糕做好了，还得要人包装、送货、销售，这些又需要很多人的劳动。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Box 1"/>
          <p:cNvSpPr txBox="1"/>
          <p:nvPr/>
        </p:nvSpPr>
        <p:spPr>
          <a:xfrm>
            <a:off x="683568" y="579827"/>
            <a:ext cx="4321175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就算米糕做好了，还得要人包装、送货、销售，这些又需要很多人的劳动。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202377"/>
            <a:ext cx="4319588" cy="1247775"/>
          </a:xfrm>
          <a:prstGeom prst="rect">
            <a:avLst/>
          </a:prstGeom>
          <a:noFill/>
        </p:spPr>
        <p:txBody>
          <a:bodyPr/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这个过程容易吗？你从哪些词体会到的？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10818" y="1857764"/>
            <a:ext cx="431800" cy="431800"/>
          </a:xfrm>
          <a:prstGeom prst="ellipse">
            <a:avLst/>
          </a:prstGeom>
          <a:noFill/>
          <a:ln w="25400" cap="flat" cmpd="sng" algn="ctr">
            <a:solidFill>
              <a:srgbClr val="FF9900"/>
            </a:solidFill>
            <a:prstDash val="solid"/>
          </a:ln>
          <a:effectLst/>
        </p:spPr>
        <p:txBody>
          <a:bodyPr lIns="91386" tIns="45718" rIns="91386" bIns="45718" anchor="ctr"/>
          <a:lstStyle/>
          <a:p>
            <a:pPr marL="0" marR="0" lvl="0" indent="0" algn="ctr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83568" y="1210064"/>
            <a:ext cx="990600" cy="522288"/>
          </a:xfrm>
          <a:prstGeom prst="ellipse">
            <a:avLst/>
          </a:prstGeom>
          <a:noFill/>
          <a:ln w="25400" cap="flat" cmpd="sng" algn="ctr">
            <a:solidFill>
              <a:srgbClr val="FF9900"/>
            </a:solidFill>
            <a:prstDash val="solid"/>
          </a:ln>
          <a:effectLst/>
        </p:spPr>
        <p:txBody>
          <a:bodyPr lIns="91386" tIns="45718" rIns="91386" bIns="45718" anchor="ctr"/>
          <a:lstStyle/>
          <a:p>
            <a:pPr marL="0" marR="0" lvl="0" indent="0" algn="ctr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75731" y="667139"/>
            <a:ext cx="990600" cy="522288"/>
          </a:xfrm>
          <a:prstGeom prst="ellipse">
            <a:avLst/>
          </a:prstGeom>
          <a:noFill/>
          <a:ln w="25400" cap="flat" cmpd="sng" algn="ctr">
            <a:solidFill>
              <a:srgbClr val="FF9900"/>
            </a:solidFill>
            <a:prstDash val="solid"/>
          </a:ln>
          <a:effectLst/>
        </p:spPr>
        <p:txBody>
          <a:bodyPr lIns="91386" tIns="45718" rIns="91386" bIns="45718" anchor="ctr"/>
          <a:lstStyle/>
          <a:p>
            <a:pPr marL="0" marR="0" lvl="0" indent="0" algn="ctr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112" y="771461"/>
            <a:ext cx="1445368" cy="8178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620" y="1807758"/>
            <a:ext cx="2603335" cy="10060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89" y="3032322"/>
            <a:ext cx="1490768" cy="1398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401780"/>
            <a:ext cx="265747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“糕”的字源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8195" name="TextBox 2"/>
          <p:cNvSpPr txBox="1"/>
          <p:nvPr/>
        </p:nvSpPr>
        <p:spPr>
          <a:xfrm>
            <a:off x="539750" y="1098550"/>
            <a:ext cx="5328394" cy="3638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米字旁，古体字形像米粒，表示用米等粮食制成的。“羔”表声，小羊，甲骨文的字形像羊在火上，表示烤全羊。“糕”指用面粉、米粉、豆粉等制成的食品。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347" name="Picture 3"/>
          <p:cNvPicPr>
            <a:picLocks noChangeAspect="1" noChangeArrowheads="1"/>
          </p:cNvPicPr>
          <p:nvPr/>
        </p:nvPicPr>
        <p:blipFill rotWithShape="1">
          <a:blip r:embed="rId1"/>
          <a:srcRect t="6059"/>
          <a:stretch>
            <a:fillRect/>
          </a:stretch>
        </p:blipFill>
        <p:spPr bwMode="auto">
          <a:xfrm>
            <a:off x="6372200" y="1707654"/>
            <a:ext cx="2016224" cy="2232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79633" y="467988"/>
            <a:ext cx="7720759" cy="128188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借助课本插图及爸爸的话，说说米糕是经过哪些劳动才能做成的。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9633" y="2017296"/>
            <a:ext cx="8496877" cy="2621201"/>
            <a:chOff x="255588" y="2251076"/>
            <a:chExt cx="8496877" cy="26212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9738" y="2251076"/>
              <a:ext cx="8312727" cy="13009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5588" y="3552051"/>
              <a:ext cx="8312727" cy="1320226"/>
            </a:xfrm>
            <a:prstGeom prst="rect">
              <a:avLst/>
            </a:prstGeom>
          </p:spPr>
        </p:pic>
      </p:grpSp>
      <p:sp>
        <p:nvSpPr>
          <p:cNvPr id="12" name="箭头: 右 11"/>
          <p:cNvSpPr/>
          <p:nvPr/>
        </p:nvSpPr>
        <p:spPr>
          <a:xfrm rot="3085133">
            <a:off x="1247589" y="3524498"/>
            <a:ext cx="745787" cy="200027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右 12"/>
          <p:cNvSpPr/>
          <p:nvPr/>
        </p:nvSpPr>
        <p:spPr>
          <a:xfrm rot="19088029">
            <a:off x="3194758" y="3306773"/>
            <a:ext cx="745787" cy="200027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箭头: 右 13"/>
          <p:cNvSpPr/>
          <p:nvPr/>
        </p:nvSpPr>
        <p:spPr>
          <a:xfrm rot="2857177">
            <a:off x="4760132" y="3230411"/>
            <a:ext cx="745787" cy="200027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右 14"/>
          <p:cNvSpPr/>
          <p:nvPr/>
        </p:nvSpPr>
        <p:spPr>
          <a:xfrm rot="19088029">
            <a:off x="6027097" y="3500083"/>
            <a:ext cx="745787" cy="200027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箭头: 右 15"/>
          <p:cNvSpPr/>
          <p:nvPr/>
        </p:nvSpPr>
        <p:spPr>
          <a:xfrm rot="2857177">
            <a:off x="6995178" y="3499129"/>
            <a:ext cx="745787" cy="200027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55650" y="1374775"/>
            <a:ext cx="4105275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了解了米糕的制作过程后，你有什么想说的？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32039" y="1203598"/>
            <a:ext cx="3540060" cy="2360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文本框 3"/>
          <p:cNvSpPr txBox="1"/>
          <p:nvPr/>
        </p:nvSpPr>
        <p:spPr>
          <a:xfrm>
            <a:off x="755650" y="743196"/>
            <a:ext cx="4304383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理解过程，感受不易。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7894" name="矩形 4"/>
          <p:cNvSpPr/>
          <p:nvPr/>
        </p:nvSpPr>
        <p:spPr>
          <a:xfrm>
            <a:off x="755651" y="1662847"/>
            <a:ext cx="7704782" cy="1817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爸爸拿起面前的糕，说：“你看，一块平平常常的糕，要经过很多很多人的劳动，才能摆在我们面前。”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"/>
          <p:cNvSpPr txBox="1"/>
          <p:nvPr/>
        </p:nvSpPr>
        <p:spPr>
          <a:xfrm>
            <a:off x="1259632" y="492861"/>
            <a:ext cx="6362700" cy="128188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分角色朗读课文，体会人物的情感变化。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111375" y="4129088"/>
            <a:ext cx="19431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05606" y="1855881"/>
            <a:ext cx="5839669" cy="2160299"/>
            <a:chOff x="805606" y="1855881"/>
            <a:chExt cx="5839669" cy="2160299"/>
          </a:xfrm>
        </p:grpSpPr>
        <p:sp>
          <p:nvSpPr>
            <p:cNvPr id="3" name="对话气泡: 圆角矩形 2"/>
            <p:cNvSpPr/>
            <p:nvPr/>
          </p:nvSpPr>
          <p:spPr>
            <a:xfrm>
              <a:off x="2108200" y="2066925"/>
              <a:ext cx="4537075" cy="612775"/>
            </a:xfrm>
            <a:prstGeom prst="wedgeRoundRectCallout">
              <a:avLst>
                <a:gd name="adj1" fmla="val -54468"/>
                <a:gd name="adj2" fmla="val 33102"/>
                <a:gd name="adj3" fmla="val 1666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08200" y="2063750"/>
              <a:ext cx="4537075" cy="6048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今天我们来吃千人糕吧。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898989"/>
                </a:clrFrom>
                <a:clrTo>
                  <a:srgbClr val="89898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606" y="1855881"/>
              <a:ext cx="1133576" cy="2160299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3192463" y="2719762"/>
            <a:ext cx="5211636" cy="1499576"/>
            <a:chOff x="3192463" y="2719762"/>
            <a:chExt cx="5211636" cy="1499576"/>
          </a:xfrm>
        </p:grpSpPr>
        <p:sp>
          <p:nvSpPr>
            <p:cNvPr id="8" name="对话气泡: 圆角矩形 7"/>
            <p:cNvSpPr/>
            <p:nvPr/>
          </p:nvSpPr>
          <p:spPr>
            <a:xfrm>
              <a:off x="3276600" y="3209925"/>
              <a:ext cx="4103688" cy="612775"/>
            </a:xfrm>
            <a:prstGeom prst="wedgeRoundRectCallout">
              <a:avLst>
                <a:gd name="adj1" fmla="val 52375"/>
                <a:gd name="adj2" fmla="val -36990"/>
                <a:gd name="adj3" fmla="val 16667"/>
              </a:avLst>
            </a:prstGeom>
            <a:solidFill>
              <a:srgbClr val="00B050"/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92463" y="3200400"/>
              <a:ext cx="4303712" cy="6048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爸爸，什么是千人糕？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0352" y="2719762"/>
              <a:ext cx="663747" cy="149957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9552" y="843558"/>
            <a:ext cx="8064896" cy="12818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想一想：我们的生活当中还有哪些物品需要经过很多人的劳动？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rcRect b="11667"/>
          <a:stretch>
            <a:fillRect/>
          </a:stretch>
        </p:blipFill>
        <p:spPr>
          <a:xfrm>
            <a:off x="4036165" y="2249911"/>
            <a:ext cx="1690399" cy="223470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640" y="2427734"/>
            <a:ext cx="2056886" cy="20568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6612" y="2529025"/>
            <a:ext cx="1793405" cy="179448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2"/>
          <p:cNvSpPr txBox="1"/>
          <p:nvPr/>
        </p:nvSpPr>
        <p:spPr>
          <a:xfrm>
            <a:off x="460946" y="640532"/>
            <a:ext cx="71278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根据千人糕的制作过程，说说衣服的制作工序。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4008" y="2067694"/>
            <a:ext cx="1908175" cy="1303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121" y="2069282"/>
            <a:ext cx="1908175" cy="1298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9308" y="2080394"/>
            <a:ext cx="1908175" cy="1276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文本框 24"/>
          <p:cNvSpPr txBox="1"/>
          <p:nvPr/>
        </p:nvSpPr>
        <p:spPr>
          <a:xfrm>
            <a:off x="468312" y="3579862"/>
            <a:ext cx="8424167" cy="604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讨论：一件衣服经过哪些人的劳动才能制成？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/>
          <a:srcRect b="9002"/>
          <a:stretch>
            <a:fillRect/>
          </a:stretch>
        </p:blipFill>
        <p:spPr>
          <a:xfrm>
            <a:off x="556196" y="2067694"/>
            <a:ext cx="1908175" cy="1303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" descr="图片包含 地图, 文字&#10;&#10;已生成极高可信度的说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2"/>
          <p:cNvSpPr txBox="1"/>
          <p:nvPr/>
        </p:nvSpPr>
        <p:spPr>
          <a:xfrm>
            <a:off x="899592" y="1491630"/>
            <a:ext cx="7200279" cy="19984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生活中那些看起来平平凡凡、普普通通的物品，都是经过很多很多人的劳动才做成的。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hecker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4"/>
          <p:cNvGrpSpPr/>
          <p:nvPr/>
        </p:nvGrpSpPr>
        <p:grpSpPr>
          <a:xfrm>
            <a:off x="3029372" y="1713671"/>
            <a:ext cx="1263650" cy="1363663"/>
            <a:chOff x="1409624" y="1740239"/>
            <a:chExt cx="1043720" cy="931616"/>
          </a:xfrm>
        </p:grpSpPr>
        <p:grpSp>
          <p:nvGrpSpPr>
            <p:cNvPr id="4406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5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406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406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" name="TextBox 1"/>
            <p:cNvSpPr txBox="1">
              <a:spLocks noChangeArrowheads="1"/>
            </p:cNvSpPr>
            <p:nvPr/>
          </p:nvSpPr>
          <p:spPr bwMode="auto">
            <a:xfrm>
              <a:off x="1413557" y="1740239"/>
              <a:ext cx="1039787" cy="9045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甘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4035" name="组合 4"/>
          <p:cNvGrpSpPr/>
          <p:nvPr/>
        </p:nvGrpSpPr>
        <p:grpSpPr>
          <a:xfrm>
            <a:off x="4624809" y="1729546"/>
            <a:ext cx="1290638" cy="1335088"/>
            <a:chOff x="1409624" y="1759599"/>
            <a:chExt cx="1067133" cy="912256"/>
          </a:xfrm>
        </p:grpSpPr>
        <p:grpSp>
          <p:nvGrpSpPr>
            <p:cNvPr id="4405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1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406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406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0" name="TextBox 1"/>
            <p:cNvSpPr txBox="1">
              <a:spLocks noChangeArrowheads="1"/>
            </p:cNvSpPr>
            <p:nvPr/>
          </p:nvSpPr>
          <p:spPr bwMode="auto">
            <a:xfrm>
              <a:off x="1437189" y="1759599"/>
              <a:ext cx="1039568" cy="90429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80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汁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4036" name="组合 4"/>
          <p:cNvGrpSpPr/>
          <p:nvPr/>
        </p:nvGrpSpPr>
        <p:grpSpPr>
          <a:xfrm>
            <a:off x="1443457" y="1710910"/>
            <a:ext cx="1274882" cy="1365826"/>
            <a:chOff x="1409624" y="1739210"/>
            <a:chExt cx="1053500" cy="932645"/>
          </a:xfrm>
        </p:grpSpPr>
        <p:grpSp>
          <p:nvGrpSpPr>
            <p:cNvPr id="4405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7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21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405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405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" name="TextBox 1"/>
            <p:cNvSpPr txBox="1">
              <a:spLocks noChangeArrowheads="1"/>
            </p:cNvSpPr>
            <p:nvPr/>
          </p:nvSpPr>
          <p:spPr bwMode="auto">
            <a:xfrm>
              <a:off x="1424154" y="1739210"/>
              <a:ext cx="1038970" cy="9040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具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4037" name="组合 4"/>
          <p:cNvGrpSpPr/>
          <p:nvPr/>
        </p:nvGrpSpPr>
        <p:grpSpPr>
          <a:xfrm>
            <a:off x="1420609" y="3291897"/>
            <a:ext cx="1290637" cy="1349375"/>
            <a:chOff x="1409624" y="1749919"/>
            <a:chExt cx="1067133" cy="921936"/>
          </a:xfrm>
        </p:grpSpPr>
        <p:grpSp>
          <p:nvGrpSpPr>
            <p:cNvPr id="4404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4405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405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2" name="TextBox 1"/>
            <p:cNvSpPr txBox="1">
              <a:spLocks noChangeArrowheads="1"/>
            </p:cNvSpPr>
            <p:nvPr/>
          </p:nvSpPr>
          <p:spPr bwMode="auto">
            <a:xfrm>
              <a:off x="1437188" y="1749919"/>
              <a:ext cx="1039569" cy="9045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菜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4038" name="组合 4"/>
          <p:cNvGrpSpPr/>
          <p:nvPr/>
        </p:nvGrpSpPr>
        <p:grpSpPr>
          <a:xfrm>
            <a:off x="6228184" y="1742246"/>
            <a:ext cx="1290638" cy="1349375"/>
            <a:chOff x="1409624" y="1749919"/>
            <a:chExt cx="1067133" cy="921936"/>
          </a:xfrm>
        </p:grpSpPr>
        <p:grpSp>
          <p:nvGrpSpPr>
            <p:cNvPr id="4404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44044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404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404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44043" name="TextBox 1"/>
            <p:cNvSpPr txBox="1"/>
            <p:nvPr/>
          </p:nvSpPr>
          <p:spPr>
            <a:xfrm>
              <a:off x="1437193" y="17499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8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甜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039" name="文本框 125"/>
          <p:cNvSpPr txBox="1"/>
          <p:nvPr/>
        </p:nvSpPr>
        <p:spPr>
          <a:xfrm>
            <a:off x="749300" y="196850"/>
            <a:ext cx="59356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观察字形，学习写字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3923928" y="1094178"/>
            <a:ext cx="1591830" cy="5847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429" y="784732"/>
            <a:ext cx="655116" cy="941505"/>
          </a:xfrm>
          <a:prstGeom prst="rect">
            <a:avLst/>
          </a:prstGeom>
        </p:spPr>
      </p:pic>
      <p:grpSp>
        <p:nvGrpSpPr>
          <p:cNvPr id="2" name="组合 4"/>
          <p:cNvGrpSpPr/>
          <p:nvPr/>
        </p:nvGrpSpPr>
        <p:grpSpPr>
          <a:xfrm>
            <a:off x="3029372" y="3291897"/>
            <a:ext cx="1290637" cy="1349375"/>
            <a:chOff x="1409624" y="1749919"/>
            <a:chExt cx="1067133" cy="921936"/>
          </a:xfrm>
        </p:grpSpPr>
        <p:grpSp>
          <p:nvGrpSpPr>
            <p:cNvPr id="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7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6" name="TextBox 1"/>
            <p:cNvSpPr txBox="1">
              <a:spLocks noChangeArrowheads="1"/>
            </p:cNvSpPr>
            <p:nvPr/>
          </p:nvSpPr>
          <p:spPr bwMode="auto">
            <a:xfrm>
              <a:off x="1437188" y="1749919"/>
              <a:ext cx="1039569" cy="9045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劳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2" name="组合 4"/>
          <p:cNvGrpSpPr/>
          <p:nvPr/>
        </p:nvGrpSpPr>
        <p:grpSpPr>
          <a:xfrm>
            <a:off x="4624809" y="3291897"/>
            <a:ext cx="1290637" cy="1349375"/>
            <a:chOff x="1409624" y="1749919"/>
            <a:chExt cx="1067133" cy="921936"/>
          </a:xfrm>
        </p:grpSpPr>
        <p:grpSp>
          <p:nvGrpSpPr>
            <p:cNvPr id="1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5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1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" name="TextBox 1"/>
            <p:cNvSpPr txBox="1">
              <a:spLocks noChangeArrowheads="1"/>
            </p:cNvSpPr>
            <p:nvPr/>
          </p:nvSpPr>
          <p:spPr bwMode="auto">
            <a:xfrm>
              <a:off x="1437188" y="1749919"/>
              <a:ext cx="1039569" cy="90421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应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具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60450" y="1425115"/>
            <a:ext cx="2565003" cy="256500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23928" y="1973894"/>
            <a:ext cx="4535488" cy="11957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eaLnBrk="1" hangingPunct="1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latin typeface="宋体" panose="02010600030101010101" pitchFamily="2" charset="-122"/>
              </a:defRPr>
            </a:lvl1pPr>
          </a:lstStyle>
          <a:p>
            <a:r>
              <a:rPr lang="zh-CN" altLang="en-US" dirty="0"/>
              <a:t>    书写口诀：“具”中三横短，间隔要均匀。</a:t>
            </a:r>
            <a:endParaRPr lang="en-US" altLang="zh-CN" dirty="0"/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646754" y="141863"/>
            <a:ext cx="4032553" cy="6463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重难点字书写指导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甘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43608" y="1359693"/>
            <a:ext cx="2424113" cy="24241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51920" y="1779662"/>
            <a:ext cx="4607422" cy="1195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“甘”的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笔顺为横、竖、竖、横、横。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750" y="644525"/>
            <a:ext cx="63373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你见过或吃过哪些糕点呢？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3425" y="2436813"/>
            <a:ext cx="2641600" cy="169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7"/>
          <p:cNvSpPr txBox="1"/>
          <p:nvPr/>
        </p:nvSpPr>
        <p:spPr>
          <a:xfrm>
            <a:off x="1574800" y="1436688"/>
            <a:ext cx="1576388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蛋糕</a:t>
            </a:r>
            <a:endParaRPr lang="zh-CN" altLang="en-US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3960813" y="1436688"/>
            <a:ext cx="1574800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雪糕</a:t>
            </a:r>
            <a:endParaRPr lang="zh-CN" altLang="en-US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6345238" y="1436688"/>
            <a:ext cx="1576387" cy="922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糕点</a:t>
            </a:r>
            <a:endParaRPr lang="zh-CN" altLang="en-US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 noChangeArrowheads="1" noCrop="1"/>
          </p:cNvPicPr>
          <p:nvPr/>
        </p:nvPicPr>
        <p:blipFill>
          <a:blip r:embed="rId2"/>
          <a:srcRect l="4482" t="2336" r="5326"/>
          <a:stretch>
            <a:fillRect/>
          </a:stretch>
        </p:blipFill>
        <p:spPr bwMode="auto">
          <a:xfrm>
            <a:off x="1143767" y="2548234"/>
            <a:ext cx="2426112" cy="1476429"/>
          </a:xfrm>
          <a:custGeom>
            <a:avLst/>
            <a:gdLst>
              <a:gd name="connsiteX0" fmla="*/ 1466912 w 2933824"/>
              <a:gd name="connsiteY0" fmla="*/ 0 h 1785400"/>
              <a:gd name="connsiteX1" fmla="*/ 2933824 w 2933824"/>
              <a:gd name="connsiteY1" fmla="*/ 892700 h 1785400"/>
              <a:gd name="connsiteX2" fmla="*/ 1466912 w 2933824"/>
              <a:gd name="connsiteY2" fmla="*/ 1785400 h 1785400"/>
              <a:gd name="connsiteX3" fmla="*/ 0 w 2933824"/>
              <a:gd name="connsiteY3" fmla="*/ 892700 h 1785400"/>
              <a:gd name="connsiteX4" fmla="*/ 1466912 w 2933824"/>
              <a:gd name="connsiteY4" fmla="*/ 0 h 178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3824" h="1785400">
                <a:moveTo>
                  <a:pt x="1466912" y="0"/>
                </a:moveTo>
                <a:cubicBezTo>
                  <a:pt x="2277065" y="0"/>
                  <a:pt x="2933824" y="399675"/>
                  <a:pt x="2933824" y="892700"/>
                </a:cubicBezTo>
                <a:cubicBezTo>
                  <a:pt x="2933824" y="1385725"/>
                  <a:pt x="2277065" y="1785400"/>
                  <a:pt x="1466912" y="1785400"/>
                </a:cubicBezTo>
                <a:cubicBezTo>
                  <a:pt x="656759" y="1785400"/>
                  <a:pt x="0" y="1385725"/>
                  <a:pt x="0" y="892700"/>
                </a:cubicBezTo>
                <a:cubicBezTo>
                  <a:pt x="0" y="399675"/>
                  <a:pt x="656759" y="0"/>
                  <a:pt x="1466912" y="0"/>
                </a:cubicBezTo>
                <a:close/>
              </a:path>
            </a:pathLst>
          </a:custGeom>
          <a:noFill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 rotWithShape="1">
          <a:blip r:embed="rId3"/>
          <a:srcRect t="10357" r="14477"/>
          <a:stretch>
            <a:fillRect/>
          </a:stretch>
        </p:blipFill>
        <p:spPr bwMode="auto">
          <a:xfrm>
            <a:off x="3580663" y="2514106"/>
            <a:ext cx="2221641" cy="1544684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51920" y="1779662"/>
            <a:ext cx="4607422" cy="1195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汁</a:t>
            </a: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”的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笔顺为点、点、提、横、竖。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汁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27584" y="1053607"/>
            <a:ext cx="2647822" cy="264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甜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87624" y="1131590"/>
            <a:ext cx="2424113" cy="242411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7544" y="3867894"/>
            <a:ext cx="4607422" cy="604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左窄右宽，书写紧凑。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菜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90990" y="1131590"/>
            <a:ext cx="2424113" cy="242411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16016" y="3867894"/>
            <a:ext cx="4427984" cy="604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上撇短平，末笔舒展。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0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劳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51806" y="987574"/>
            <a:ext cx="2407111" cy="2407111"/>
          </a:xfrm>
          <a:prstGeom prst="rect">
            <a:avLst/>
          </a:prstGeom>
        </p:spPr>
      </p:pic>
      <p:pic>
        <p:nvPicPr>
          <p:cNvPr id="7" name="应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64088" y="987574"/>
            <a:ext cx="2407111" cy="240711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5576" y="3551145"/>
            <a:ext cx="4248472" cy="604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上下对正，末笔左伸。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98976" y="3551145"/>
            <a:ext cx="4248472" cy="1195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点画居中，上横稍短，竖搬舒展。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9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125"/>
          <p:cNvSpPr txBox="1"/>
          <p:nvPr/>
        </p:nvSpPr>
        <p:spPr>
          <a:xfrm>
            <a:off x="749300" y="196850"/>
            <a:ext cx="59356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" name="新月形 101"/>
          <p:cNvSpPr/>
          <p:nvPr/>
        </p:nvSpPr>
        <p:spPr>
          <a:xfrm>
            <a:off x="1201738" y="1352550"/>
            <a:ext cx="290513" cy="2627313"/>
          </a:xfrm>
          <a:prstGeom prst="moon">
            <a:avLst>
              <a:gd name="adj" fmla="val 19235"/>
            </a:avLst>
          </a:prstGeom>
          <a:solidFill>
            <a:srgbClr val="FF00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466850" y="1090613"/>
            <a:ext cx="5173663" cy="112678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</a:rPr>
              <a:t>米</a:t>
            </a:r>
            <a:r>
              <a:rPr lang="zh-CN" altLang="en-US" sz="3000" b="1" dirty="0">
                <a:latin typeface="宋体" panose="02010600030101010101" pitchFamily="2" charset="-122"/>
              </a:rPr>
              <a:t>：种子、施肥、浇水</a:t>
            </a:r>
            <a:r>
              <a:rPr lang="en-US" altLang="zh-CN" sz="3000" b="1" dirty="0">
                <a:latin typeface="宋体" panose="02010600030101010101" pitchFamily="2" charset="-122"/>
              </a:rPr>
              <a:t>—</a:t>
            </a:r>
            <a:r>
              <a:rPr lang="zh-CN" altLang="en-US" sz="3000" b="1" dirty="0">
                <a:latin typeface="宋体" panose="02010600030101010101" pitchFamily="2" charset="-122"/>
              </a:rPr>
              <a:t>稻子</a:t>
            </a:r>
            <a:endParaRPr lang="en-US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—</a:t>
            </a:r>
            <a:r>
              <a:rPr lang="zh-CN" altLang="en-US" sz="3000" b="1" dirty="0">
                <a:latin typeface="宋体" panose="02010600030101010101" pitchFamily="2" charset="-122"/>
              </a:rPr>
              <a:t>加工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466850" y="2427288"/>
            <a:ext cx="5593198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</a:rPr>
              <a:t>糖</a:t>
            </a:r>
            <a:r>
              <a:rPr lang="zh-CN" altLang="en-US" sz="3000" b="1" dirty="0">
                <a:latin typeface="宋体" panose="02010600030101010101" pitchFamily="2" charset="-122"/>
              </a:rPr>
              <a:t>：甘蔗或者甜菜</a:t>
            </a:r>
            <a:r>
              <a:rPr lang="en-US" altLang="zh-CN" sz="3000" b="1" dirty="0">
                <a:latin typeface="宋体" panose="02010600030101010101" pitchFamily="2" charset="-122"/>
              </a:rPr>
              <a:t>—</a:t>
            </a:r>
            <a:r>
              <a:rPr lang="zh-CN" altLang="en-US" sz="3000" b="1" dirty="0">
                <a:latin typeface="宋体" panose="02010600030101010101" pitchFamily="2" charset="-122"/>
              </a:rPr>
              <a:t>榨汁</a:t>
            </a:r>
            <a:r>
              <a:rPr lang="en-US" altLang="zh-CN" sz="3000" b="1" dirty="0">
                <a:latin typeface="宋体" panose="02010600030101010101" pitchFamily="2" charset="-122"/>
              </a:rPr>
              <a:t>—</a:t>
            </a:r>
            <a:r>
              <a:rPr lang="zh-CN" altLang="en-US" sz="3000" b="1" dirty="0">
                <a:latin typeface="宋体" panose="02010600030101010101" pitchFamily="2" charset="-122"/>
              </a:rPr>
              <a:t>熬糖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466850" y="3260725"/>
            <a:ext cx="573405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</a:rPr>
              <a:t>米糕</a:t>
            </a:r>
            <a:r>
              <a:rPr lang="zh-CN" altLang="en-US" sz="3000" b="1" dirty="0">
                <a:latin typeface="宋体" panose="02010600030101010101" pitchFamily="2" charset="-122"/>
              </a:rPr>
              <a:t>：制作</a:t>
            </a:r>
            <a:r>
              <a:rPr lang="en-US" altLang="zh-CN" sz="3000" b="1" dirty="0">
                <a:latin typeface="宋体" panose="02010600030101010101" pitchFamily="2" charset="-122"/>
              </a:rPr>
              <a:t>—</a:t>
            </a:r>
            <a:r>
              <a:rPr lang="zh-CN" altLang="en-US" sz="3000" b="1" dirty="0">
                <a:latin typeface="宋体" panose="02010600030101010101" pitchFamily="2" charset="-122"/>
              </a:rPr>
              <a:t>包装</a:t>
            </a:r>
            <a:r>
              <a:rPr lang="en-US" altLang="zh-CN" sz="3000" b="1" dirty="0">
                <a:latin typeface="宋体" panose="02010600030101010101" pitchFamily="2" charset="-122"/>
              </a:rPr>
              <a:t>—</a:t>
            </a:r>
            <a:r>
              <a:rPr lang="zh-CN" altLang="en-US" sz="3000" b="1" dirty="0">
                <a:latin typeface="宋体" panose="02010600030101010101" pitchFamily="2" charset="-122"/>
              </a:rPr>
              <a:t>送货</a:t>
            </a:r>
            <a:r>
              <a:rPr lang="en-US" altLang="zh-CN" sz="3000" b="1" dirty="0">
                <a:latin typeface="宋体" panose="02010600030101010101" pitchFamily="2" charset="-122"/>
              </a:rPr>
              <a:t>—</a:t>
            </a:r>
            <a:endParaRPr lang="en-US" altLang="zh-CN" sz="30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  销售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6" name="新月形 105"/>
          <p:cNvSpPr/>
          <p:nvPr/>
        </p:nvSpPr>
        <p:spPr>
          <a:xfrm flipH="1">
            <a:off x="6692900" y="1260475"/>
            <a:ext cx="284163" cy="2627313"/>
          </a:xfrm>
          <a:prstGeom prst="moon">
            <a:avLst>
              <a:gd name="adj" fmla="val 20966"/>
            </a:avLst>
          </a:prstGeom>
          <a:solidFill>
            <a:srgbClr val="FF00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88938" y="1958975"/>
            <a:ext cx="760412" cy="16811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千人糕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7029450" y="1908175"/>
            <a:ext cx="1973263" cy="1905000"/>
            <a:chOff x="6926580" y="1874585"/>
            <a:chExt cx="1973580" cy="1904935"/>
          </a:xfrm>
        </p:grpSpPr>
        <p:sp>
          <p:nvSpPr>
            <p:cNvPr id="109" name="心形 108"/>
            <p:cNvSpPr/>
            <p:nvPr/>
          </p:nvSpPr>
          <p:spPr>
            <a:xfrm>
              <a:off x="6926580" y="1874585"/>
              <a:ext cx="1973580" cy="1904935"/>
            </a:xfrm>
            <a:prstGeom prst="hear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49163" name="文本框 15"/>
            <p:cNvSpPr txBox="1"/>
            <p:nvPr/>
          </p:nvSpPr>
          <p:spPr>
            <a:xfrm>
              <a:off x="7238924" y="2263680"/>
              <a:ext cx="1593022" cy="11267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珍惜劳动成果</a:t>
              </a:r>
              <a:endParaRPr lang="zh-CN" altLang="en-US" sz="30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4" grpId="0"/>
      <p:bldP spid="105" grpId="0"/>
      <p:bldP spid="106" grpId="0" animBg="1"/>
      <p:bldP spid="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4581689" y="2548397"/>
            <a:ext cx="4086752" cy="1976711"/>
          </a:xfrm>
          <a:prstGeom prst="wedgeRoundRectCallout">
            <a:avLst>
              <a:gd name="adj1" fmla="val -59741"/>
              <a:gd name="adj2" fmla="val 2459"/>
              <a:gd name="adj3" fmla="val 16667"/>
            </a:avLst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你们吃过千人糕吗？猜一猜，千人糕是什么样的糕？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4"/>
          <p:cNvPicPr>
            <a:picLocks noChangeAspect="1"/>
          </p:cNvPicPr>
          <p:nvPr/>
        </p:nvPicPr>
        <p:blipFill>
          <a:blip r:embed="rId1"/>
          <a:srcRect l="34821"/>
          <a:stretch>
            <a:fillRect/>
          </a:stretch>
        </p:blipFill>
        <p:spPr>
          <a:xfrm>
            <a:off x="179388" y="268288"/>
            <a:ext cx="2339975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1653585" y="3207011"/>
            <a:ext cx="720725" cy="720725"/>
          </a:xfrm>
          <a:prstGeom prst="ellipse">
            <a:avLst/>
          </a:prstGeom>
          <a:solidFill>
            <a:srgbClr val="22B7BB"/>
          </a:solidFill>
          <a:ln>
            <a:solidFill>
              <a:srgbClr val="22B7B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87624" y="3147814"/>
            <a:ext cx="360045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千人糕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25"/>
          <p:cNvSpPr txBox="1"/>
          <p:nvPr/>
        </p:nvSpPr>
        <p:spPr>
          <a:xfrm>
            <a:off x="755650" y="268288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4212" y="1229074"/>
            <a:ext cx="7775575" cy="26853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120000"/>
              </a:lnSpc>
              <a:spcBef>
                <a:spcPts val="12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自由读课文，读准字音，读通句子。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spcBef>
                <a:spcPts val="12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圈画出本课的生字，多读几遍。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spcBef>
                <a:spcPts val="12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边读边想：千人糕到底是什么样子的？为什么叫“千人糕”呢？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/>
          <p:nvPr/>
        </p:nvSpPr>
        <p:spPr>
          <a:xfrm>
            <a:off x="1475656" y="1275606"/>
            <a:ext cx="6450805" cy="321722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糕   尝   嘛   磨   粉   糖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料   甘   蔗   汁   熬   销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售   的   确   应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211960" y="386593"/>
            <a:ext cx="1591830" cy="58384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298" name="文本框 125"/>
          <p:cNvSpPr txBox="1"/>
          <p:nvPr/>
        </p:nvSpPr>
        <p:spPr>
          <a:xfrm>
            <a:off x="717550" y="177800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369" y="207760"/>
            <a:ext cx="655116" cy="9415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25755" y="1275606"/>
            <a:ext cx="9140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gāo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9698" y="1275606"/>
            <a:ext cx="1409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cháng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9337" y="1275606"/>
            <a:ext cx="772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ma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60032" y="1275606"/>
            <a:ext cx="772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mò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06914" y="1275606"/>
            <a:ext cx="772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fěn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95337" y="1275606"/>
            <a:ext cx="10724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táng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5655" y="2379305"/>
            <a:ext cx="7641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liào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16930" y="2379305"/>
            <a:ext cx="9795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gān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39384" y="2379305"/>
            <a:ext cx="9795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zhè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17344" y="2379305"/>
            <a:ext cx="9795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zhī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84168" y="2379305"/>
            <a:ext cx="9023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áo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67742" y="2379305"/>
            <a:ext cx="9023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xiāo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82394" y="3507729"/>
            <a:ext cx="9023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shòu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99791" y="3507729"/>
            <a:ext cx="7009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d</a:t>
            </a:r>
            <a:r>
              <a:rPr lang="en-US" altLang="zh-CN" sz="2800" b="1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í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34500" y="3507729"/>
            <a:ext cx="9023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què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22173" y="3507729"/>
            <a:ext cx="9023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yīng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/>
          <p:nvPr/>
        </p:nvSpPr>
        <p:spPr>
          <a:xfrm>
            <a:off x="1799456" y="1036415"/>
            <a:ext cx="6048672" cy="1786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千人糕   品尝   嘛   磨成粉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白糖   肥料   甘蔗汁   熬制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销售   的确   应该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256665" y="348643"/>
            <a:ext cx="1591830" cy="58384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: 圆角 1"/>
          <p:cNvSpPr/>
          <p:nvPr/>
        </p:nvSpPr>
        <p:spPr bwMode="auto">
          <a:xfrm>
            <a:off x="1727918" y="1066706"/>
            <a:ext cx="6120210" cy="1740554"/>
          </a:xfrm>
          <a:prstGeom prst="roundRect">
            <a:avLst/>
          </a:prstGeom>
          <a:noFill/>
          <a:ln w="38100" cap="flat" cmpd="sng" algn="ctr">
            <a:solidFill>
              <a:srgbClr val="FF9900"/>
            </a:solidFill>
            <a:prstDash val="sysDot"/>
          </a:ln>
          <a:effectLst/>
        </p:spPr>
        <p:txBody>
          <a:bodyPr lIns="91346" tIns="45718" rIns="91346" bIns="45718" anchor="ctr"/>
          <a:lstStyle/>
          <a:p>
            <a:pPr marL="0" marR="0" lvl="0" indent="0" algn="ctr" defTabSz="9131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3224194" y="3485380"/>
            <a:ext cx="65722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/>
            <a:r>
              <a:rPr lang="zh-CN" altLang="en-US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36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4749227" y="2728322"/>
            <a:ext cx="1212752" cy="604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的确</a:t>
            </a:r>
            <a:endParaRPr lang="zh-CN" altLang="en-US" sz="32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4749228" y="3253394"/>
            <a:ext cx="1234042" cy="604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</a:t>
            </a:r>
            <a:endParaRPr lang="zh-CN" altLang="en-US" sz="32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840144" y="2935491"/>
            <a:ext cx="334962" cy="1846263"/>
          </a:xfrm>
          <a:prstGeom prst="leftBrace">
            <a:avLst>
              <a:gd name="adj1" fmla="val 26967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3208" y="2715820"/>
            <a:ext cx="59848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dí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97808" y="3244458"/>
            <a:ext cx="5984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4749228" y="3778466"/>
            <a:ext cx="1234042" cy="6048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目的</a:t>
            </a:r>
            <a:endParaRPr lang="zh-CN" altLang="en-US" sz="32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4749228" y="4303536"/>
            <a:ext cx="1234042" cy="604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的士</a:t>
            </a:r>
            <a:endParaRPr lang="zh-CN" altLang="en-US" sz="32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10508" y="3773095"/>
            <a:ext cx="5984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dì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94633" y="4317608"/>
            <a:ext cx="5984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dī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300393" y="2316049"/>
            <a:ext cx="504825" cy="478473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91386" tIns="45718" rIns="91386" bIns="45718" anchor="ctr"/>
          <a:lstStyle/>
          <a:p>
            <a:pPr marL="0" marR="0" lvl="0" indent="0" algn="ctr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883" y="278038"/>
            <a:ext cx="556567" cy="79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3" grpId="0" animBg="1"/>
      <p:bldP spid="5" grpId="0"/>
      <p:bldP spid="17" grpId="0"/>
      <p:bldP spid="20" grpId="0"/>
      <p:bldP spid="21" grpId="0"/>
      <p:bldP spid="18" grpId="0"/>
      <p:bldP spid="22" grpId="0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7375" y="1139825"/>
            <a:ext cx="8172450" cy="1300163"/>
          </a:xfrm>
          <a:prstGeom prst="snip1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“千人糕”到底是什么样子的？为什么叫“千人糕”呢？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749" y="2643188"/>
            <a:ext cx="8093075" cy="1300163"/>
          </a:xfrm>
          <a:prstGeom prst="snip1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“你看，一块平平常常的糕，要经过很多很多人的劳动，才能摆在我们面前。”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>
          <a:lnSpc>
            <a:spcPct val="120000"/>
          </a:lnSpc>
          <a:defRPr sz="3200" b="1" dirty="0">
            <a:solidFill>
              <a:prstClr val="black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  <a:txDef>
      <a:spPr>
        <a:noFill/>
      </a:spPr>
      <a:bodyPr wrap="none" rtlCol="0">
        <a:spAutoFit/>
      </a:bodyPr>
      <a:lstStyle>
        <a:defPPr eaLnBrk="1" hangingPunct="1">
          <a:lnSpc>
            <a:spcPct val="12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1982</Words>
  <Application>WPS 演示</Application>
  <PresentationFormat>全屏显示(16:9)</PresentationFormat>
  <Paragraphs>254</Paragraphs>
  <Slides>43</Slides>
  <Notes>1</Notes>
  <HiddenSlides>0</HiddenSlides>
  <MMClips>10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楷体</vt:lpstr>
      <vt:lpstr>黑体</vt:lpstr>
      <vt:lpstr>汉语拼音</vt:lpstr>
      <vt:lpstr>Vijaya</vt:lpstr>
      <vt:lpstr>Calibri</vt:lpstr>
      <vt:lpstr>等线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Administrator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</dc:description>
  <dc:subject>状元成才路</dc:subject>
  <cp:lastModifiedBy>唐唐唐小糖1</cp:lastModifiedBy>
  <cp:revision>627</cp:revision>
  <dcterms:created xsi:type="dcterms:W3CDTF">2016-10-29T08:56:00Z</dcterms:created>
  <dcterms:modified xsi:type="dcterms:W3CDTF">2026-02-06T09:03:06Z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19A36D788FEE413B9DD7D4386A3DAFB5</vt:lpwstr>
  </property>
  <property fmtid="{D5CDD505-2E9C-101B-9397-08002B2CF9AE}" pid="4" name="KSOProductBuildVer">
    <vt:lpwstr>2052-12.1.0.24657</vt:lpwstr>
  </property>
</Properties>
</file>