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handoutMasterIdLst>
    <p:handoutMasterId r:id="rId47"/>
  </p:handoutMasterIdLst>
  <p:sldIdLst>
    <p:sldId id="387" r:id="rId3"/>
    <p:sldId id="439" r:id="rId4"/>
    <p:sldId id="449" r:id="rId5"/>
    <p:sldId id="471" r:id="rId6"/>
    <p:sldId id="470" r:id="rId7"/>
    <p:sldId id="440" r:id="rId8"/>
    <p:sldId id="442" r:id="rId9"/>
    <p:sldId id="441" r:id="rId10"/>
    <p:sldId id="392" r:id="rId11"/>
    <p:sldId id="455" r:id="rId12"/>
    <p:sldId id="396" r:id="rId13"/>
    <p:sldId id="397" r:id="rId14"/>
    <p:sldId id="456" r:id="rId15"/>
    <p:sldId id="404" r:id="rId16"/>
    <p:sldId id="406" r:id="rId17"/>
    <p:sldId id="454" r:id="rId18"/>
    <p:sldId id="457" r:id="rId19"/>
    <p:sldId id="407" r:id="rId20"/>
    <p:sldId id="421" r:id="rId21"/>
    <p:sldId id="423" r:id="rId22"/>
    <p:sldId id="459" r:id="rId23"/>
    <p:sldId id="424" r:id="rId24"/>
    <p:sldId id="447" r:id="rId25"/>
    <p:sldId id="458" r:id="rId26"/>
    <p:sldId id="408" r:id="rId27"/>
    <p:sldId id="409" r:id="rId28"/>
    <p:sldId id="410" r:id="rId29"/>
    <p:sldId id="412" r:id="rId30"/>
    <p:sldId id="413" r:id="rId31"/>
    <p:sldId id="411" r:id="rId32"/>
    <p:sldId id="416" r:id="rId33"/>
    <p:sldId id="414" r:id="rId34"/>
    <p:sldId id="460" r:id="rId35"/>
    <p:sldId id="461" r:id="rId36"/>
    <p:sldId id="462" r:id="rId37"/>
    <p:sldId id="463" r:id="rId38"/>
    <p:sldId id="465" r:id="rId39"/>
    <p:sldId id="466" r:id="rId40"/>
    <p:sldId id="467" r:id="rId41"/>
    <p:sldId id="464" r:id="rId42"/>
    <p:sldId id="468" r:id="rId43"/>
    <p:sldId id="469" r:id="rId44"/>
    <p:sldId id="472" r:id="rId45"/>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00FF"/>
    <a:srgbClr val="0000FF"/>
    <a:srgbClr val="314D1F"/>
    <a:srgbClr val="F79646"/>
    <a:srgbClr val="FFFFEB"/>
    <a:srgbClr val="66FFFF"/>
    <a:srgbClr val="D3FDE0"/>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7"/>
    <p:restoredTop sz="96314" autoAdjust="0"/>
  </p:normalViewPr>
  <p:slideViewPr>
    <p:cSldViewPr showGuides="1">
      <p:cViewPr varScale="1">
        <p:scale>
          <a:sx n="47" d="100"/>
          <a:sy n="47" d="100"/>
        </p:scale>
        <p:origin x="66" y="172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9549949-9978-4251-B51A-AC4921EDE68F}"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89C254A-2EE3-4BA3-8FE2-26BA810EEB5A}" type="slidenum">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D6BCB44F-1A79-4FC3-9326-3D91ADAE3A5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71D0B242-7347-477B-9A37-D2D44A0C0FF5}" type="slidenum">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2052"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812360" y="339502"/>
            <a:ext cx="759767" cy="66725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7" name="图片 4"/>
          <p:cNvPicPr>
            <a:picLocks noChangeAspect="1"/>
          </p:cNvPicPr>
          <p:nvPr userDrawn="1"/>
        </p:nvPicPr>
        <p:blipFill>
          <a:blip r:embed="rId3"/>
          <a:stretch>
            <a:fillRect/>
          </a:stretch>
        </p:blipFill>
        <p:spPr>
          <a:xfrm>
            <a:off x="-219075" y="-111125"/>
            <a:ext cx="2851150" cy="1014413"/>
          </a:xfrm>
          <a:prstGeom prst="rect">
            <a:avLst/>
          </a:prstGeom>
          <a:noFill/>
          <a:ln w="9525">
            <a:noFill/>
          </a:ln>
        </p:spPr>
      </p:pic>
      <p:pic>
        <p:nvPicPr>
          <p:cNvPr id="5" name="图片 3"/>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7812360" y="339502"/>
            <a:ext cx="759767" cy="66725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showMasterSp="0">
  <p:cSld name="2_空白">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4556125" y="793750"/>
            <a:ext cx="2124075" cy="7699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 name="直接连接符 4"/>
          <p:cNvCxnSpPr/>
          <p:nvPr/>
        </p:nvCxnSpPr>
        <p:spPr>
          <a:xfrm flipV="1">
            <a:off x="2514600" y="-14287"/>
            <a:ext cx="6350" cy="16160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92863" y="-1587"/>
            <a:ext cx="7938"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93988" y="2505075"/>
            <a:ext cx="6350"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5400000">
            <a:off x="896938" y="3475038"/>
            <a:ext cx="766763" cy="25701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9" name="矩形 8"/>
          <p:cNvSpPr/>
          <p:nvPr/>
        </p:nvSpPr>
        <p:spPr>
          <a:xfrm>
            <a:off x="4565650" y="2573338"/>
            <a:ext cx="4562475" cy="25431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0" name="矩形 9"/>
          <p:cNvSpPr/>
          <p:nvPr/>
        </p:nvSpPr>
        <p:spPr>
          <a:xfrm>
            <a:off x="1588" y="1762125"/>
            <a:ext cx="601663" cy="2543175"/>
          </a:xfrm>
          <a:prstGeom prst="rect">
            <a:avLst/>
          </a:prstGeom>
          <a:solidFill>
            <a:srgbClr val="EDC2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1" name="矩形 10"/>
          <p:cNvSpPr/>
          <p:nvPr/>
        </p:nvSpPr>
        <p:spPr>
          <a:xfrm>
            <a:off x="2147888" y="3175"/>
            <a:ext cx="5421313" cy="762000"/>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2" name="任意多边形 11"/>
          <p:cNvSpPr/>
          <p:nvPr/>
        </p:nvSpPr>
        <p:spPr>
          <a:xfrm rot="20404778">
            <a:off x="-141287" y="3175000"/>
            <a:ext cx="642938" cy="693738"/>
          </a:xfrm>
          <a:custGeom>
            <a:avLst/>
            <a:gdLst>
              <a:gd name="connsiteX0" fmla="*/ 643545 w 643545"/>
              <a:gd name="connsiteY0" fmla="*/ 0 h 693668"/>
              <a:gd name="connsiteX1" fmla="*/ 643545 w 643545"/>
              <a:gd name="connsiteY1" fmla="*/ 693668 h 693668"/>
              <a:gd name="connsiteX2" fmla="*/ 0 w 643545"/>
              <a:gd name="connsiteY2" fmla="*/ 693668 h 693668"/>
              <a:gd name="connsiteX3" fmla="*/ 251383 w 643545"/>
              <a:gd name="connsiteY3" fmla="*/ 0 h 693668"/>
            </a:gdLst>
            <a:ahLst/>
            <a:cxnLst>
              <a:cxn ang="0">
                <a:pos x="connsiteX0" y="connsiteY0"/>
              </a:cxn>
              <a:cxn ang="0">
                <a:pos x="connsiteX1" y="connsiteY1"/>
              </a:cxn>
              <a:cxn ang="0">
                <a:pos x="connsiteX2" y="connsiteY2"/>
              </a:cxn>
              <a:cxn ang="0">
                <a:pos x="connsiteX3" y="connsiteY3"/>
              </a:cxn>
            </a:cxnLst>
            <a:rect l="l" t="t" r="r" b="b"/>
            <a:pathLst>
              <a:path w="643545" h="693668">
                <a:moveTo>
                  <a:pt x="643545" y="0"/>
                </a:moveTo>
                <a:lnTo>
                  <a:pt x="643545" y="693668"/>
                </a:lnTo>
                <a:lnTo>
                  <a:pt x="0" y="693668"/>
                </a:lnTo>
                <a:lnTo>
                  <a:pt x="251383" y="0"/>
                </a:lnTo>
                <a:close/>
              </a:path>
            </a:pathLst>
          </a:custGeom>
          <a:pattFill prst="horzBrick">
            <a:fgClr>
              <a:schemeClr val="bg2">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3" name="等腰三角形 12"/>
          <p:cNvSpPr/>
          <p:nvPr/>
        </p:nvSpPr>
        <p:spPr>
          <a:xfrm rot="20010022">
            <a:off x="20638" y="247650"/>
            <a:ext cx="793750" cy="67786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4" name="等腰三角形 13"/>
          <p:cNvSpPr/>
          <p:nvPr/>
        </p:nvSpPr>
        <p:spPr>
          <a:xfrm rot="20010022">
            <a:off x="157163" y="14288"/>
            <a:ext cx="793750" cy="677863"/>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5" name="等腰三角形 14"/>
          <p:cNvSpPr/>
          <p:nvPr/>
        </p:nvSpPr>
        <p:spPr>
          <a:xfrm rot="1334940">
            <a:off x="7275513" y="1041400"/>
            <a:ext cx="1103313" cy="941388"/>
          </a:xfrm>
          <a:prstGeom prst="triangle">
            <a:avLst/>
          </a:prstGeom>
          <a:solidFill>
            <a:schemeClr val="accent6">
              <a:lumMod val="60000"/>
              <a:lumOff val="40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6" name="椭圆 15"/>
          <p:cNvSpPr/>
          <p:nvPr/>
        </p:nvSpPr>
        <p:spPr>
          <a:xfrm>
            <a:off x="1336675" y="1901825"/>
            <a:ext cx="1289050" cy="127793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7" name="不完整圆 17"/>
          <p:cNvSpPr/>
          <p:nvPr/>
        </p:nvSpPr>
        <p:spPr>
          <a:xfrm>
            <a:off x="4021138" y="3752850"/>
            <a:ext cx="1089025" cy="1079500"/>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18" name="不完整圆 18"/>
          <p:cNvSpPr/>
          <p:nvPr/>
        </p:nvSpPr>
        <p:spPr>
          <a:xfrm rot="5400000">
            <a:off x="1462881" y="2029619"/>
            <a:ext cx="1077913" cy="1089025"/>
          </a:xfrm>
          <a:prstGeom prst="pie">
            <a:avLst>
              <a:gd name="adj1" fmla="val 5413424"/>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19" name="任意多边形 18"/>
          <p:cNvSpPr/>
          <p:nvPr/>
        </p:nvSpPr>
        <p:spPr>
          <a:xfrm>
            <a:off x="-4762" y="1395413"/>
            <a:ext cx="688975" cy="1277938"/>
          </a:xfrm>
          <a:custGeom>
            <a:avLst/>
            <a:gdLst>
              <a:gd name="connsiteX0" fmla="*/ 44939 w 689536"/>
              <a:gd name="connsiteY0" fmla="*/ 0 h 1276878"/>
              <a:gd name="connsiteX1" fmla="*/ 689536 w 689536"/>
              <a:gd name="connsiteY1" fmla="*/ 638439 h 1276878"/>
              <a:gd name="connsiteX2" fmla="*/ 44939 w 689536"/>
              <a:gd name="connsiteY2" fmla="*/ 1276878 h 1276878"/>
              <a:gd name="connsiteX3" fmla="*/ 0 w 689536"/>
              <a:gd name="connsiteY3" fmla="*/ 1272391 h 1276878"/>
              <a:gd name="connsiteX4" fmla="*/ 0 w 689536"/>
              <a:gd name="connsiteY4" fmla="*/ 4487 h 12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36" h="1276878">
                <a:moveTo>
                  <a:pt x="44939" y="0"/>
                </a:moveTo>
                <a:cubicBezTo>
                  <a:pt x="400940" y="0"/>
                  <a:pt x="689536" y="285839"/>
                  <a:pt x="689536" y="638439"/>
                </a:cubicBezTo>
                <a:cubicBezTo>
                  <a:pt x="689536" y="991039"/>
                  <a:pt x="400940" y="1276878"/>
                  <a:pt x="44939" y="1276878"/>
                </a:cubicBezTo>
                <a:lnTo>
                  <a:pt x="0" y="1272391"/>
                </a:lnTo>
                <a:lnTo>
                  <a:pt x="0" y="4487"/>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0" name="矩形 19"/>
          <p:cNvSpPr/>
          <p:nvPr/>
        </p:nvSpPr>
        <p:spPr>
          <a:xfrm>
            <a:off x="2184400" y="1644650"/>
            <a:ext cx="4762500" cy="1854200"/>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21" name="等腰三角形 20"/>
          <p:cNvSpPr/>
          <p:nvPr/>
        </p:nvSpPr>
        <p:spPr>
          <a:xfrm rot="20010022">
            <a:off x="7551738" y="3506788"/>
            <a:ext cx="793750" cy="677863"/>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2" name="等腰三角形 21"/>
          <p:cNvSpPr/>
          <p:nvPr/>
        </p:nvSpPr>
        <p:spPr>
          <a:xfrm rot="20010022">
            <a:off x="7910513" y="3844925"/>
            <a:ext cx="577850" cy="493713"/>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3" name="椭圆 22"/>
          <p:cNvSpPr/>
          <p:nvPr/>
        </p:nvSpPr>
        <p:spPr>
          <a:xfrm>
            <a:off x="4216400" y="3894138"/>
            <a:ext cx="858838" cy="8509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4" name="任意多边形: 形状 30"/>
          <p:cNvSpPr/>
          <p:nvPr/>
        </p:nvSpPr>
        <p:spPr>
          <a:xfrm rot="8650525">
            <a:off x="1387475" y="3625850"/>
            <a:ext cx="1454150" cy="584200"/>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25" name="连接符: 曲线 33"/>
          <p:cNvCxnSpPr/>
          <p:nvPr/>
        </p:nvCxnSpPr>
        <p:spPr>
          <a:xfrm rot="10800000">
            <a:off x="1692275" y="603250"/>
            <a:ext cx="573088"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2"/>
          <p:cNvCxnSpPr/>
          <p:nvPr/>
        </p:nvCxnSpPr>
        <p:spPr>
          <a:xfrm rot="10800000">
            <a:off x="1566863" y="719138"/>
            <a:ext cx="573088" cy="525463"/>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连接符: 曲线 43"/>
          <p:cNvCxnSpPr/>
          <p:nvPr/>
        </p:nvCxnSpPr>
        <p:spPr>
          <a:xfrm rot="10800000">
            <a:off x="1433513" y="850900"/>
            <a:ext cx="571500"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等腰三角形 27"/>
          <p:cNvSpPr/>
          <p:nvPr/>
        </p:nvSpPr>
        <p:spPr>
          <a:xfrm rot="2315709">
            <a:off x="2997200" y="346075"/>
            <a:ext cx="881063" cy="752475"/>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9" name="等腰三角形 28"/>
          <p:cNvSpPr/>
          <p:nvPr/>
        </p:nvSpPr>
        <p:spPr>
          <a:xfrm rot="2315709">
            <a:off x="3370263" y="403225"/>
            <a:ext cx="881063" cy="750888"/>
          </a:xfrm>
          <a:prstGeom prst="triangle">
            <a:avLst/>
          </a:prstGeom>
          <a:pattFill prst="wdUpDiag">
            <a:fgClr>
              <a:schemeClr val="accent5">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pic>
        <p:nvPicPr>
          <p:cNvPr id="30"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8128969" y="90959"/>
            <a:ext cx="759767" cy="667250"/>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5.png"/><Relationship Id="rId7" Type="http://schemas.openxmlformats.org/officeDocument/2006/relationships/image" Target="../media/image4.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a:xfrm>
          <a:off x="0" y="0"/>
          <a:ext cx="0" cy="0"/>
          <a:chOff x="0" y="0"/>
          <a:chExt cx="0" cy="0"/>
        </a:xfrm>
      </p:grpSpPr>
      <p:pic>
        <p:nvPicPr>
          <p:cNvPr id="1026" name="图片 2"/>
          <p:cNvPicPr>
            <a:picLocks noChangeAspect="1"/>
          </p:cNvPicPr>
          <p:nvPr userDrawn="1"/>
        </p:nvPicPr>
        <p:blipFill>
          <a:blip r:embed="rId8"/>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9" Type="http://schemas.openxmlformats.org/officeDocument/2006/relationships/image" Target="../media/image27.png"/><Relationship Id="rId8" Type="http://schemas.microsoft.com/office/2007/relationships/media" Target="../media/media3.mp4"/><Relationship Id="rId7" Type="http://schemas.openxmlformats.org/officeDocument/2006/relationships/video" Target="../media/media3.mp4"/><Relationship Id="rId6" Type="http://schemas.openxmlformats.org/officeDocument/2006/relationships/image" Target="../media/image26.png"/><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25.png"/><Relationship Id="rId2" Type="http://schemas.microsoft.com/office/2007/relationships/media" Target="../media/media1.mp4"/><Relationship Id="rId13" Type="http://schemas.openxmlformats.org/officeDocument/2006/relationships/slideLayout" Target="../slideLayouts/slideLayout2.xml"/><Relationship Id="rId12" Type="http://schemas.openxmlformats.org/officeDocument/2006/relationships/image" Target="../media/image28.png"/><Relationship Id="rId11" Type="http://schemas.microsoft.com/office/2007/relationships/media" Target="../media/media4.mp4"/><Relationship Id="rId10" Type="http://schemas.openxmlformats.org/officeDocument/2006/relationships/video" Target="../media/media4.mp4"/><Relationship Id="rId1" Type="http://schemas.openxmlformats.org/officeDocument/2006/relationships/video" Target="../media/media1.mp4"/></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8.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hdphoto" Target="../media/image24.wdp"/><Relationship Id="rId7" Type="http://schemas.openxmlformats.org/officeDocument/2006/relationships/image" Target="../media/image23.png"/><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文本框 10"/>
          <p:cNvSpPr txBox="1"/>
          <p:nvPr/>
        </p:nvSpPr>
        <p:spPr>
          <a:xfrm>
            <a:off x="5429250" y="2066925"/>
            <a:ext cx="3024188" cy="769938"/>
          </a:xfrm>
          <a:prstGeom prst="rect">
            <a:avLst/>
          </a:prstGeom>
          <a:noFill/>
          <a:ln w="9525">
            <a:noFill/>
          </a:ln>
        </p:spPr>
        <p:txBody>
          <a:bodyPr>
            <a:spAutoFit/>
          </a:bodyPr>
          <a:lstStyle/>
          <a:p>
            <a:r>
              <a:rPr lang="zh-CN" altLang="en-US" sz="4400" b="1" dirty="0">
                <a:latin typeface="楷体" panose="02010609060101010101" pitchFamily="49" charset="-122"/>
                <a:ea typeface="楷体" panose="02010609060101010101" pitchFamily="49" charset="-122"/>
              </a:rPr>
              <a:t>语文园地二</a:t>
            </a:r>
            <a:endParaRPr lang="zh-CN" altLang="en-US" sz="4400" b="1" dirty="0">
              <a:latin typeface="楷体" panose="02010609060101010101" pitchFamily="49" charset="-122"/>
              <a:ea typeface="楷体" panose="02010609060101010101" pitchFamily="49" charset="-122"/>
            </a:endParaRPr>
          </a:p>
        </p:txBody>
      </p:sp>
      <p:pic>
        <p:nvPicPr>
          <p:cNvPr id="9219" name="图片 3"/>
          <p:cNvPicPr>
            <a:picLocks noChangeAspect="1"/>
          </p:cNvPicPr>
          <p:nvPr/>
        </p:nvPicPr>
        <p:blipFill>
          <a:blip r:embed="rId1"/>
          <a:srcRect l="36115"/>
          <a:stretch>
            <a:fillRect/>
          </a:stretch>
        </p:blipFill>
        <p:spPr>
          <a:xfrm>
            <a:off x="6227763" y="268288"/>
            <a:ext cx="2293937" cy="46355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服">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4686321" y="1347614"/>
            <a:ext cx="1808498" cy="1808498"/>
          </a:xfrm>
          <a:prstGeom prst="rect">
            <a:avLst/>
          </a:prstGeom>
        </p:spPr>
      </p:pic>
      <p:pic>
        <p:nvPicPr>
          <p:cNvPr id="3" name="术">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a:stretch>
            <a:fillRect/>
          </a:stretch>
        </p:blipFill>
        <p:spPr>
          <a:xfrm>
            <a:off x="2688514" y="1347614"/>
            <a:ext cx="1808498" cy="1808498"/>
          </a:xfrm>
          <a:prstGeom prst="rect">
            <a:avLst/>
          </a:prstGeom>
        </p:spPr>
      </p:pic>
      <p:pic>
        <p:nvPicPr>
          <p:cNvPr id="4" name="务">
            <a:hlinkClick r:id="" action="ppaction://media"/>
          </p:cNvPr>
          <p:cNvPicPr>
            <a:picLocks noChangeAspect="1"/>
          </p:cNvPicPr>
          <p:nvPr>
            <a:videoFile r:link="rId7"/>
            <p:extLst>
              <p:ext uri="{DAA4B4D4-6D71-4841-9C94-3DE7FCFB9230}">
                <p14:media xmlns:p14="http://schemas.microsoft.com/office/powerpoint/2010/main" r:embed="rId8"/>
              </p:ext>
            </p:extLst>
          </p:nvPr>
        </p:nvPicPr>
        <p:blipFill>
          <a:blip r:embed="rId9"/>
          <a:stretch>
            <a:fillRect/>
          </a:stretch>
        </p:blipFill>
        <p:spPr>
          <a:xfrm>
            <a:off x="6660232" y="1347614"/>
            <a:ext cx="1808498" cy="1808498"/>
          </a:xfrm>
          <a:prstGeom prst="rect">
            <a:avLst/>
          </a:prstGeom>
        </p:spPr>
      </p:pic>
      <p:pic>
        <p:nvPicPr>
          <p:cNvPr id="5" name="程">
            <a:hlinkClick r:id="" action="ppaction://media"/>
          </p:cNvPr>
          <p:cNvPicPr>
            <a:picLocks noChangeAspect="1"/>
          </p:cNvPicPr>
          <p:nvPr>
            <a:videoFile r:link="rId10"/>
            <p:extLst>
              <p:ext uri="{DAA4B4D4-6D71-4841-9C94-3DE7FCFB9230}">
                <p14:media xmlns:p14="http://schemas.microsoft.com/office/powerpoint/2010/main" r:embed="rId11"/>
              </p:ext>
            </p:extLst>
          </p:nvPr>
        </p:nvPicPr>
        <p:blipFill>
          <a:blip r:embed="rId12"/>
          <a:stretch>
            <a:fillRect/>
          </a:stretch>
        </p:blipFill>
        <p:spPr>
          <a:xfrm>
            <a:off x="690707" y="1347614"/>
            <a:ext cx="1808498" cy="1808498"/>
          </a:xfrm>
          <a:prstGeom prst="rect">
            <a:avLst/>
          </a:prstGeom>
        </p:spPr>
      </p:pic>
      <p:sp>
        <p:nvSpPr>
          <p:cNvPr id="6" name="文本框 5"/>
          <p:cNvSpPr txBox="1"/>
          <p:nvPr/>
        </p:nvSpPr>
        <p:spPr>
          <a:xfrm>
            <a:off x="712447" y="3291830"/>
            <a:ext cx="1976067" cy="1057790"/>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800" dirty="0"/>
              <a:t>左窄右宽</a:t>
            </a:r>
            <a:endParaRPr lang="en-US" altLang="zh-CN" sz="2800" dirty="0"/>
          </a:p>
          <a:p>
            <a:r>
              <a:rPr lang="zh-CN" altLang="en-US" sz="2800" dirty="0"/>
              <a:t>末横宜长</a:t>
            </a:r>
            <a:endParaRPr lang="zh-CN" altLang="en-US" sz="2800" dirty="0"/>
          </a:p>
        </p:txBody>
      </p:sp>
      <p:sp>
        <p:nvSpPr>
          <p:cNvPr id="8" name="文本框 7"/>
          <p:cNvSpPr txBox="1"/>
          <p:nvPr/>
        </p:nvSpPr>
        <p:spPr>
          <a:xfrm>
            <a:off x="2856083" y="3291830"/>
            <a:ext cx="1808498" cy="1057790"/>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800" dirty="0"/>
              <a:t>横短竖长</a:t>
            </a:r>
            <a:endParaRPr lang="en-US" altLang="zh-CN" sz="2800" dirty="0"/>
          </a:p>
          <a:p>
            <a:r>
              <a:rPr lang="zh-CN" altLang="en-US" sz="2800" dirty="0"/>
              <a:t>撇捺伸展</a:t>
            </a:r>
            <a:endParaRPr lang="zh-CN" altLang="en-US" sz="2800" dirty="0"/>
          </a:p>
        </p:txBody>
      </p:sp>
      <p:sp>
        <p:nvSpPr>
          <p:cNvPr id="9" name="文本框 8"/>
          <p:cNvSpPr txBox="1"/>
          <p:nvPr/>
        </p:nvSpPr>
        <p:spPr>
          <a:xfrm>
            <a:off x="4688136" y="3291830"/>
            <a:ext cx="1808498" cy="1057790"/>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800" dirty="0"/>
              <a:t>左部窄长</a:t>
            </a:r>
            <a:endParaRPr lang="en-US" altLang="zh-CN" sz="2800" dirty="0"/>
          </a:p>
          <a:p>
            <a:r>
              <a:rPr lang="zh-CN" altLang="en-US" sz="2800" dirty="0"/>
              <a:t>竖画正直</a:t>
            </a:r>
            <a:endParaRPr lang="zh-CN" altLang="en-US" sz="2800" dirty="0"/>
          </a:p>
        </p:txBody>
      </p:sp>
      <p:sp>
        <p:nvSpPr>
          <p:cNvPr id="10" name="文本框 9"/>
          <p:cNvSpPr txBox="1"/>
          <p:nvPr/>
        </p:nvSpPr>
        <p:spPr>
          <a:xfrm>
            <a:off x="6668997" y="3291830"/>
            <a:ext cx="1808498" cy="1057790"/>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800" dirty="0"/>
              <a:t>重心平稳</a:t>
            </a:r>
            <a:endParaRPr lang="en-US" altLang="zh-CN" sz="2800" dirty="0"/>
          </a:p>
          <a:p>
            <a:r>
              <a:rPr lang="zh-CN" altLang="en-US" sz="2800" dirty="0"/>
              <a:t>捺画舒展</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5640"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14760" fill="hold"/>
                                        <p:tgtEl>
                                          <p:spTgt spid="2"/>
                                        </p:tgtEl>
                                      </p:cBhvr>
                                    </p:cmd>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10320" fill="hold"/>
                                        <p:tgtEl>
                                          <p:spTgt spid="4"/>
                                        </p:tgtEl>
                                      </p:cBhvr>
                                    </p:cmd>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fill="hold" display="0">
                  <p:stCondLst>
                    <p:cond delay="indefinite"/>
                  </p:stCondLst>
                </p:cTn>
                <p:tgtEl>
                  <p:spTgt spid="2"/>
                </p:tgtEl>
              </p:cMediaNode>
            </p:video>
            <p:seq concurrent="1" nextAc="seek">
              <p:cTn id="48" restart="whenNotActive" fill="hold" evtFilter="cancelBubble" nodeType="interactiveSeq">
                <p:stCondLst>
                  <p:cond evt="onClick" delay="0">
                    <p:tgtEl>
                      <p:spTgt spid="2"/>
                    </p:tgtEl>
                  </p:cond>
                </p:stCondLst>
                <p:endSync evt="end" delay="0">
                  <p:rtn val="all"/>
                </p:endSync>
                <p:childTnLst>
                  <p:par>
                    <p:cTn id="49" fill="hold">
                      <p:stCondLst>
                        <p:cond delay="0"/>
                      </p:stCondLst>
                      <p:childTnLst>
                        <p:par>
                          <p:cTn id="50" fill="hold">
                            <p:stCondLst>
                              <p:cond delay="0"/>
                            </p:stCondLst>
                            <p:childTnLst>
                              <p:par>
                                <p:cTn id="51" presetID="2" presetClass="mediacall" presetSubtype="0" fill="hold" nodeType="clickEffect">
                                  <p:stCondLst>
                                    <p:cond delay="0"/>
                                  </p:stCondLst>
                                  <p:childTnLst>
                                    <p:cmd type="call" cmd="togglePause">
                                      <p:cBhvr>
                                        <p:cTn id="52" dur="1" fill="hold"/>
                                        <p:tgtEl>
                                          <p:spTgt spid="2"/>
                                        </p:tgtEl>
                                      </p:cBhvr>
                                    </p:cmd>
                                  </p:childTnLst>
                                </p:cTn>
                              </p:par>
                            </p:childTnLst>
                          </p:cTn>
                        </p:par>
                      </p:childTnLst>
                    </p:cTn>
                  </p:par>
                </p:childTnLst>
              </p:cTn>
              <p:nextCondLst>
                <p:cond evt="onClick" delay="0">
                  <p:tgtEl>
                    <p:spTgt spid="2"/>
                  </p:tgtEl>
                </p:cond>
              </p:nextCondLst>
            </p:seq>
            <p:video>
              <p:cMediaNode vol="80000">
                <p:cTn id="53" fill="hold" display="0">
                  <p:stCondLst>
                    <p:cond delay="indefinite"/>
                  </p:stCondLst>
                </p:cTn>
                <p:tgtEl>
                  <p:spTgt spid="3"/>
                </p:tgtEl>
              </p:cMediaNode>
            </p:video>
            <p:seq concurrent="1" nextAc="seek">
              <p:cTn id="54" restart="whenNotActive" fill="hold" evtFilter="cancelBubble" nodeType="interactiveSeq">
                <p:stCondLst>
                  <p:cond evt="onClick" delay="0">
                    <p:tgtEl>
                      <p:spTgt spid="3"/>
                    </p:tgtEl>
                  </p:cond>
                </p:stCondLst>
                <p:endSync evt="end" delay="0">
                  <p:rtn val="all"/>
                </p:endSync>
                <p:childTnLst>
                  <p:par>
                    <p:cTn id="55" fill="hold">
                      <p:stCondLst>
                        <p:cond delay="0"/>
                      </p:stCondLst>
                      <p:childTnLst>
                        <p:par>
                          <p:cTn id="56" fill="hold">
                            <p:stCondLst>
                              <p:cond delay="0"/>
                            </p:stCondLst>
                            <p:childTnLst>
                              <p:par>
                                <p:cTn id="57" presetID="2" presetClass="mediacall" presetSubtype="0" fill="hold" nodeType="clickEffect">
                                  <p:stCondLst>
                                    <p:cond delay="0"/>
                                  </p:stCondLst>
                                  <p:childTnLst>
                                    <p:cmd type="call" cmd="togglePause">
                                      <p:cBhvr>
                                        <p:cTn id="58" dur="1" fill="hold"/>
                                        <p:tgtEl>
                                          <p:spTgt spid="3"/>
                                        </p:tgtEl>
                                      </p:cBhvr>
                                    </p:cmd>
                                  </p:childTnLst>
                                </p:cTn>
                              </p:par>
                            </p:childTnLst>
                          </p:cTn>
                        </p:par>
                      </p:childTnLst>
                    </p:cTn>
                  </p:par>
                </p:childTnLst>
              </p:cTn>
              <p:nextCondLst>
                <p:cond evt="onClick" delay="0">
                  <p:tgtEl>
                    <p:spTgt spid="3"/>
                  </p:tgtEl>
                </p:cond>
              </p:nextCondLst>
            </p:seq>
            <p:video>
              <p:cMediaNode vol="80000">
                <p:cTn id="59" fill="hold" display="0">
                  <p:stCondLst>
                    <p:cond delay="indefinite"/>
                  </p:stCondLst>
                </p:cTn>
                <p:tgtEl>
                  <p:spTgt spid="4"/>
                </p:tgtEl>
              </p:cMediaNode>
            </p:video>
            <p:seq concurrent="1" nextAc="seek">
              <p:cTn id="60" restart="whenNotActive" fill="hold" evtFilter="cancelBubble" nodeType="interactiveSeq">
                <p:stCondLst>
                  <p:cond evt="onClick" delay="0">
                    <p:tgtEl>
                      <p:spTgt spid="4"/>
                    </p:tgtEl>
                  </p:cond>
                </p:stCondLst>
                <p:endSync evt="end" delay="0">
                  <p:rtn val="all"/>
                </p:endSync>
                <p:childTnLst>
                  <p:par>
                    <p:cTn id="61" fill="hold">
                      <p:stCondLst>
                        <p:cond delay="0"/>
                      </p:stCondLst>
                      <p:childTnLst>
                        <p:par>
                          <p:cTn id="62" fill="hold">
                            <p:stCondLst>
                              <p:cond delay="0"/>
                            </p:stCondLst>
                            <p:childTnLst>
                              <p:par>
                                <p:cTn id="63" presetID="2" presetClass="mediacall" presetSubtype="0" fill="hold" nodeType="clickEffect">
                                  <p:stCondLst>
                                    <p:cond delay="0"/>
                                  </p:stCondLst>
                                  <p:childTnLst>
                                    <p:cmd type="call" cmd="togglePause">
                                      <p:cBhvr>
                                        <p:cTn id="64" dur="1" fill="hold"/>
                                        <p:tgtEl>
                                          <p:spTgt spid="4"/>
                                        </p:tgtEl>
                                      </p:cBhvr>
                                    </p:cmd>
                                  </p:childTnLst>
                                </p:cTn>
                              </p:par>
                            </p:childTnLst>
                          </p:cTn>
                        </p:par>
                      </p:childTnLst>
                    </p:cTn>
                  </p:par>
                </p:childTnLst>
              </p:cTn>
              <p:nextCondLst>
                <p:cond evt="onClick" delay="0">
                  <p:tgtEl>
                    <p:spTgt spid="4"/>
                  </p:tgtEl>
                </p:cond>
              </p:nextCondLst>
            </p:seq>
            <p:video>
              <p:cMediaNode vol="80000">
                <p:cTn id="65" fill="hold" display="0">
                  <p:stCondLst>
                    <p:cond delay="indefinite"/>
                  </p:stCondLst>
                </p:cTn>
                <p:tgtEl>
                  <p:spTgt spid="5"/>
                </p:tgtEl>
              </p:cMediaNode>
            </p:video>
            <p:seq concurrent="1" nextAc="seek">
              <p:cTn id="66" restart="whenNotActive" fill="hold" evtFilter="cancelBubble" nodeType="interactiveSeq">
                <p:stCondLst>
                  <p:cond evt="onClick" delay="0">
                    <p:tgtEl>
                      <p:spTgt spid="5"/>
                    </p:tgtEl>
                  </p:cond>
                </p:stCondLst>
                <p:endSync evt="end" delay="0">
                  <p:rtn val="all"/>
                </p:endSync>
                <p:childTnLst>
                  <p:par>
                    <p:cTn id="67" fill="hold">
                      <p:stCondLst>
                        <p:cond delay="0"/>
                      </p:stCondLst>
                      <p:childTnLst>
                        <p:par>
                          <p:cTn id="68" fill="hold">
                            <p:stCondLst>
                              <p:cond delay="0"/>
                            </p:stCondLst>
                            <p:childTnLst>
                              <p:par>
                                <p:cTn id="69" presetID="2" presetClass="mediacall" presetSubtype="0" fill="hold" nodeType="clickEffect">
                                  <p:stCondLst>
                                    <p:cond delay="0"/>
                                  </p:stCondLst>
                                  <p:childTnLst>
                                    <p:cmd type="call" cmd="togglePause">
                                      <p:cBhvr>
                                        <p:cTn id="70" dur="1" fill="hold"/>
                                        <p:tgtEl>
                                          <p:spTgt spid="5"/>
                                        </p:tgtEl>
                                      </p:cBhvr>
                                    </p:cmd>
                                  </p:childTnLst>
                                </p:cTn>
                              </p:par>
                            </p:childTnLst>
                          </p:cTn>
                        </p:par>
                      </p:childTnLst>
                    </p:cTn>
                  </p:par>
                </p:childTnLst>
              </p:cTn>
              <p:nextCondLst>
                <p:cond evt="onClick" delay="0">
                  <p:tgtEl>
                    <p:spTgt spid="5"/>
                  </p:tgtEl>
                </p:cond>
              </p:nextCondLst>
            </p:seq>
          </p:childTnLst>
        </p:cTn>
      </p:par>
    </p:tnLst>
    <p:bldLst>
      <p:bldP spid="6"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TextBox 1"/>
          <p:cNvSpPr txBox="1"/>
          <p:nvPr/>
        </p:nvSpPr>
        <p:spPr>
          <a:xfrm>
            <a:off x="120756" y="123825"/>
            <a:ext cx="2301875" cy="584200"/>
          </a:xfrm>
          <a:prstGeom prst="rect">
            <a:avLst/>
          </a:prstGeom>
          <a:noFill/>
          <a:ln w="9525">
            <a:noFill/>
          </a:ln>
        </p:spPr>
        <p:txBody>
          <a:bodyPr>
            <a:spAutoFit/>
          </a:bodyPr>
          <a:lstStyle/>
          <a:p>
            <a:pPr eaLnBrk="1" hangingPunct="1"/>
            <a:r>
              <a:rPr lang="zh-CN" altLang="en-US" sz="3200" b="1" dirty="0">
                <a:solidFill>
                  <a:srgbClr val="DE5F74"/>
                </a:solidFill>
                <a:latin typeface="黑体" panose="02010609060101010101" pitchFamily="49" charset="-122"/>
                <a:ea typeface="黑体" panose="02010609060101010101" pitchFamily="49" charset="-122"/>
              </a:rPr>
              <a:t>字词句运用</a:t>
            </a:r>
            <a:endParaRPr lang="zh-CN" altLang="en-US" sz="3200" b="1" dirty="0">
              <a:solidFill>
                <a:srgbClr val="DE5F74"/>
              </a:solidFill>
              <a:latin typeface="黑体" panose="02010609060101010101" pitchFamily="49" charset="-122"/>
              <a:ea typeface="黑体" panose="02010609060101010101" pitchFamily="49" charset="-122"/>
            </a:endParaRPr>
          </a:p>
        </p:txBody>
      </p:sp>
      <p:sp>
        <p:nvSpPr>
          <p:cNvPr id="2" name="文本框 2"/>
          <p:cNvSpPr txBox="1"/>
          <p:nvPr/>
        </p:nvSpPr>
        <p:spPr>
          <a:xfrm>
            <a:off x="463777" y="877767"/>
            <a:ext cx="7777163" cy="642938"/>
          </a:xfrm>
          <a:prstGeom prst="rect">
            <a:avLst/>
          </a:prstGeom>
          <a:noFill/>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a:lstStyle>
          <a:p>
            <a:pPr marR="0" defTabSz="914400" eaLnBrk="1" hangingPunct="1">
              <a:lnSpc>
                <a:spcPct val="130000"/>
              </a:lnSpc>
              <a:buClrTx/>
              <a:buSzTx/>
              <a:buFontTx/>
              <a:buNone/>
              <a:defRPr/>
            </a:pPr>
            <a:r>
              <a:rPr kumimoji="0" lang="zh-CN" altLang="en-US" sz="3200" b="1" kern="1200" cap="none" spc="0" normalizeH="0" baseline="0" noProof="0" dirty="0">
                <a:latin typeface="+mn-ea"/>
                <a:ea typeface="+mn-ea"/>
                <a:cs typeface="+mn-cs"/>
              </a:rPr>
              <a:t>下面这些字查什么部首？查一查，记一记。</a:t>
            </a:r>
            <a:endParaRPr kumimoji="0" lang="zh-CN" altLang="en-US" sz="3200" b="1" kern="1200" cap="none" spc="0" normalizeH="0" baseline="0" noProof="0" dirty="0">
              <a:latin typeface="+mn-ea"/>
              <a:ea typeface="+mn-ea"/>
              <a:cs typeface="+mn-cs"/>
            </a:endParaRPr>
          </a:p>
        </p:txBody>
      </p:sp>
      <p:sp>
        <p:nvSpPr>
          <p:cNvPr id="30" name="文本框 24"/>
          <p:cNvSpPr txBox="1"/>
          <p:nvPr/>
        </p:nvSpPr>
        <p:spPr>
          <a:xfrm>
            <a:off x="731837" y="3442295"/>
            <a:ext cx="7704137" cy="1195388"/>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a:lstStyle>
          <a:p>
            <a:pPr eaLnBrk="1" hangingPunct="1">
              <a:lnSpc>
                <a:spcPct val="120000"/>
              </a:lnSpc>
            </a:pPr>
            <a:r>
              <a:rPr lang="zh-CN" altLang="en-US" sz="3200" b="1" dirty="0">
                <a:latin typeface="楷体" panose="02010609060101010101" pitchFamily="49" charset="-122"/>
                <a:ea typeface="楷体" panose="02010609060101010101" pitchFamily="49" charset="-122"/>
              </a:rPr>
              <a:t>    “鹿、金、高、音、黑、衣、辛、鱼”这</a:t>
            </a:r>
            <a:r>
              <a:rPr lang="en-US" altLang="zh-CN" sz="3200" b="1" dirty="0">
                <a:latin typeface="楷体" panose="02010609060101010101" pitchFamily="49" charset="-122"/>
                <a:ea typeface="楷体" panose="02010609060101010101" pitchFamily="49" charset="-122"/>
              </a:rPr>
              <a:t>8</a:t>
            </a:r>
            <a:r>
              <a:rPr lang="zh-CN" altLang="en-US" sz="3200" b="1" dirty="0">
                <a:latin typeface="楷体" panose="02010609060101010101" pitchFamily="49" charset="-122"/>
                <a:ea typeface="楷体" panose="02010609060101010101" pitchFamily="49" charset="-122"/>
              </a:rPr>
              <a:t>个字都是</a:t>
            </a:r>
            <a:r>
              <a:rPr lang="zh-CN" altLang="en-US" sz="3200" b="1" dirty="0">
                <a:solidFill>
                  <a:srgbClr val="FF00FF"/>
                </a:solidFill>
                <a:latin typeface="楷体" panose="02010609060101010101" pitchFamily="49" charset="-122"/>
                <a:ea typeface="楷体" panose="02010609060101010101" pitchFamily="49" charset="-122"/>
              </a:rPr>
              <a:t>以整体作为部首</a:t>
            </a:r>
            <a:r>
              <a:rPr lang="zh-CN" altLang="en-US" sz="3200" b="1" dirty="0">
                <a:latin typeface="楷体" panose="02010609060101010101" pitchFamily="49" charset="-122"/>
                <a:ea typeface="楷体" panose="02010609060101010101" pitchFamily="49" charset="-122"/>
              </a:rPr>
              <a:t>的。</a:t>
            </a:r>
            <a:endParaRPr lang="zh-CN" altLang="en-US" sz="3200" b="1" dirty="0">
              <a:latin typeface="楷体" panose="02010609060101010101" pitchFamily="49" charset="-122"/>
              <a:ea typeface="楷体" panose="02010609060101010101" pitchFamily="49" charset="-122"/>
            </a:endParaRPr>
          </a:p>
        </p:txBody>
      </p:sp>
      <p:sp>
        <p:nvSpPr>
          <p:cNvPr id="31" name="矩形 30"/>
          <p:cNvSpPr/>
          <p:nvPr/>
        </p:nvSpPr>
        <p:spPr>
          <a:xfrm>
            <a:off x="467544" y="1604002"/>
            <a:ext cx="8363256" cy="1659493"/>
          </a:xfrm>
          <a:prstGeom prst="rect">
            <a:avLst/>
          </a:prstGeom>
          <a:noFill/>
          <a:ln w="9525">
            <a:noFill/>
          </a:ln>
        </p:spPr>
        <p:txBody>
          <a:bodyPr wrap="square">
            <a:spAutoFit/>
          </a:bodyPr>
          <a:lstStyle/>
          <a:p>
            <a:pPr>
              <a:lnSpc>
                <a:spcPct val="150000"/>
              </a:lnSpc>
            </a:pPr>
            <a:r>
              <a:rPr lang="zh-CN" altLang="en-US" sz="3600" b="1" dirty="0">
                <a:solidFill>
                  <a:srgbClr val="000000"/>
                </a:solidFill>
                <a:latin typeface="楷体" panose="02010609060101010101" pitchFamily="49" charset="-122"/>
                <a:ea typeface="楷体" panose="02010609060101010101" pitchFamily="49" charset="-122"/>
              </a:rPr>
              <a:t>鹿  麝    金  鉴    高  敲   音  章</a:t>
            </a:r>
            <a:endParaRPr lang="en-US" altLang="zh-CN" sz="3600" b="1" dirty="0">
              <a:solidFill>
                <a:srgbClr val="000000"/>
              </a:solidFill>
              <a:latin typeface="楷体" panose="02010609060101010101" pitchFamily="49" charset="-122"/>
              <a:ea typeface="楷体" panose="02010609060101010101" pitchFamily="49" charset="-122"/>
            </a:endParaRPr>
          </a:p>
          <a:p>
            <a:pPr>
              <a:lnSpc>
                <a:spcPct val="150000"/>
              </a:lnSpc>
            </a:pPr>
            <a:r>
              <a:rPr lang="zh-CN" altLang="en-US" sz="3600" b="1" dirty="0">
                <a:solidFill>
                  <a:srgbClr val="000000"/>
                </a:solidFill>
                <a:latin typeface="楷体" panose="02010609060101010101" pitchFamily="49" charset="-122"/>
                <a:ea typeface="楷体" panose="02010609060101010101" pitchFamily="49" charset="-122"/>
              </a:rPr>
              <a:t>黑  默    衣  裂    辛  辣   鱼  鲁</a:t>
            </a:r>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66725" y="794738"/>
            <a:ext cx="8027988" cy="604781"/>
          </a:xfrm>
          <a:prstGeom prst="rect">
            <a:avLst/>
          </a:prstGeom>
          <a:noFill/>
        </p:spPr>
        <p:txBody>
          <a:bodyPr>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确认另外</a:t>
            </a:r>
            <a:r>
              <a:rPr kumimoji="0" lang="en-US" altLang="zh-CN" sz="3200" b="1" kern="1200" cap="none" spc="0" normalizeH="0" baseline="0" noProof="0" dirty="0">
                <a:latin typeface="+mn-ea"/>
                <a:ea typeface="+mn-ea"/>
                <a:cs typeface="+mn-cs"/>
              </a:rPr>
              <a:t>8</a:t>
            </a:r>
            <a:r>
              <a:rPr kumimoji="0" lang="zh-CN" altLang="en-US" sz="3200" b="1" kern="1200" cap="none" spc="0" normalizeH="0" baseline="0" noProof="0" dirty="0">
                <a:latin typeface="+mn-ea"/>
                <a:ea typeface="+mn-ea"/>
                <a:cs typeface="+mn-cs"/>
              </a:rPr>
              <a:t>个字的部首，并查字典验证。</a:t>
            </a:r>
            <a:endParaRPr kumimoji="0" lang="en-US" altLang="zh-CN" sz="3200" b="1" kern="1200" cap="none" spc="0" normalizeH="0" baseline="0" noProof="0" dirty="0">
              <a:latin typeface="+mn-ea"/>
              <a:ea typeface="+mn-ea"/>
              <a:cs typeface="+mn-cs"/>
            </a:endParaRPr>
          </a:p>
        </p:txBody>
      </p:sp>
      <p:sp>
        <p:nvSpPr>
          <p:cNvPr id="10" name="文本框 9"/>
          <p:cNvSpPr txBox="1"/>
          <p:nvPr/>
        </p:nvSpPr>
        <p:spPr>
          <a:xfrm>
            <a:off x="1813161" y="3749738"/>
            <a:ext cx="5335115"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这</a:t>
            </a:r>
            <a:r>
              <a:rPr lang="en-US" altLang="zh-CN" dirty="0"/>
              <a:t>8</a:t>
            </a:r>
            <a:r>
              <a:rPr lang="zh-CN" altLang="en-US" dirty="0"/>
              <a:t>个字的部首是前面的字。</a:t>
            </a:r>
            <a:endParaRPr lang="zh-CN" altLang="en-US" dirty="0"/>
          </a:p>
        </p:txBody>
      </p:sp>
      <p:sp>
        <p:nvSpPr>
          <p:cNvPr id="11" name="矩形 10"/>
          <p:cNvSpPr/>
          <p:nvPr/>
        </p:nvSpPr>
        <p:spPr>
          <a:xfrm>
            <a:off x="467544" y="1604002"/>
            <a:ext cx="8363256" cy="1659493"/>
          </a:xfrm>
          <a:prstGeom prst="rect">
            <a:avLst/>
          </a:prstGeom>
          <a:noFill/>
          <a:ln w="9525">
            <a:noFill/>
          </a:ln>
        </p:spPr>
        <p:txBody>
          <a:bodyPr wrap="square">
            <a:spAutoFit/>
          </a:bodyPr>
          <a:lstStyle/>
          <a:p>
            <a:pPr>
              <a:lnSpc>
                <a:spcPct val="150000"/>
              </a:lnSpc>
            </a:pPr>
            <a:r>
              <a:rPr lang="zh-CN" altLang="en-US" sz="3600" b="1" dirty="0">
                <a:solidFill>
                  <a:srgbClr val="000000"/>
                </a:solidFill>
                <a:latin typeface="楷体" panose="02010609060101010101" pitchFamily="49" charset="-122"/>
                <a:ea typeface="楷体" panose="02010609060101010101" pitchFamily="49" charset="-122"/>
              </a:rPr>
              <a:t>鹿  麝    金  鉴    高  敲   音  章</a:t>
            </a:r>
            <a:endParaRPr lang="en-US" altLang="zh-CN" sz="3600" b="1" dirty="0">
              <a:solidFill>
                <a:srgbClr val="000000"/>
              </a:solidFill>
              <a:latin typeface="楷体" panose="02010609060101010101" pitchFamily="49" charset="-122"/>
              <a:ea typeface="楷体" panose="02010609060101010101" pitchFamily="49" charset="-122"/>
            </a:endParaRPr>
          </a:p>
          <a:p>
            <a:pPr>
              <a:lnSpc>
                <a:spcPct val="150000"/>
              </a:lnSpc>
            </a:pPr>
            <a:r>
              <a:rPr lang="zh-CN" altLang="en-US" sz="3600" b="1" dirty="0">
                <a:solidFill>
                  <a:srgbClr val="000000"/>
                </a:solidFill>
                <a:latin typeface="楷体" panose="02010609060101010101" pitchFamily="49" charset="-122"/>
                <a:ea typeface="楷体" panose="02010609060101010101" pitchFamily="49" charset="-122"/>
              </a:rPr>
              <a:t>黑  默    衣  裂    辛  辣   鱼  鲁</a:t>
            </a:r>
            <a:endParaRPr lang="zh-CN" altLang="en-US" dirty="0">
              <a:latin typeface="Calibri" panose="020F0502020204030204" pitchFamily="34" charset="0"/>
            </a:endParaRPr>
          </a:p>
        </p:txBody>
      </p:sp>
      <p:sp>
        <p:nvSpPr>
          <p:cNvPr id="12" name="椭圆 11"/>
          <p:cNvSpPr/>
          <p:nvPr/>
        </p:nvSpPr>
        <p:spPr>
          <a:xfrm>
            <a:off x="1366577" y="1803657"/>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3" name="椭圆 12"/>
          <p:cNvSpPr/>
          <p:nvPr/>
        </p:nvSpPr>
        <p:spPr>
          <a:xfrm>
            <a:off x="3707904" y="1803657"/>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4" name="椭圆 13"/>
          <p:cNvSpPr/>
          <p:nvPr/>
        </p:nvSpPr>
        <p:spPr>
          <a:xfrm>
            <a:off x="5944241" y="1803657"/>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5" name="椭圆 14"/>
          <p:cNvSpPr/>
          <p:nvPr/>
        </p:nvSpPr>
        <p:spPr>
          <a:xfrm>
            <a:off x="8044929" y="1803657"/>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6" name="椭圆 15"/>
          <p:cNvSpPr/>
          <p:nvPr/>
        </p:nvSpPr>
        <p:spPr>
          <a:xfrm>
            <a:off x="1366577" y="2644484"/>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7" name="椭圆 16"/>
          <p:cNvSpPr/>
          <p:nvPr/>
        </p:nvSpPr>
        <p:spPr>
          <a:xfrm>
            <a:off x="3707904" y="2644484"/>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8" name="椭圆 17"/>
          <p:cNvSpPr/>
          <p:nvPr/>
        </p:nvSpPr>
        <p:spPr>
          <a:xfrm>
            <a:off x="5944241" y="2644484"/>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
        <p:nvSpPr>
          <p:cNvPr id="19" name="椭圆 18"/>
          <p:cNvSpPr/>
          <p:nvPr/>
        </p:nvSpPr>
        <p:spPr>
          <a:xfrm>
            <a:off x="8044929" y="2644484"/>
            <a:ext cx="650221" cy="589140"/>
          </a:xfrm>
          <a:prstGeom prst="ellipse">
            <a:avLst/>
          </a:prstGeom>
          <a:noFill/>
          <a:ln w="19050" cap="flat" cmpd="sng" algn="ctr">
            <a:solidFill>
              <a:srgbClr val="FF0000"/>
            </a:solidFill>
            <a:prstDash val="solid"/>
            <a:round/>
            <a:headEnd type="none" w="med" len="med"/>
            <a:tailEnd type="none" w="med" len="me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79646"/>
              </a:solidFill>
              <a:effectLst/>
              <a:uLnTx/>
              <a:uFillTx/>
              <a:latin typeface="Arial" panose="020B060402020202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558006" y="1059582"/>
            <a:ext cx="8027988" cy="1195712"/>
          </a:xfrm>
          <a:prstGeom prst="rect">
            <a:avLst/>
          </a:prstGeom>
          <a:noFill/>
        </p:spPr>
        <p:txBody>
          <a:bodyPr>
            <a:spAutoFit/>
          </a:bodyPr>
          <a:lstStyle/>
          <a:p>
            <a:pPr marR="0" defTabSz="914400" eaLnBrk="1" hangingPunct="1">
              <a:lnSpc>
                <a:spcPct val="120000"/>
              </a:lnSpc>
              <a:buClrTx/>
              <a:buSzTx/>
              <a:buFontTx/>
              <a:buNone/>
              <a:defRPr/>
            </a:pPr>
            <a:r>
              <a:rPr kumimoji="0" lang="zh-CN" altLang="en-US" sz="3200" b="1" kern="1200" cap="none" spc="0" normalizeH="0" noProof="0" dirty="0">
                <a:latin typeface="+mn-ea"/>
                <a:ea typeface="+mn-ea"/>
                <a:cs typeface="+mn-cs"/>
              </a:rPr>
              <a:t>    </a:t>
            </a:r>
            <a:r>
              <a:rPr kumimoji="0" lang="zh-CN" altLang="en-US" sz="3200" b="1" kern="1200" cap="none" spc="0" normalizeH="0" baseline="0" noProof="0" dirty="0">
                <a:latin typeface="+mn-ea"/>
                <a:ea typeface="+mn-ea"/>
                <a:cs typeface="+mn-cs"/>
              </a:rPr>
              <a:t>在字典目录中找一找，还有哪些熟悉的字可以作为部首？</a:t>
            </a:r>
            <a:endParaRPr kumimoji="0" lang="zh-CN" altLang="en-US" sz="3200" b="1" kern="1200" cap="none" spc="0" normalizeH="0" baseline="0" noProof="0" dirty="0">
              <a:latin typeface="+mn-ea"/>
              <a:ea typeface="+mn-ea"/>
              <a:cs typeface="+mn-cs"/>
            </a:endParaRPr>
          </a:p>
        </p:txBody>
      </p:sp>
      <p:sp>
        <p:nvSpPr>
          <p:cNvPr id="2" name="文本框 1"/>
          <p:cNvSpPr txBox="1"/>
          <p:nvPr/>
        </p:nvSpPr>
        <p:spPr>
          <a:xfrm>
            <a:off x="2051720" y="2715766"/>
            <a:ext cx="3068469"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月、弓、谷等。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TextBox 2"/>
          <p:cNvSpPr txBox="1"/>
          <p:nvPr/>
        </p:nvSpPr>
        <p:spPr>
          <a:xfrm>
            <a:off x="639763" y="895351"/>
            <a:ext cx="7626350" cy="1195387"/>
          </a:xfrm>
          <a:prstGeom prst="rect">
            <a:avLst/>
          </a:prstGeom>
          <a:noFill/>
          <a:ln w="9525">
            <a:noFill/>
          </a:ln>
        </p:spPr>
        <p:txBody>
          <a:bodyPr>
            <a:spAutoFit/>
          </a:bodyPr>
          <a:lstStyle/>
          <a:p>
            <a:pPr eaLnBrk="1" hangingPunct="1">
              <a:lnSpc>
                <a:spcPct val="120000"/>
              </a:lnSpc>
            </a:pPr>
            <a:r>
              <a:rPr lang="zh-CN" altLang="en-US" sz="3200" b="1" dirty="0">
                <a:latin typeface="宋体" panose="02010600030101010101" pitchFamily="2" charset="-122"/>
              </a:rPr>
              <a:t>    读句子，体会加点词语的意思，说说你的发现。</a:t>
            </a:r>
            <a:endParaRPr lang="zh-CN" altLang="en-US" sz="3200" b="1" dirty="0">
              <a:latin typeface="宋体" panose="02010600030101010101" pitchFamily="2" charset="-122"/>
            </a:endParaRPr>
          </a:p>
        </p:txBody>
      </p:sp>
      <p:sp>
        <p:nvSpPr>
          <p:cNvPr id="6" name="矩形 5"/>
          <p:cNvSpPr/>
          <p:nvPr/>
        </p:nvSpPr>
        <p:spPr>
          <a:xfrm>
            <a:off x="525463" y="2968625"/>
            <a:ext cx="6192837" cy="604838"/>
          </a:xfrm>
          <a:prstGeom prst="rect">
            <a:avLst/>
          </a:prstGeom>
          <a:noFill/>
          <a:ln w="9525">
            <a:noFill/>
          </a:ln>
        </p:spPr>
        <p:txBody>
          <a:bodyPr>
            <a:spAutoFit/>
          </a:bodyPr>
          <a:lstStyle/>
          <a:p>
            <a:pPr marL="457200" indent="-457200">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难道它的味道很特别吗？</a:t>
            </a:r>
            <a:endParaRPr lang="en-US" altLang="zh-CN" sz="3200" b="1" dirty="0">
              <a:latin typeface="楷体" panose="02010609060101010101" pitchFamily="49" charset="-122"/>
              <a:ea typeface="楷体" panose="02010609060101010101" pitchFamily="49" charset="-122"/>
            </a:endParaRPr>
          </a:p>
        </p:txBody>
      </p:sp>
      <p:sp>
        <p:nvSpPr>
          <p:cNvPr id="7" name="矩形 6"/>
          <p:cNvSpPr/>
          <p:nvPr/>
        </p:nvSpPr>
        <p:spPr>
          <a:xfrm>
            <a:off x="468313" y="2268538"/>
            <a:ext cx="8461375" cy="606425"/>
          </a:xfrm>
          <a:prstGeom prst="rect">
            <a:avLst/>
          </a:prstGeom>
          <a:noFill/>
          <a:ln w="9525">
            <a:noFill/>
          </a:ln>
        </p:spPr>
        <p:txBody>
          <a:bodyPr>
            <a:spAutoFit/>
          </a:bodyPr>
          <a:lstStyle/>
          <a:p>
            <a:pPr marL="457200" indent="-457200">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这糕要很多很多人才能做成，一定特别大。</a:t>
            </a:r>
            <a:endParaRPr lang="en-US" altLang="zh-CN" sz="3200" b="1" dirty="0">
              <a:latin typeface="楷体" panose="02010609060101010101" pitchFamily="49" charset="-122"/>
              <a:ea typeface="楷体" panose="02010609060101010101" pitchFamily="49" charset="-122"/>
            </a:endParaRPr>
          </a:p>
        </p:txBody>
      </p:sp>
      <p:sp>
        <p:nvSpPr>
          <p:cNvPr id="8" name="文本框 7"/>
          <p:cNvSpPr txBox="1"/>
          <p:nvPr/>
        </p:nvSpPr>
        <p:spPr>
          <a:xfrm>
            <a:off x="7165975" y="2341563"/>
            <a:ext cx="471488" cy="708025"/>
          </a:xfrm>
          <a:prstGeom prst="rect">
            <a:avLst/>
          </a:prstGeom>
          <a:noFill/>
          <a:ln w="9525">
            <a:noFill/>
          </a:ln>
        </p:spPr>
        <p:txBody>
          <a:bodyPr>
            <a:spAutoFit/>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9" name="文本框 8"/>
          <p:cNvSpPr txBox="1"/>
          <p:nvPr/>
        </p:nvSpPr>
        <p:spPr>
          <a:xfrm>
            <a:off x="7589838" y="2341563"/>
            <a:ext cx="468312" cy="708025"/>
          </a:xfrm>
          <a:prstGeom prst="rect">
            <a:avLst/>
          </a:prstGeom>
          <a:noFill/>
          <a:ln w="9525">
            <a:noFill/>
          </a:ln>
        </p:spPr>
        <p:txBody>
          <a:bodyPr>
            <a:spAutoFit/>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10" name="文本框 9"/>
          <p:cNvSpPr txBox="1"/>
          <p:nvPr/>
        </p:nvSpPr>
        <p:spPr>
          <a:xfrm>
            <a:off x="3981450" y="3014663"/>
            <a:ext cx="471488" cy="708025"/>
          </a:xfrm>
          <a:prstGeom prst="rect">
            <a:avLst/>
          </a:prstGeom>
          <a:noFill/>
          <a:ln w="9525">
            <a:noFill/>
          </a:ln>
        </p:spPr>
        <p:txBody>
          <a:bodyPr>
            <a:spAutoFit/>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11" name="文本框 10"/>
          <p:cNvSpPr txBox="1"/>
          <p:nvPr/>
        </p:nvSpPr>
        <p:spPr>
          <a:xfrm>
            <a:off x="4413250" y="3014663"/>
            <a:ext cx="471488" cy="708025"/>
          </a:xfrm>
          <a:prstGeom prst="rect">
            <a:avLst/>
          </a:prstGeom>
          <a:noFill/>
          <a:ln w="9525">
            <a:noFill/>
          </a:ln>
        </p:spPr>
        <p:txBody>
          <a:bodyPr>
            <a:spAutoFit/>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12" name="圆角矩形标注 12"/>
          <p:cNvSpPr/>
          <p:nvPr/>
        </p:nvSpPr>
        <p:spPr>
          <a:xfrm>
            <a:off x="6372225" y="3111500"/>
            <a:ext cx="2376488" cy="708025"/>
          </a:xfrm>
          <a:prstGeom prst="wedgeRoundRectCallout">
            <a:avLst>
              <a:gd name="adj1" fmla="val 13508"/>
              <a:gd name="adj2" fmla="val -91990"/>
              <a:gd name="adj3" fmla="val 16667"/>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非常、格外</a:t>
            </a:r>
            <a:endPar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13" name="圆角矩形标注 13"/>
          <p:cNvSpPr/>
          <p:nvPr/>
        </p:nvSpPr>
        <p:spPr>
          <a:xfrm>
            <a:off x="3646488" y="3929063"/>
            <a:ext cx="1933575" cy="657225"/>
          </a:xfrm>
          <a:prstGeom prst="wedgeRoundRectCallout">
            <a:avLst>
              <a:gd name="adj1" fmla="val -25656"/>
              <a:gd name="adj2" fmla="val -83463"/>
              <a:gd name="adj3" fmla="val 16667"/>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与众不同 </a:t>
            </a:r>
            <a:endParaRPr kumimoji="0" lang="zh-CN" altLang="en-US" sz="1800" b="0" i="0" u="none" strike="noStrike" kern="1200" cap="none" spc="0" normalizeH="0" baseline="0" noProof="0" dirty="0">
              <a:ln>
                <a:noFill/>
              </a:ln>
              <a:solidFill>
                <a:schemeClr val="bg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9" name="TextBox 2"/>
          <p:cNvSpPr txBox="1"/>
          <p:nvPr/>
        </p:nvSpPr>
        <p:spPr>
          <a:xfrm>
            <a:off x="537914" y="1203598"/>
            <a:ext cx="7993062" cy="1274762"/>
          </a:xfrm>
          <a:prstGeom prst="rect">
            <a:avLst/>
          </a:prstGeom>
          <a:noFill/>
          <a:ln w="9525">
            <a:noFill/>
          </a:ln>
        </p:spPr>
        <p:txBody>
          <a:bodyPr>
            <a:spAutoFit/>
          </a:bodyPr>
          <a:lstStyle/>
          <a:p>
            <a:pPr marL="457200" indent="-457200">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鼹鼠先生经过狐狸太太家，正巧，狐狸太太走出门。</a:t>
            </a:r>
            <a:endParaRPr lang="zh-CN" altLang="en-US" sz="3200" b="1" dirty="0">
              <a:latin typeface="楷体" panose="02010609060101010101" pitchFamily="49" charset="-122"/>
              <a:ea typeface="楷体" panose="02010609060101010101" pitchFamily="49" charset="-122"/>
            </a:endParaRPr>
          </a:p>
        </p:txBody>
      </p:sp>
      <p:sp>
        <p:nvSpPr>
          <p:cNvPr id="33794" name="TextBox 2"/>
          <p:cNvSpPr txBox="1"/>
          <p:nvPr/>
        </p:nvSpPr>
        <p:spPr>
          <a:xfrm>
            <a:off x="537914" y="2600649"/>
            <a:ext cx="8064500" cy="1195712"/>
          </a:xfrm>
          <a:prstGeom prst="rect">
            <a:avLst/>
          </a:prstGeom>
          <a:noFill/>
          <a:ln w="9525">
            <a:noFill/>
          </a:ln>
        </p:spPr>
        <p:txBody>
          <a:bodyPr>
            <a:spAutoFit/>
          </a:bodyPr>
          <a:lstStyle/>
          <a:p>
            <a:pPr marL="457200" indent="-457200">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一块平平常常的糕，要经过很多很多人的劳动，才能摆在我们面前。</a:t>
            </a:r>
            <a:endParaRPr lang="en-US" altLang="zh-CN" sz="3200" b="1" dirty="0">
              <a:latin typeface="楷体" panose="02010609060101010101" pitchFamily="49" charset="-122"/>
              <a:ea typeface="楷体" panose="02010609060101010101" pitchFamily="49" charset="-122"/>
            </a:endParaRPr>
          </a:p>
        </p:txBody>
      </p:sp>
      <p:sp>
        <p:nvSpPr>
          <p:cNvPr id="33795" name="文本框 4"/>
          <p:cNvSpPr txBox="1"/>
          <p:nvPr/>
        </p:nvSpPr>
        <p:spPr>
          <a:xfrm>
            <a:off x="5207963" y="2649862"/>
            <a:ext cx="300038" cy="708025"/>
          </a:xfrm>
          <a:prstGeom prst="rect">
            <a:avLst/>
          </a:prstGeom>
          <a:noFill/>
          <a:ln w="9525">
            <a:noFill/>
          </a:ln>
        </p:spPr>
        <p:txBody>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33796" name="文本框 5"/>
          <p:cNvSpPr txBox="1"/>
          <p:nvPr/>
        </p:nvSpPr>
        <p:spPr>
          <a:xfrm>
            <a:off x="5639763" y="2649862"/>
            <a:ext cx="300038" cy="708025"/>
          </a:xfrm>
          <a:prstGeom prst="rect">
            <a:avLst/>
          </a:prstGeom>
          <a:noFill/>
          <a:ln w="9525">
            <a:noFill/>
          </a:ln>
        </p:spPr>
        <p:txBody>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33797" name="文本框 6"/>
          <p:cNvSpPr txBox="1"/>
          <p:nvPr/>
        </p:nvSpPr>
        <p:spPr>
          <a:xfrm>
            <a:off x="2756214" y="1236935"/>
            <a:ext cx="300037" cy="708025"/>
          </a:xfrm>
          <a:prstGeom prst="rect">
            <a:avLst/>
          </a:prstGeom>
          <a:noFill/>
          <a:ln w="9525">
            <a:noFill/>
          </a:ln>
        </p:spPr>
        <p:txBody>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33798" name="文本框 7"/>
          <p:cNvSpPr txBox="1"/>
          <p:nvPr/>
        </p:nvSpPr>
        <p:spPr>
          <a:xfrm>
            <a:off x="3188014" y="1236935"/>
            <a:ext cx="300037" cy="708025"/>
          </a:xfrm>
          <a:prstGeom prst="rect">
            <a:avLst/>
          </a:prstGeom>
          <a:noFill/>
          <a:ln w="9525">
            <a:noFill/>
          </a:ln>
        </p:spPr>
        <p:txBody>
          <a:bodyPr/>
          <a:lstStyle/>
          <a:p>
            <a:r>
              <a:rPr lang="en-US" altLang="zh-CN" sz="4000" b="1" dirty="0">
                <a:latin typeface="宋体" panose="02010600030101010101" pitchFamily="2" charset="-122"/>
                <a:ea typeface="EU-XF1" panose="03000509000000000000" pitchFamily="65" charset="-122"/>
              </a:rPr>
              <a:t>.</a:t>
            </a:r>
            <a:endParaRPr lang="zh-CN" altLang="en-US" sz="4000" b="1" dirty="0">
              <a:latin typeface="宋体" panose="02010600030101010101" pitchFamily="2" charset="-122"/>
              <a:ea typeface="EU-XF1" panose="03000509000000000000" pitchFamily="65" charset="-122"/>
            </a:endParaRPr>
          </a:p>
        </p:txBody>
      </p:sp>
      <p:sp>
        <p:nvSpPr>
          <p:cNvPr id="9" name="圆角矩形标注 9"/>
          <p:cNvSpPr/>
          <p:nvPr/>
        </p:nvSpPr>
        <p:spPr>
          <a:xfrm>
            <a:off x="5639763" y="3839118"/>
            <a:ext cx="2808312" cy="720725"/>
          </a:xfrm>
          <a:prstGeom prst="wedgeRoundRectCallout">
            <a:avLst>
              <a:gd name="adj1" fmla="val -44091"/>
              <a:gd name="adj2" fmla="val -133472"/>
              <a:gd name="adj3" fmla="val 16667"/>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anchor="ctr"/>
          <a:lstStyle/>
          <a:p>
            <a:pPr lvl="0">
              <a:defRPr/>
            </a:pPr>
            <a:r>
              <a:rPr lang="zh-CN" altLang="en-US" sz="3200" b="1" dirty="0">
                <a:solidFill>
                  <a:schemeClr val="bg1"/>
                </a:solidFill>
                <a:latin typeface="楷体" panose="02010609060101010101" pitchFamily="49" charset="-122"/>
                <a:ea typeface="楷体" panose="02010609060101010101" pitchFamily="49" charset="-122"/>
              </a:rPr>
              <a:t>通过某种活动</a:t>
            </a:r>
            <a:endPar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10" name="圆角矩形标注 10"/>
          <p:cNvSpPr/>
          <p:nvPr/>
        </p:nvSpPr>
        <p:spPr>
          <a:xfrm>
            <a:off x="2195736" y="441274"/>
            <a:ext cx="2779713" cy="647700"/>
          </a:xfrm>
          <a:prstGeom prst="wedgeRoundRectCallout">
            <a:avLst>
              <a:gd name="adj1" fmla="val -15848"/>
              <a:gd name="adj2" fmla="val 80314"/>
              <a:gd name="adj3" fmla="val 16667"/>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通过某个地方</a:t>
            </a:r>
            <a:endPar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图片 4"/>
          <p:cNvPicPr>
            <a:picLocks noChangeAspect="1"/>
          </p:cNvPicPr>
          <p:nvPr/>
        </p:nvPicPr>
        <p:blipFill>
          <a:blip r:embed="rId1"/>
          <a:stretch>
            <a:fillRect/>
          </a:stretch>
        </p:blipFill>
        <p:spPr>
          <a:xfrm>
            <a:off x="395288" y="268288"/>
            <a:ext cx="8621712" cy="3960812"/>
          </a:xfrm>
          <a:prstGeom prst="rect">
            <a:avLst/>
          </a:prstGeom>
          <a:noFill/>
          <a:ln w="9525">
            <a:noFill/>
          </a:ln>
        </p:spPr>
      </p:pic>
      <p:sp>
        <p:nvSpPr>
          <p:cNvPr id="29699" name="文本框 3"/>
          <p:cNvSpPr txBox="1"/>
          <p:nvPr/>
        </p:nvSpPr>
        <p:spPr>
          <a:xfrm>
            <a:off x="1331640" y="1489099"/>
            <a:ext cx="6758856" cy="2234779"/>
          </a:xfrm>
          <a:prstGeom prst="rect">
            <a:avLst/>
          </a:prstGeom>
          <a:noFill/>
          <a:ln w="9525">
            <a:noFill/>
          </a:ln>
        </p:spPr>
        <p:txBody>
          <a:bodyPr wrap="square">
            <a:spAutoFit/>
          </a:bodyPr>
          <a:lstStyle/>
          <a:p>
            <a:pPr eaLnBrk="1" hangingPunct="1">
              <a:lnSpc>
                <a:spcPct val="120000"/>
              </a:lnSpc>
            </a:pPr>
            <a:r>
              <a:rPr lang="zh-CN" altLang="en-US" sz="3000" b="1" dirty="0">
                <a:latin typeface="宋体" panose="02010600030101010101" pitchFamily="2" charset="-122"/>
              </a:rPr>
              <a:t>    </a:t>
            </a:r>
            <a:r>
              <a:rPr lang="zh-CN" altLang="en-US" sz="3000" b="1" dirty="0">
                <a:solidFill>
                  <a:srgbClr val="0033CC"/>
                </a:solidFill>
                <a:latin typeface="宋体" panose="02010600030101010101" pitchFamily="2" charset="-122"/>
              </a:rPr>
              <a:t>小结：</a:t>
            </a:r>
            <a:r>
              <a:rPr lang="zh-CN" altLang="en-US" sz="3000" b="1" dirty="0">
                <a:latin typeface="宋体" panose="02010600030101010101" pitchFamily="2" charset="-122"/>
              </a:rPr>
              <a:t>同一个词语，放在不同的句子里，意思会发生变化。所以，要理解词语的意思，必须把它放进具体的语言环境里，才能理解得更加准确。</a:t>
            </a:r>
            <a:endParaRPr lang="zh-CN" altLang="en-US" sz="3000" b="1" dirty="0">
              <a:latin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639762" y="3331893"/>
            <a:ext cx="7626350" cy="604781"/>
          </a:xfrm>
          <a:prstGeom prst="rect">
            <a:avLst/>
          </a:prstGeom>
          <a:noFill/>
          <a:ln w="9525">
            <a:noFill/>
          </a:ln>
        </p:spPr>
        <p:txBody>
          <a:bodyPr>
            <a:spAutoFit/>
          </a:bodyPr>
          <a:lstStyle/>
          <a:p>
            <a:pPr eaLnBrk="1" hangingPunct="1">
              <a:lnSpc>
                <a:spcPct val="120000"/>
              </a:lnSpc>
            </a:pPr>
            <a:r>
              <a:rPr lang="zh-CN" altLang="en-US" sz="3200" b="1" dirty="0">
                <a:latin typeface="宋体" panose="02010600030101010101" pitchFamily="2" charset="-122"/>
              </a:rPr>
              <a:t>看到以上情境，你想到了哪些词语？</a:t>
            </a:r>
            <a:endParaRPr lang="zh-CN" altLang="en-US" sz="3200" b="1" dirty="0">
              <a:latin typeface="宋体" panose="02010600030101010101" pitchFamily="2" charset="-122"/>
            </a:endParaRPr>
          </a:p>
        </p:txBody>
      </p:sp>
      <p:sp>
        <p:nvSpPr>
          <p:cNvPr id="3" name="TextBox 2"/>
          <p:cNvSpPr txBox="1"/>
          <p:nvPr/>
        </p:nvSpPr>
        <p:spPr>
          <a:xfrm>
            <a:off x="639762" y="987574"/>
            <a:ext cx="8252717" cy="2192908"/>
          </a:xfrm>
          <a:prstGeom prst="rect">
            <a:avLst/>
          </a:prstGeom>
          <a:noFill/>
          <a:ln w="9525">
            <a:noFill/>
          </a:ln>
        </p:spPr>
        <p:txBody>
          <a:bodyPr wrap="square">
            <a:spAutoFit/>
          </a:bodyPr>
          <a:lstStyle/>
          <a:p>
            <a:pPr eaLnBrk="1" hangingPunct="1">
              <a:lnSpc>
                <a:spcPct val="150000"/>
              </a:lnSpc>
            </a:pPr>
            <a:r>
              <a:rPr lang="zh-CN" altLang="en-US" sz="3200" b="1" dirty="0">
                <a:latin typeface="楷体" panose="02010609060101010101" pitchFamily="49" charset="-122"/>
                <a:ea typeface="楷体" panose="02010609060101010101" pitchFamily="49" charset="-122"/>
              </a:rPr>
              <a:t>形容生气：气呼呼</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zh-CN" altLang="en-US" sz="3200" b="1" dirty="0">
                <a:latin typeface="楷体" panose="02010609060101010101" pitchFamily="49" charset="-122"/>
                <a:ea typeface="楷体" panose="02010609060101010101" pitchFamily="49" charset="-122"/>
              </a:rPr>
              <a:t>形容高兴：兴高采烈</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zh-CN" altLang="en-US" sz="3200" b="1" dirty="0">
                <a:latin typeface="楷体" panose="02010609060101010101" pitchFamily="49" charset="-122"/>
                <a:ea typeface="楷体" panose="02010609060101010101" pitchFamily="49" charset="-122"/>
              </a:rPr>
              <a:t>形容难过：悲伤</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4067944" y="1178299"/>
            <a:ext cx="4968552" cy="476669"/>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400" dirty="0"/>
              <a:t>发怒、愤怒、火冒三丈、怒气冲冲</a:t>
            </a:r>
            <a:endParaRPr lang="zh-CN" altLang="en-US" sz="2400" dirty="0"/>
          </a:p>
        </p:txBody>
      </p:sp>
      <p:sp>
        <p:nvSpPr>
          <p:cNvPr id="5" name="文本框 4"/>
          <p:cNvSpPr txBox="1"/>
          <p:nvPr/>
        </p:nvSpPr>
        <p:spPr>
          <a:xfrm>
            <a:off x="4654267" y="1910199"/>
            <a:ext cx="3587842" cy="476669"/>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400" dirty="0"/>
              <a:t>愉快、开心、快乐、兴奋</a:t>
            </a:r>
            <a:endParaRPr lang="zh-CN" altLang="en-US" sz="2400" dirty="0"/>
          </a:p>
        </p:txBody>
      </p:sp>
      <p:sp>
        <p:nvSpPr>
          <p:cNvPr id="6" name="文本框 5"/>
          <p:cNvSpPr txBox="1"/>
          <p:nvPr/>
        </p:nvSpPr>
        <p:spPr>
          <a:xfrm>
            <a:off x="3882056" y="2621046"/>
            <a:ext cx="4888579" cy="476669"/>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2400" dirty="0"/>
              <a:t>哭泣、伤心、泪流满面、心如刀割</a:t>
            </a:r>
            <a:endParaRPr lang="zh-CN" altLang="en-US" sz="2400" dirty="0"/>
          </a:p>
        </p:txBody>
      </p:sp>
      <p:sp>
        <p:nvSpPr>
          <p:cNvPr id="7" name="TextBox 2"/>
          <p:cNvSpPr txBox="1"/>
          <p:nvPr/>
        </p:nvSpPr>
        <p:spPr>
          <a:xfrm>
            <a:off x="639762" y="4088085"/>
            <a:ext cx="7626350" cy="604781"/>
          </a:xfrm>
          <a:prstGeom prst="rect">
            <a:avLst/>
          </a:prstGeom>
          <a:noFill/>
          <a:ln w="9525">
            <a:noFill/>
          </a:ln>
        </p:spPr>
        <p:txBody>
          <a:bodyPr>
            <a:spAutoFit/>
          </a:bodyPr>
          <a:lstStyle/>
          <a:p>
            <a:pPr eaLnBrk="1" hangingPunct="1">
              <a:lnSpc>
                <a:spcPct val="120000"/>
              </a:lnSpc>
            </a:pPr>
            <a:r>
              <a:rPr lang="zh-CN" altLang="en-US" sz="3200" b="1" dirty="0">
                <a:latin typeface="宋体" panose="02010600030101010101" pitchFamily="2" charset="-122"/>
              </a:rPr>
              <a:t>任选以上词语说句子。</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24" name="矩形 2"/>
          <p:cNvSpPr/>
          <p:nvPr/>
        </p:nvSpPr>
        <p:spPr>
          <a:xfrm>
            <a:off x="3852863" y="300038"/>
            <a:ext cx="1628775" cy="682625"/>
          </a:xfrm>
          <a:prstGeom prst="rect">
            <a:avLst/>
          </a:prstGeom>
          <a:noFill/>
          <a:ln w="9525">
            <a:noFill/>
          </a:ln>
        </p:spPr>
        <p:txBody>
          <a:bodyPr wrap="none">
            <a:spAutoFit/>
          </a:bodyPr>
          <a:lstStyle/>
          <a:p>
            <a:pPr eaLnBrk="1" hangingPunct="1">
              <a:lnSpc>
                <a:spcPct val="120000"/>
              </a:lnSpc>
            </a:pPr>
            <a:r>
              <a:rPr lang="zh-CN" altLang="en-US" sz="3200" b="1" dirty="0">
                <a:solidFill>
                  <a:srgbClr val="000000"/>
                </a:solidFill>
                <a:latin typeface="楷体" panose="02010609060101010101" pitchFamily="49" charset="-122"/>
                <a:ea typeface="楷体" panose="02010609060101010101" pitchFamily="49" charset="-122"/>
              </a:rPr>
              <a:t>第</a:t>
            </a:r>
            <a:r>
              <a:rPr lang="en-US" altLang="zh-CN" sz="3200" b="1" dirty="0">
                <a:solidFill>
                  <a:srgbClr val="000000"/>
                </a:solidFill>
                <a:latin typeface="楷体" panose="02010609060101010101" pitchFamily="49" charset="-122"/>
                <a:ea typeface="楷体" panose="02010609060101010101" pitchFamily="49" charset="-122"/>
              </a:rPr>
              <a:t>2</a:t>
            </a:r>
            <a:r>
              <a:rPr lang="zh-CN" altLang="en-US" sz="3200" b="1" dirty="0">
                <a:solidFill>
                  <a:srgbClr val="000000"/>
                </a:solidFill>
                <a:latin typeface="楷体" panose="02010609060101010101" pitchFamily="49" charset="-122"/>
                <a:ea typeface="楷体" panose="02010609060101010101" pitchFamily="49" charset="-122"/>
              </a:rPr>
              <a:t>课时</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34825" name="TextBox 1"/>
          <p:cNvSpPr txBox="1"/>
          <p:nvPr/>
        </p:nvSpPr>
        <p:spPr>
          <a:xfrm>
            <a:off x="323850" y="100013"/>
            <a:ext cx="1871663" cy="584200"/>
          </a:xfrm>
          <a:prstGeom prst="rect">
            <a:avLst/>
          </a:prstGeom>
          <a:noFill/>
          <a:ln w="9525">
            <a:noFill/>
          </a:ln>
        </p:spPr>
        <p:txBody>
          <a:bodyPr>
            <a:spAutoFit/>
          </a:bodyPr>
          <a:lstStyle/>
          <a:p>
            <a:pPr eaLnBrk="1" hangingPunct="1"/>
            <a:r>
              <a:rPr lang="zh-CN" altLang="en-US" sz="3200" b="1" dirty="0">
                <a:solidFill>
                  <a:srgbClr val="DE5F74"/>
                </a:solidFill>
                <a:latin typeface="黑体" panose="02010609060101010101" pitchFamily="49" charset="-122"/>
                <a:ea typeface="黑体" panose="02010609060101010101" pitchFamily="49" charset="-122"/>
              </a:rPr>
              <a:t>日积月累</a:t>
            </a:r>
            <a:endParaRPr lang="zh-CN" altLang="en-US" sz="3200" b="1" dirty="0">
              <a:solidFill>
                <a:srgbClr val="DE5F74"/>
              </a:solidFill>
              <a:latin typeface="黑体" panose="02010609060101010101" pitchFamily="49" charset="-122"/>
              <a:ea typeface="黑体" panose="02010609060101010101" pitchFamily="49" charset="-122"/>
            </a:endParaRPr>
          </a:p>
        </p:txBody>
      </p:sp>
      <p:sp>
        <p:nvSpPr>
          <p:cNvPr id="4" name="文本框 3"/>
          <p:cNvSpPr txBox="1"/>
          <p:nvPr/>
        </p:nvSpPr>
        <p:spPr>
          <a:xfrm>
            <a:off x="719547" y="1419622"/>
            <a:ext cx="7704906" cy="1454244"/>
          </a:xfrm>
          <a:prstGeom prst="rect">
            <a:avLst/>
          </a:prstGeom>
          <a:noFill/>
        </p:spPr>
        <p:txBody>
          <a:bodyPr wrap="square">
            <a:spAutoFit/>
          </a:bodyPr>
          <a:lstStyle/>
          <a:p>
            <a:pPr marR="0" defTabSz="914400" eaLnBrk="1" hangingPunct="1">
              <a:lnSpc>
                <a:spcPct val="150000"/>
              </a:lnSpc>
              <a:buClrTx/>
              <a:buSzTx/>
              <a:buFontTx/>
              <a:buNone/>
              <a:defRPr/>
            </a:pPr>
            <a:r>
              <a:rPr kumimoji="0" lang="zh-CN" altLang="en-US" sz="3200" b="1" kern="1200" cap="none" spc="0" normalizeH="0" baseline="0" noProof="0" dirty="0">
                <a:latin typeface="+mn-ea"/>
                <a:ea typeface="+mn-ea"/>
                <a:cs typeface="+mn-cs"/>
              </a:rPr>
              <a:t>    学习了</a:t>
            </a:r>
            <a:r>
              <a:rPr kumimoji="0" lang="en-US" altLang="zh-CN" sz="3200" b="1" kern="1200" cap="none" spc="0" normalizeH="0" baseline="0" noProof="0" dirty="0">
                <a:latin typeface="+mn-ea"/>
                <a:ea typeface="+mn-ea"/>
                <a:cs typeface="+mn-cs"/>
              </a:rPr>
              <a:t>《</a:t>
            </a:r>
            <a:r>
              <a:rPr kumimoji="0" lang="zh-CN" altLang="en-US" sz="3200" b="1" kern="1200" cap="none" spc="0" normalizeH="0" baseline="0" noProof="0" dirty="0">
                <a:latin typeface="+mn-ea"/>
                <a:ea typeface="+mn-ea"/>
                <a:cs typeface="+mn-cs"/>
              </a:rPr>
              <a:t>雷锋叔叔，你在哪里</a:t>
            </a:r>
            <a:r>
              <a:rPr kumimoji="0" lang="en-US" altLang="zh-CN" sz="3200" b="1" kern="1200" cap="none" spc="0" normalizeH="0" baseline="0" noProof="0" dirty="0">
                <a:latin typeface="+mn-ea"/>
                <a:ea typeface="+mn-ea"/>
                <a:cs typeface="+mn-cs"/>
              </a:rPr>
              <a:t>》</a:t>
            </a:r>
            <a:r>
              <a:rPr kumimoji="0" lang="zh-CN" altLang="en-US" sz="3200" b="1" kern="1200" cap="none" spc="0" normalizeH="0" baseline="0" noProof="0" dirty="0">
                <a:latin typeface="+mn-ea"/>
                <a:ea typeface="+mn-ea"/>
                <a:cs typeface="+mn-cs"/>
              </a:rPr>
              <a:t>，你能说说雷锋叔叔给你留下了怎样的印象吗？</a:t>
            </a:r>
            <a:endParaRPr kumimoji="0" lang="zh-CN" altLang="en-US" sz="3200" b="1" kern="1200" cap="none" spc="0" normalizeH="0" baseline="0" noProof="0" dirty="0">
              <a:latin typeface="+mn-ea"/>
              <a:ea typeface="+mn-ea"/>
              <a:cs typeface="+mn-cs"/>
            </a:endParaRPr>
          </a:p>
        </p:txBody>
      </p:sp>
      <p:sp>
        <p:nvSpPr>
          <p:cNvPr id="2" name="文本框 1"/>
          <p:cNvSpPr txBox="1"/>
          <p:nvPr/>
        </p:nvSpPr>
        <p:spPr>
          <a:xfrm>
            <a:off x="2411760" y="3083656"/>
            <a:ext cx="3888432" cy="715581"/>
          </a:xfrm>
          <a:prstGeom prst="rect">
            <a:avLst/>
          </a:prstGeom>
          <a:noFill/>
        </p:spPr>
        <p:txBody>
          <a:bodyPr wrap="square">
            <a:spAutoFit/>
          </a:bodyPr>
          <a:lstStyle/>
          <a:p>
            <a:pPr marR="0" algn="ctr" defTabSz="914400" eaLnBrk="1" hangingPunct="1">
              <a:lnSpc>
                <a:spcPct val="150000"/>
              </a:lnSpc>
              <a:buClrTx/>
              <a:buSzTx/>
              <a:buFontTx/>
              <a:buNone/>
              <a:defRPr/>
            </a:pPr>
            <a:r>
              <a:rPr kumimoji="0" lang="zh-CN" altLang="en-US" sz="3200" b="1" kern="1200" cap="none" spc="0" normalizeH="0" baseline="0" noProof="0" dirty="0">
                <a:solidFill>
                  <a:srgbClr val="FF0000"/>
                </a:solidFill>
                <a:latin typeface="+mn-ea"/>
                <a:ea typeface="+mn-ea"/>
                <a:cs typeface="+mn-cs"/>
              </a:rPr>
              <a:t>乐于助人</a:t>
            </a:r>
            <a:endParaRPr kumimoji="0" lang="zh-CN" altLang="en-US" sz="3200" b="1" kern="1200" cap="none" spc="0" normalizeH="0" baseline="0" noProof="0" dirty="0">
              <a:solidFill>
                <a:srgbClr val="FF0000"/>
              </a:solidFill>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矩形 1"/>
          <p:cNvSpPr/>
          <p:nvPr/>
        </p:nvSpPr>
        <p:spPr>
          <a:xfrm>
            <a:off x="1290365" y="1912416"/>
            <a:ext cx="4535487" cy="709613"/>
          </a:xfrm>
          <a:prstGeom prst="rect">
            <a:avLst/>
          </a:prstGeom>
          <a:noFill/>
          <a:ln w="9525">
            <a:noFill/>
          </a:ln>
        </p:spPr>
        <p:txBody>
          <a:bodyPr lIns="68580" tIns="34290" rIns="68580" bIns="34290">
            <a:spAutoFit/>
          </a:bodyPr>
          <a:lstStyle/>
          <a:p>
            <a:pPr eaLnBrk="1" hangingPunct="1">
              <a:lnSpc>
                <a:spcPct val="130000"/>
              </a:lnSpc>
            </a:pPr>
            <a:r>
              <a:rPr lang="zh-CN" altLang="en-US" sz="3200" b="1" dirty="0">
                <a:latin typeface="楷体" panose="02010609060101010101" pitchFamily="49" charset="-122"/>
                <a:ea typeface="楷体" panose="02010609060101010101" pitchFamily="49" charset="-122"/>
              </a:rPr>
              <a:t>予人玫瑰，手有余香。</a:t>
            </a:r>
            <a:endParaRPr lang="zh-CN" altLang="en-US" sz="3200" b="1" dirty="0">
              <a:latin typeface="楷体" panose="02010609060101010101" pitchFamily="49" charset="-122"/>
              <a:ea typeface="楷体" panose="02010609060101010101" pitchFamily="49" charset="-122"/>
            </a:endParaRPr>
          </a:p>
        </p:txBody>
      </p:sp>
      <p:pic>
        <p:nvPicPr>
          <p:cNvPr id="48131" name="图片 3"/>
          <p:cNvPicPr>
            <a:picLocks noChangeAspect="1"/>
          </p:cNvPicPr>
          <p:nvPr/>
        </p:nvPicPr>
        <p:blipFill>
          <a:blip r:embed="rId1"/>
          <a:stretch>
            <a:fillRect/>
          </a:stretch>
        </p:blipFill>
        <p:spPr>
          <a:xfrm>
            <a:off x="930002" y="2056879"/>
            <a:ext cx="401638" cy="398462"/>
          </a:xfrm>
          <a:prstGeom prst="rect">
            <a:avLst/>
          </a:prstGeom>
          <a:noFill/>
          <a:ln w="9525">
            <a:noFill/>
          </a:ln>
        </p:spPr>
      </p:pic>
      <p:pic>
        <p:nvPicPr>
          <p:cNvPr id="48132" name="图片 4"/>
          <p:cNvPicPr>
            <a:picLocks noChangeAspect="1"/>
          </p:cNvPicPr>
          <p:nvPr/>
        </p:nvPicPr>
        <p:blipFill>
          <a:blip r:embed="rId2"/>
          <a:stretch>
            <a:fillRect/>
          </a:stretch>
        </p:blipFill>
        <p:spPr>
          <a:xfrm>
            <a:off x="930002" y="2845866"/>
            <a:ext cx="414338" cy="411163"/>
          </a:xfrm>
          <a:prstGeom prst="rect">
            <a:avLst/>
          </a:prstGeom>
          <a:noFill/>
          <a:ln w="9525">
            <a:noFill/>
          </a:ln>
        </p:spPr>
      </p:pic>
      <p:sp>
        <p:nvSpPr>
          <p:cNvPr id="48133" name="矩形 5"/>
          <p:cNvSpPr/>
          <p:nvPr/>
        </p:nvSpPr>
        <p:spPr>
          <a:xfrm>
            <a:off x="1290365" y="2664891"/>
            <a:ext cx="4995862" cy="709613"/>
          </a:xfrm>
          <a:prstGeom prst="rect">
            <a:avLst/>
          </a:prstGeom>
          <a:noFill/>
          <a:ln w="9525">
            <a:noFill/>
          </a:ln>
        </p:spPr>
        <p:txBody>
          <a:bodyPr lIns="68580" tIns="34290" rIns="68580" bIns="34290">
            <a:spAutoFit/>
          </a:bodyPr>
          <a:lstStyle/>
          <a:p>
            <a:pPr eaLnBrk="1" hangingPunct="1">
              <a:lnSpc>
                <a:spcPct val="130000"/>
              </a:lnSpc>
            </a:pPr>
            <a:r>
              <a:rPr lang="zh-CN" altLang="en-US" sz="3200" b="1" dirty="0">
                <a:latin typeface="楷体" panose="02010609060101010101" pitchFamily="49" charset="-122"/>
                <a:ea typeface="楷体" panose="02010609060101010101" pitchFamily="49" charset="-122"/>
              </a:rPr>
              <a:t>平时肯帮人，急时有人帮。</a:t>
            </a:r>
            <a:endParaRPr lang="zh-CN" altLang="en-US" sz="3200" b="1" dirty="0">
              <a:latin typeface="楷体" panose="02010609060101010101" pitchFamily="49" charset="-122"/>
              <a:ea typeface="楷体" panose="02010609060101010101" pitchFamily="49" charset="-122"/>
            </a:endParaRPr>
          </a:p>
        </p:txBody>
      </p:sp>
      <p:sp>
        <p:nvSpPr>
          <p:cNvPr id="48134" name="矩形 6"/>
          <p:cNvSpPr/>
          <p:nvPr/>
        </p:nvSpPr>
        <p:spPr>
          <a:xfrm>
            <a:off x="1331640" y="3507854"/>
            <a:ext cx="6221412" cy="709612"/>
          </a:xfrm>
          <a:prstGeom prst="rect">
            <a:avLst/>
          </a:prstGeom>
          <a:noFill/>
          <a:ln w="9525">
            <a:noFill/>
          </a:ln>
        </p:spPr>
        <p:txBody>
          <a:bodyPr lIns="68580" tIns="34290" rIns="68580" bIns="34290">
            <a:spAutoFit/>
          </a:bodyPr>
          <a:lstStyle/>
          <a:p>
            <a:pPr eaLnBrk="1" hangingPunct="1">
              <a:lnSpc>
                <a:spcPct val="130000"/>
              </a:lnSpc>
            </a:pPr>
            <a:r>
              <a:rPr lang="zh-CN" altLang="en-US" sz="3200" b="1" dirty="0">
                <a:latin typeface="楷体" panose="02010609060101010101" pitchFamily="49" charset="-122"/>
                <a:ea typeface="楷体" panose="02010609060101010101" pitchFamily="49" charset="-122"/>
              </a:rPr>
              <a:t>与其锦上添花，不如雪中送炭。</a:t>
            </a:r>
            <a:endParaRPr lang="zh-CN" altLang="en-US" sz="3200" b="1" dirty="0">
              <a:latin typeface="楷体" panose="02010609060101010101" pitchFamily="49" charset="-122"/>
              <a:ea typeface="楷体" panose="02010609060101010101" pitchFamily="49" charset="-122"/>
            </a:endParaRPr>
          </a:p>
        </p:txBody>
      </p:sp>
      <p:pic>
        <p:nvPicPr>
          <p:cNvPr id="48135" name="图片 7"/>
          <p:cNvPicPr>
            <a:picLocks noChangeAspect="1"/>
          </p:cNvPicPr>
          <p:nvPr/>
        </p:nvPicPr>
        <p:blipFill>
          <a:blip r:embed="rId3"/>
          <a:stretch>
            <a:fillRect/>
          </a:stretch>
        </p:blipFill>
        <p:spPr>
          <a:xfrm>
            <a:off x="936352" y="3674541"/>
            <a:ext cx="425450" cy="420688"/>
          </a:xfrm>
          <a:prstGeom prst="rect">
            <a:avLst/>
          </a:prstGeom>
          <a:noFill/>
          <a:ln w="9525">
            <a:noFill/>
          </a:ln>
        </p:spPr>
      </p:pic>
      <p:sp>
        <p:nvSpPr>
          <p:cNvPr id="48136" name="矩形 2"/>
          <p:cNvSpPr/>
          <p:nvPr/>
        </p:nvSpPr>
        <p:spPr>
          <a:xfrm>
            <a:off x="1274490" y="1534591"/>
            <a:ext cx="546100" cy="522288"/>
          </a:xfrm>
          <a:prstGeom prst="rect">
            <a:avLst/>
          </a:prstGeom>
          <a:noFill/>
          <a:ln w="9525">
            <a:noFill/>
          </a:ln>
        </p:spPr>
        <p:txBody>
          <a:bodyPr wrap="none">
            <a:spAutoFit/>
          </a:bodyPr>
          <a:lstStyle/>
          <a:p>
            <a:r>
              <a:rPr lang="en-US" altLang="zh-CN" sz="2800" b="1" dirty="0">
                <a:solidFill>
                  <a:srgbClr val="0033CC"/>
                </a:solidFill>
                <a:latin typeface="汉语拼音" panose="020B0604020202020204" pitchFamily="34" charset="0"/>
                <a:cs typeface="汉语拼音" panose="020B0604020202020204" pitchFamily="34" charset="0"/>
              </a:rPr>
              <a:t>yǔ</a:t>
            </a:r>
            <a:endParaRPr lang="zh-CN" altLang="en-US" sz="2800" dirty="0">
              <a:solidFill>
                <a:srgbClr val="0033CC"/>
              </a:solidFill>
              <a:latin typeface="汉语拼音" panose="020B0604020202020204" pitchFamily="34" charset="0"/>
              <a:cs typeface="汉语拼音" panose="020B0604020202020204" pitchFamily="34" charset="0"/>
            </a:endParaRPr>
          </a:p>
        </p:txBody>
      </p:sp>
      <p:sp>
        <p:nvSpPr>
          <p:cNvPr id="48137" name="矩形 9"/>
          <p:cNvSpPr/>
          <p:nvPr/>
        </p:nvSpPr>
        <p:spPr>
          <a:xfrm>
            <a:off x="1966640" y="1534591"/>
            <a:ext cx="727075" cy="522288"/>
          </a:xfrm>
          <a:prstGeom prst="rect">
            <a:avLst/>
          </a:prstGeom>
          <a:noFill/>
          <a:ln w="9525">
            <a:noFill/>
          </a:ln>
        </p:spPr>
        <p:txBody>
          <a:bodyPr wrap="none">
            <a:spAutoFit/>
          </a:bodyPr>
          <a:lstStyle/>
          <a:p>
            <a:r>
              <a:rPr lang="en-US" altLang="zh-CN" sz="2800" b="1" dirty="0">
                <a:solidFill>
                  <a:srgbClr val="0033CC"/>
                </a:solidFill>
                <a:latin typeface="汉语拼音" panose="020B0604020202020204" pitchFamily="34" charset="0"/>
                <a:cs typeface="汉语拼音" panose="020B0604020202020204" pitchFamily="34" charset="0"/>
              </a:rPr>
              <a:t>méi</a:t>
            </a:r>
            <a:endParaRPr lang="zh-CN" altLang="en-US" sz="2800" dirty="0">
              <a:solidFill>
                <a:srgbClr val="0033CC"/>
              </a:solidFill>
              <a:latin typeface="汉语拼音" panose="020B0604020202020204" pitchFamily="34" charset="0"/>
              <a:cs typeface="汉语拼音" panose="020B0604020202020204" pitchFamily="34" charset="0"/>
            </a:endParaRPr>
          </a:p>
        </p:txBody>
      </p:sp>
      <p:sp>
        <p:nvSpPr>
          <p:cNvPr id="48138" name="矩形 10"/>
          <p:cNvSpPr/>
          <p:nvPr/>
        </p:nvSpPr>
        <p:spPr>
          <a:xfrm>
            <a:off x="2606402" y="1526654"/>
            <a:ext cx="684803" cy="523220"/>
          </a:xfrm>
          <a:prstGeom prst="rect">
            <a:avLst/>
          </a:prstGeom>
          <a:noFill/>
          <a:ln w="9525">
            <a:noFill/>
          </a:ln>
        </p:spPr>
        <p:txBody>
          <a:bodyPr wrap="none">
            <a:spAutoFit/>
          </a:bodyPr>
          <a:lstStyle/>
          <a:p>
            <a:r>
              <a:rPr lang="en-US" altLang="zh-CN" sz="2800" b="1" dirty="0" err="1">
                <a:solidFill>
                  <a:srgbClr val="0033CC"/>
                </a:solidFill>
                <a:latin typeface="汉语拼音" panose="020B0604020202020204" pitchFamily="34" charset="0"/>
                <a:cs typeface="汉语拼音" panose="020B0604020202020204" pitchFamily="34" charset="0"/>
              </a:rPr>
              <a:t>guī</a:t>
            </a:r>
            <a:endParaRPr lang="zh-CN" altLang="en-US" sz="2800" dirty="0">
              <a:solidFill>
                <a:srgbClr val="0033CC"/>
              </a:solidFill>
              <a:latin typeface="汉语拼音" panose="020B0604020202020204" pitchFamily="34" charset="0"/>
              <a:cs typeface="汉语拼音" panose="020B0604020202020204" pitchFamily="34" charset="0"/>
            </a:endParaRPr>
          </a:p>
        </p:txBody>
      </p:sp>
      <p:sp>
        <p:nvSpPr>
          <p:cNvPr id="48139" name="矩形 11"/>
          <p:cNvSpPr/>
          <p:nvPr/>
        </p:nvSpPr>
        <p:spPr>
          <a:xfrm>
            <a:off x="4097065" y="1534591"/>
            <a:ext cx="547687" cy="522288"/>
          </a:xfrm>
          <a:prstGeom prst="rect">
            <a:avLst/>
          </a:prstGeom>
          <a:noFill/>
          <a:ln w="9525">
            <a:noFill/>
          </a:ln>
        </p:spPr>
        <p:txBody>
          <a:bodyPr wrap="none">
            <a:spAutoFit/>
          </a:bodyPr>
          <a:lstStyle/>
          <a:p>
            <a:r>
              <a:rPr lang="en-US" altLang="zh-CN" sz="2800" b="1" dirty="0">
                <a:solidFill>
                  <a:srgbClr val="0033CC"/>
                </a:solidFill>
                <a:latin typeface="汉语拼音" panose="020B0604020202020204" pitchFamily="34" charset="0"/>
                <a:cs typeface="汉语拼音" panose="020B0604020202020204" pitchFamily="34" charset="0"/>
              </a:rPr>
              <a:t>yú</a:t>
            </a:r>
            <a:endParaRPr lang="zh-CN" altLang="en-US" sz="2800" dirty="0">
              <a:solidFill>
                <a:srgbClr val="0033CC"/>
              </a:solidFill>
              <a:latin typeface="汉语拼音" panose="020B0604020202020204" pitchFamily="34" charset="0"/>
              <a:cs typeface="汉语拼音" panose="020B0604020202020204" pitchFamily="34" charset="0"/>
            </a:endParaRPr>
          </a:p>
        </p:txBody>
      </p:sp>
      <p:sp>
        <p:nvSpPr>
          <p:cNvPr id="48140" name="矩形 12"/>
          <p:cNvSpPr/>
          <p:nvPr/>
        </p:nvSpPr>
        <p:spPr>
          <a:xfrm>
            <a:off x="1368152" y="3182975"/>
            <a:ext cx="547688" cy="522287"/>
          </a:xfrm>
          <a:prstGeom prst="rect">
            <a:avLst/>
          </a:prstGeom>
          <a:noFill/>
          <a:ln w="9525">
            <a:noFill/>
          </a:ln>
        </p:spPr>
        <p:txBody>
          <a:bodyPr wrap="none">
            <a:spAutoFit/>
          </a:bodyPr>
          <a:lstStyle/>
          <a:p>
            <a:r>
              <a:rPr lang="en-US" altLang="zh-CN" sz="2800" b="1" dirty="0">
                <a:solidFill>
                  <a:srgbClr val="0033CC"/>
                </a:solidFill>
                <a:latin typeface="汉语拼音" panose="020B0604020202020204" pitchFamily="34" charset="0"/>
                <a:cs typeface="汉语拼音" panose="020B0604020202020204" pitchFamily="34" charset="0"/>
              </a:rPr>
              <a:t>yǔ</a:t>
            </a:r>
            <a:endParaRPr lang="zh-CN" altLang="en-US" sz="2800" dirty="0">
              <a:solidFill>
                <a:srgbClr val="0033CC"/>
              </a:solidFill>
              <a:latin typeface="汉语拼音" panose="020B0604020202020204" pitchFamily="34" charset="0"/>
              <a:cs typeface="汉语拼音" panose="020B0604020202020204" pitchFamily="34" charset="0"/>
            </a:endParaRPr>
          </a:p>
        </p:txBody>
      </p:sp>
      <p:sp>
        <p:nvSpPr>
          <p:cNvPr id="48141" name="矩形 13"/>
          <p:cNvSpPr/>
          <p:nvPr/>
        </p:nvSpPr>
        <p:spPr>
          <a:xfrm>
            <a:off x="6205201" y="3182975"/>
            <a:ext cx="728662" cy="522287"/>
          </a:xfrm>
          <a:prstGeom prst="rect">
            <a:avLst/>
          </a:prstGeom>
          <a:noFill/>
          <a:ln w="9525">
            <a:noFill/>
          </a:ln>
        </p:spPr>
        <p:txBody>
          <a:bodyPr wrap="none">
            <a:spAutoFit/>
          </a:bodyPr>
          <a:lstStyle/>
          <a:p>
            <a:r>
              <a:rPr lang="en-US" altLang="zh-CN" sz="2800" b="1" dirty="0">
                <a:solidFill>
                  <a:srgbClr val="0033CC"/>
                </a:solidFill>
                <a:latin typeface="汉语拼音" panose="020B0604020202020204" pitchFamily="34" charset="0"/>
                <a:cs typeface="汉语拼音" panose="020B0604020202020204" pitchFamily="34" charset="0"/>
              </a:rPr>
              <a:t>tàn</a:t>
            </a:r>
            <a:endParaRPr lang="zh-CN" altLang="en-US" sz="2800" dirty="0">
              <a:solidFill>
                <a:srgbClr val="0033CC"/>
              </a:solidFill>
              <a:latin typeface="汉语拼音" panose="020B0604020202020204" pitchFamily="34" charset="0"/>
              <a:cs typeface="汉语拼音" panose="020B0604020202020204" pitchFamily="34" charset="0"/>
            </a:endParaRPr>
          </a:p>
        </p:txBody>
      </p:sp>
      <p:sp>
        <p:nvSpPr>
          <p:cNvPr id="15" name="文本框 14"/>
          <p:cNvSpPr txBox="1"/>
          <p:nvPr/>
        </p:nvSpPr>
        <p:spPr>
          <a:xfrm>
            <a:off x="814115" y="597966"/>
            <a:ext cx="6662738" cy="604838"/>
          </a:xfrm>
          <a:prstGeom prst="rect">
            <a:avLst/>
          </a:prstGeom>
          <a:noFill/>
        </p:spPr>
        <p:txBody>
          <a:bodyPr>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借助拼音，读准字音，读顺句子。</a:t>
            </a:r>
            <a:endParaRPr kumimoji="0" lang="zh-CN" altLang="en-US" sz="3200" b="1" kern="1200" cap="none" spc="0" normalizeH="0" baseline="0" noProof="0" dirty="0">
              <a:latin typeface="+mn-ea"/>
              <a:ea typeface="+mn-ea"/>
              <a:cs typeface="+mn-cs"/>
            </a:endParaRPr>
          </a:p>
        </p:txBody>
      </p:sp>
      <p:sp>
        <p:nvSpPr>
          <p:cNvPr id="2" name="矩形 12"/>
          <p:cNvSpPr/>
          <p:nvPr/>
        </p:nvSpPr>
        <p:spPr>
          <a:xfrm>
            <a:off x="1793202" y="3182975"/>
            <a:ext cx="468398" cy="523220"/>
          </a:xfrm>
          <a:prstGeom prst="rect">
            <a:avLst/>
          </a:prstGeom>
          <a:noFill/>
          <a:ln w="9525">
            <a:noFill/>
          </a:ln>
        </p:spPr>
        <p:txBody>
          <a:bodyPr wrap="none">
            <a:spAutoFit/>
          </a:bodyPr>
          <a:lstStyle/>
          <a:p>
            <a:r>
              <a:rPr lang="en-US" altLang="zh-CN" sz="2800" b="1" dirty="0" err="1">
                <a:solidFill>
                  <a:srgbClr val="0033CC"/>
                </a:solidFill>
                <a:latin typeface="汉语拼音" panose="020B0604020202020204" pitchFamily="34" charset="0"/>
                <a:cs typeface="汉语拼音" panose="020B0604020202020204" pitchFamily="34" charset="0"/>
              </a:rPr>
              <a:t>qí</a:t>
            </a:r>
            <a:endParaRPr lang="zh-CN" altLang="en-US" sz="2800" dirty="0">
              <a:solidFill>
                <a:srgbClr val="0033CC"/>
              </a:solidFill>
              <a:latin typeface="汉语拼音" panose="020B0604020202020204" pitchFamily="34" charset="0"/>
              <a:cs typeface="汉语拼音"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5">
            <a:hlinkClick r:id="rId1" action="ppaction://hlinksldjump"/>
          </p:cNvPr>
          <p:cNvSpPr/>
          <p:nvPr/>
        </p:nvSpPr>
        <p:spPr>
          <a:xfrm>
            <a:off x="2297161" y="2205304"/>
            <a:ext cx="1986441" cy="732893"/>
          </a:xfrm>
          <a:prstGeom prst="rect">
            <a:avLst/>
          </a:prstGeom>
          <a:noFill/>
          <a:ln w="9525">
            <a:noFill/>
          </a:ln>
        </p:spPr>
        <p:txBody>
          <a:bodyPr wrap="none">
            <a:spAutoFit/>
          </a:bodyPr>
          <a:lstStyle/>
          <a:p>
            <a:pPr eaLnBrk="1" hangingPunct="1">
              <a:lnSpc>
                <a:spcPct val="120000"/>
              </a:lnSpc>
            </a:pPr>
            <a:r>
              <a:rPr lang="zh-CN" altLang="en-US" sz="4000" b="1" dirty="0">
                <a:solidFill>
                  <a:srgbClr val="000000"/>
                </a:solidFill>
                <a:latin typeface="楷体" panose="02010609060101010101" pitchFamily="49" charset="-122"/>
                <a:ea typeface="楷体" panose="02010609060101010101" pitchFamily="49" charset="-122"/>
              </a:rPr>
              <a:t>第</a:t>
            </a:r>
            <a:r>
              <a:rPr lang="en-US" altLang="zh-CN" sz="4000" b="1" dirty="0">
                <a:solidFill>
                  <a:srgbClr val="000000"/>
                </a:solidFill>
                <a:latin typeface="楷体" panose="02010609060101010101" pitchFamily="49" charset="-122"/>
                <a:ea typeface="楷体" panose="02010609060101010101" pitchFamily="49" charset="-122"/>
              </a:rPr>
              <a:t>1</a:t>
            </a:r>
            <a:r>
              <a:rPr lang="zh-CN" altLang="en-US" sz="4000" b="1" dirty="0">
                <a:solidFill>
                  <a:srgbClr val="000000"/>
                </a:solidFill>
                <a:latin typeface="楷体" panose="02010609060101010101" pitchFamily="49" charset="-122"/>
                <a:ea typeface="楷体" panose="02010609060101010101" pitchFamily="49" charset="-122"/>
              </a:rPr>
              <a:t>课时</a:t>
            </a:r>
            <a:endParaRPr lang="zh-CN" altLang="en-US" sz="4000" b="1" dirty="0">
              <a:solidFill>
                <a:srgbClr val="000000"/>
              </a:solidFill>
              <a:latin typeface="楷体" panose="02010609060101010101" pitchFamily="49" charset="-122"/>
              <a:ea typeface="楷体" panose="02010609060101010101" pitchFamily="49" charset="-122"/>
            </a:endParaRPr>
          </a:p>
        </p:txBody>
      </p:sp>
      <p:sp>
        <p:nvSpPr>
          <p:cNvPr id="10243" name="矩形 6">
            <a:hlinkClick r:id="rId2" action="ppaction://hlinksldjump"/>
          </p:cNvPr>
          <p:cNvSpPr/>
          <p:nvPr/>
        </p:nvSpPr>
        <p:spPr>
          <a:xfrm>
            <a:off x="4788024" y="2205303"/>
            <a:ext cx="1986441" cy="732893"/>
          </a:xfrm>
          <a:prstGeom prst="rect">
            <a:avLst/>
          </a:prstGeom>
          <a:noFill/>
          <a:ln w="9525">
            <a:noFill/>
          </a:ln>
        </p:spPr>
        <p:txBody>
          <a:bodyPr wrap="none">
            <a:spAutoFit/>
          </a:bodyPr>
          <a:lstStyle/>
          <a:p>
            <a:pPr eaLnBrk="1" hangingPunct="1">
              <a:lnSpc>
                <a:spcPct val="120000"/>
              </a:lnSpc>
            </a:pPr>
            <a:r>
              <a:rPr lang="zh-CN" altLang="en-US" sz="4000" b="1" dirty="0">
                <a:solidFill>
                  <a:srgbClr val="000000"/>
                </a:solidFill>
                <a:latin typeface="楷体" panose="02010609060101010101" pitchFamily="49" charset="-122"/>
                <a:ea typeface="楷体" panose="02010609060101010101" pitchFamily="49" charset="-122"/>
              </a:rPr>
              <a:t>第</a:t>
            </a:r>
            <a:r>
              <a:rPr lang="en-US" altLang="zh-CN" sz="4000" b="1" dirty="0">
                <a:solidFill>
                  <a:srgbClr val="000000"/>
                </a:solidFill>
                <a:latin typeface="楷体" panose="02010609060101010101" pitchFamily="49" charset="-122"/>
                <a:ea typeface="楷体" panose="02010609060101010101" pitchFamily="49" charset="-122"/>
              </a:rPr>
              <a:t>2</a:t>
            </a:r>
            <a:r>
              <a:rPr lang="zh-CN" altLang="en-US" sz="4000" b="1" dirty="0">
                <a:solidFill>
                  <a:srgbClr val="000000"/>
                </a:solidFill>
                <a:latin typeface="楷体" panose="02010609060101010101" pitchFamily="49" charset="-122"/>
                <a:ea typeface="楷体" panose="02010609060101010101" pitchFamily="49" charset="-122"/>
              </a:rPr>
              <a:t>课时</a:t>
            </a:r>
            <a:endParaRPr lang="zh-CN" altLang="en-US" sz="40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11560" y="271815"/>
            <a:ext cx="6662738" cy="604838"/>
          </a:xfrm>
          <a:prstGeom prst="rect">
            <a:avLst/>
          </a:prstGeom>
          <a:noFill/>
        </p:spPr>
        <p:txBody>
          <a:bodyPr>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交流讨论每一句谚语的意思。</a:t>
            </a:r>
            <a:endParaRPr kumimoji="0" lang="zh-CN" altLang="en-US" sz="3200" b="1" kern="1200" cap="none" spc="0" normalizeH="0" baseline="0" noProof="0" dirty="0">
              <a:latin typeface="+mn-ea"/>
              <a:ea typeface="+mn-ea"/>
              <a:cs typeface="+mn-cs"/>
            </a:endParaRPr>
          </a:p>
        </p:txBody>
      </p:sp>
      <p:sp>
        <p:nvSpPr>
          <p:cNvPr id="4" name="矩形 1"/>
          <p:cNvSpPr/>
          <p:nvPr/>
        </p:nvSpPr>
        <p:spPr>
          <a:xfrm>
            <a:off x="1038896" y="850606"/>
            <a:ext cx="4535487" cy="709613"/>
          </a:xfrm>
          <a:prstGeom prst="rect">
            <a:avLst/>
          </a:prstGeom>
          <a:noFill/>
          <a:ln w="9525">
            <a:noFill/>
          </a:ln>
        </p:spPr>
        <p:txBody>
          <a:bodyPr lIns="68580" tIns="34290" rIns="68580" bIns="34290">
            <a:spAutoFit/>
          </a:bodyPr>
          <a:lstStyle/>
          <a:p>
            <a:pPr eaLnBrk="1" hangingPunct="1">
              <a:lnSpc>
                <a:spcPct val="130000"/>
              </a:lnSpc>
            </a:pPr>
            <a:r>
              <a:rPr lang="zh-CN" altLang="en-US" sz="3200" b="1" dirty="0">
                <a:latin typeface="楷体" panose="02010609060101010101" pitchFamily="49" charset="-122"/>
                <a:ea typeface="楷体" panose="02010609060101010101" pitchFamily="49" charset="-122"/>
              </a:rPr>
              <a:t>予人玫瑰，手有余香。</a:t>
            </a:r>
            <a:endParaRPr lang="zh-CN" altLang="en-US" sz="3200" b="1" dirty="0">
              <a:latin typeface="楷体" panose="02010609060101010101" pitchFamily="49" charset="-122"/>
              <a:ea typeface="楷体" panose="02010609060101010101" pitchFamily="49" charset="-122"/>
            </a:endParaRPr>
          </a:p>
        </p:txBody>
      </p:sp>
      <p:pic>
        <p:nvPicPr>
          <p:cNvPr id="5" name="图片 3"/>
          <p:cNvPicPr>
            <a:picLocks noChangeAspect="1"/>
          </p:cNvPicPr>
          <p:nvPr/>
        </p:nvPicPr>
        <p:blipFill>
          <a:blip r:embed="rId1"/>
          <a:stretch>
            <a:fillRect/>
          </a:stretch>
        </p:blipFill>
        <p:spPr>
          <a:xfrm>
            <a:off x="678533" y="995069"/>
            <a:ext cx="401638" cy="398462"/>
          </a:xfrm>
          <a:prstGeom prst="rect">
            <a:avLst/>
          </a:prstGeom>
          <a:noFill/>
          <a:ln w="9525">
            <a:noFill/>
          </a:ln>
        </p:spPr>
      </p:pic>
      <p:pic>
        <p:nvPicPr>
          <p:cNvPr id="6" name="图片 4"/>
          <p:cNvPicPr>
            <a:picLocks noChangeAspect="1"/>
          </p:cNvPicPr>
          <p:nvPr/>
        </p:nvPicPr>
        <p:blipFill>
          <a:blip r:embed="rId2"/>
          <a:stretch>
            <a:fillRect/>
          </a:stretch>
        </p:blipFill>
        <p:spPr>
          <a:xfrm>
            <a:off x="678533" y="2887919"/>
            <a:ext cx="414338" cy="411163"/>
          </a:xfrm>
          <a:prstGeom prst="rect">
            <a:avLst/>
          </a:prstGeom>
          <a:noFill/>
          <a:ln w="9525">
            <a:noFill/>
          </a:ln>
        </p:spPr>
      </p:pic>
      <p:sp>
        <p:nvSpPr>
          <p:cNvPr id="7" name="矩形 5"/>
          <p:cNvSpPr/>
          <p:nvPr/>
        </p:nvSpPr>
        <p:spPr>
          <a:xfrm>
            <a:off x="1038896" y="2706944"/>
            <a:ext cx="4995862" cy="709613"/>
          </a:xfrm>
          <a:prstGeom prst="rect">
            <a:avLst/>
          </a:prstGeom>
          <a:noFill/>
          <a:ln w="9525">
            <a:noFill/>
          </a:ln>
        </p:spPr>
        <p:txBody>
          <a:bodyPr lIns="68580" tIns="34290" rIns="68580" bIns="34290">
            <a:spAutoFit/>
          </a:bodyPr>
          <a:lstStyle/>
          <a:p>
            <a:pPr eaLnBrk="1" hangingPunct="1">
              <a:lnSpc>
                <a:spcPct val="130000"/>
              </a:lnSpc>
            </a:pPr>
            <a:r>
              <a:rPr lang="zh-CN" altLang="en-US" sz="3200" b="1" dirty="0">
                <a:latin typeface="楷体" panose="02010609060101010101" pitchFamily="49" charset="-122"/>
                <a:ea typeface="楷体" panose="02010609060101010101" pitchFamily="49" charset="-122"/>
              </a:rPr>
              <a:t>平时肯帮人，急时有人帮。</a:t>
            </a:r>
            <a:endParaRPr lang="zh-CN" altLang="en-US" sz="3200" b="1" dirty="0">
              <a:latin typeface="楷体" panose="02010609060101010101" pitchFamily="49" charset="-122"/>
              <a:ea typeface="楷体" panose="02010609060101010101" pitchFamily="49" charset="-122"/>
            </a:endParaRPr>
          </a:p>
        </p:txBody>
      </p:sp>
      <p:sp>
        <p:nvSpPr>
          <p:cNvPr id="10" name="文本框 9"/>
          <p:cNvSpPr txBox="1"/>
          <p:nvPr/>
        </p:nvSpPr>
        <p:spPr>
          <a:xfrm>
            <a:off x="1052947" y="1475969"/>
            <a:ext cx="7407485" cy="1195712"/>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当我们赠送他人玫瑰的时候，我们的手上也一定还弥漫着芳香。</a:t>
            </a:r>
            <a:endParaRPr lang="zh-CN" altLang="en-US" dirty="0"/>
          </a:p>
        </p:txBody>
      </p:sp>
      <p:sp>
        <p:nvSpPr>
          <p:cNvPr id="13" name="文本框 12"/>
          <p:cNvSpPr txBox="1"/>
          <p:nvPr/>
        </p:nvSpPr>
        <p:spPr>
          <a:xfrm>
            <a:off x="1052947" y="3291830"/>
            <a:ext cx="7407485" cy="1195712"/>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平时主动帮助别人，到自己有急事时也会有人帮助自己。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6"/>
          <p:cNvSpPr/>
          <p:nvPr/>
        </p:nvSpPr>
        <p:spPr>
          <a:xfrm>
            <a:off x="1080171" y="1203598"/>
            <a:ext cx="6221412" cy="709612"/>
          </a:xfrm>
          <a:prstGeom prst="rect">
            <a:avLst/>
          </a:prstGeom>
          <a:noFill/>
          <a:ln w="9525">
            <a:noFill/>
          </a:ln>
        </p:spPr>
        <p:txBody>
          <a:bodyPr lIns="68580" tIns="34290" rIns="68580" bIns="34290">
            <a:spAutoFit/>
          </a:bodyPr>
          <a:lstStyle/>
          <a:p>
            <a:pPr eaLnBrk="1" hangingPunct="1">
              <a:lnSpc>
                <a:spcPct val="130000"/>
              </a:lnSpc>
            </a:pPr>
            <a:r>
              <a:rPr lang="zh-CN" altLang="en-US" sz="3200" b="1" dirty="0">
                <a:latin typeface="楷体" panose="02010609060101010101" pitchFamily="49" charset="-122"/>
                <a:ea typeface="楷体" panose="02010609060101010101" pitchFamily="49" charset="-122"/>
              </a:rPr>
              <a:t>与其锦上添花，不如雪中送炭。</a:t>
            </a:r>
            <a:endParaRPr lang="zh-CN" altLang="en-US" sz="3200" b="1" dirty="0">
              <a:latin typeface="楷体" panose="02010609060101010101" pitchFamily="49" charset="-122"/>
              <a:ea typeface="楷体" panose="02010609060101010101" pitchFamily="49" charset="-122"/>
            </a:endParaRPr>
          </a:p>
        </p:txBody>
      </p:sp>
      <p:pic>
        <p:nvPicPr>
          <p:cNvPr id="9" name="图片 7"/>
          <p:cNvPicPr>
            <a:picLocks noChangeAspect="1"/>
          </p:cNvPicPr>
          <p:nvPr/>
        </p:nvPicPr>
        <p:blipFill>
          <a:blip r:embed="rId1"/>
          <a:stretch>
            <a:fillRect/>
          </a:stretch>
        </p:blipFill>
        <p:spPr>
          <a:xfrm>
            <a:off x="684883" y="1370285"/>
            <a:ext cx="425450" cy="420688"/>
          </a:xfrm>
          <a:prstGeom prst="rect">
            <a:avLst/>
          </a:prstGeom>
          <a:noFill/>
          <a:ln w="9525">
            <a:noFill/>
          </a:ln>
        </p:spPr>
      </p:pic>
      <p:sp>
        <p:nvSpPr>
          <p:cNvPr id="14" name="文本框 13"/>
          <p:cNvSpPr txBox="1"/>
          <p:nvPr/>
        </p:nvSpPr>
        <p:spPr>
          <a:xfrm>
            <a:off x="1052947" y="2172501"/>
            <a:ext cx="7407485" cy="1195712"/>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与其在别人风光的时候跑去贺喜，不如在别人困难的时候送去帮助。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5800" y="309563"/>
            <a:ext cx="4303713" cy="604838"/>
          </a:xfrm>
          <a:prstGeom prst="rect">
            <a:avLst/>
          </a:prstGeom>
          <a:noFill/>
        </p:spPr>
        <p:txBody>
          <a:bodyPr wrap="non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活学活用，尝试填空。</a:t>
            </a:r>
            <a:endParaRPr kumimoji="0" lang="zh-CN" altLang="en-US" sz="3200" b="1" kern="1200" cap="none" spc="0" normalizeH="0" baseline="0" noProof="0" dirty="0">
              <a:latin typeface="+mn-ea"/>
              <a:ea typeface="+mn-ea"/>
              <a:cs typeface="+mn-cs"/>
            </a:endParaRPr>
          </a:p>
        </p:txBody>
      </p:sp>
      <p:sp>
        <p:nvSpPr>
          <p:cNvPr id="50179" name="文本框 5"/>
          <p:cNvSpPr txBox="1"/>
          <p:nvPr/>
        </p:nvSpPr>
        <p:spPr>
          <a:xfrm>
            <a:off x="468313" y="935038"/>
            <a:ext cx="7848600" cy="3884612"/>
          </a:xfrm>
          <a:prstGeom prst="rect">
            <a:avLst/>
          </a:prstGeom>
          <a:noFill/>
          <a:ln w="9525">
            <a:noFill/>
          </a:ln>
        </p:spPr>
        <p:txBody>
          <a:bodyPr wrap="square">
            <a:spAutoFit/>
          </a:bodyPr>
          <a:lstStyle/>
          <a:p>
            <a:pPr marL="457200" indent="-457200" eaLnBrk="1" hangingPunct="1">
              <a:lnSpc>
                <a:spcPct val="110000"/>
              </a:lnSpc>
              <a:buFont typeface="Arial" panose="020B0604020202020204" pitchFamily="34" charset="0"/>
              <a:buChar char="•"/>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给别人帮助，自己也会快乐。</a:t>
            </a:r>
            <a:endParaRPr lang="zh-CN" altLang="en-US" sz="3200" b="1" dirty="0">
              <a:latin typeface="楷体" panose="02010609060101010101" pitchFamily="49" charset="-122"/>
              <a:ea typeface="楷体" panose="02010609060101010101" pitchFamily="49" charset="-122"/>
            </a:endParaRPr>
          </a:p>
          <a:p>
            <a:pPr marL="457200" indent="-457200" eaLnBrk="1" hangingPunct="1">
              <a:lnSpc>
                <a:spcPct val="110000"/>
              </a:lnSpc>
              <a:buFont typeface="Arial" panose="020B0604020202020204" pitchFamily="34" charset="0"/>
              <a:buChar char="•"/>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帮助别人就是帮助自己。</a:t>
            </a:r>
            <a:endParaRPr lang="zh-CN" altLang="en-US" sz="3200" b="1" dirty="0">
              <a:latin typeface="楷体" panose="02010609060101010101" pitchFamily="49" charset="-122"/>
              <a:ea typeface="楷体" panose="02010609060101010101" pitchFamily="49" charset="-122"/>
            </a:endParaRPr>
          </a:p>
          <a:p>
            <a:pPr marL="457200" indent="-457200" eaLnBrk="1" hangingPunct="1">
              <a:lnSpc>
                <a:spcPct val="110000"/>
              </a:lnSpc>
              <a:buFont typeface="Arial" panose="020B0604020202020204" pitchFamily="34" charset="0"/>
              <a:buChar char="•"/>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与其在别人成功的时候去道贺，不如在别人有困难的时候伸出援手。</a:t>
            </a:r>
            <a:endParaRPr lang="zh-CN" altLang="en-US" sz="3200" b="1" dirty="0">
              <a:latin typeface="楷体" panose="02010609060101010101" pitchFamily="49" charset="-122"/>
              <a:ea typeface="楷体" panose="02010609060101010101" pitchFamily="49" charset="-122"/>
            </a:endParaRPr>
          </a:p>
        </p:txBody>
      </p:sp>
      <p:sp>
        <p:nvSpPr>
          <p:cNvPr id="37892" name="矩形 6"/>
          <p:cNvSpPr/>
          <p:nvPr/>
        </p:nvSpPr>
        <p:spPr>
          <a:xfrm>
            <a:off x="1331913" y="928688"/>
            <a:ext cx="3892550" cy="584200"/>
          </a:xfrm>
          <a:prstGeom prst="rect">
            <a:avLst/>
          </a:prstGeom>
          <a:noFill/>
          <a:ln w="9525">
            <a:noFill/>
          </a:ln>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予人玫瑰，手有余香</a:t>
            </a:r>
            <a:endParaRPr lang="zh-CN" altLang="en-US" dirty="0">
              <a:solidFill>
                <a:srgbClr val="FF0000"/>
              </a:solidFill>
            </a:endParaRPr>
          </a:p>
        </p:txBody>
      </p:sp>
      <p:sp>
        <p:nvSpPr>
          <p:cNvPr id="37893" name="矩形 7"/>
          <p:cNvSpPr/>
          <p:nvPr/>
        </p:nvSpPr>
        <p:spPr>
          <a:xfrm>
            <a:off x="1331913" y="2030413"/>
            <a:ext cx="5329237" cy="584200"/>
          </a:xfrm>
          <a:prstGeom prst="rect">
            <a:avLst/>
          </a:prstGeom>
          <a:noFill/>
          <a:ln w="9525">
            <a:noFill/>
          </a:ln>
        </p:spPr>
        <p:txBody>
          <a:bodyPr>
            <a:spAutoFit/>
          </a:bodyPr>
          <a:lstStyle/>
          <a:p>
            <a:r>
              <a:rPr lang="zh-CN" altLang="en-US" sz="3200" b="1" dirty="0">
                <a:solidFill>
                  <a:srgbClr val="FF0000"/>
                </a:solidFill>
                <a:latin typeface="楷体" panose="02010609060101010101" pitchFamily="49" charset="-122"/>
                <a:ea typeface="楷体" panose="02010609060101010101" pitchFamily="49" charset="-122"/>
              </a:rPr>
              <a:t>平时肯帮人，急时有人帮</a:t>
            </a:r>
            <a:endParaRPr lang="zh-CN" altLang="en-US" dirty="0">
              <a:solidFill>
                <a:srgbClr val="FF0000"/>
              </a:solidFill>
            </a:endParaRPr>
          </a:p>
        </p:txBody>
      </p:sp>
      <p:sp>
        <p:nvSpPr>
          <p:cNvPr id="37894" name="矩形 8"/>
          <p:cNvSpPr/>
          <p:nvPr/>
        </p:nvSpPr>
        <p:spPr>
          <a:xfrm>
            <a:off x="1296988" y="3132138"/>
            <a:ext cx="6191250" cy="585787"/>
          </a:xfrm>
          <a:prstGeom prst="rect">
            <a:avLst/>
          </a:prstGeom>
          <a:noFill/>
          <a:ln w="9525">
            <a:noFill/>
          </a:ln>
        </p:spPr>
        <p:txBody>
          <a:bodyPr>
            <a:spAutoFit/>
          </a:bodyPr>
          <a:lstStyle/>
          <a:p>
            <a:r>
              <a:rPr lang="zh-CN" altLang="en-US" sz="3200" b="1" dirty="0">
                <a:solidFill>
                  <a:srgbClr val="FF0000"/>
                </a:solidFill>
                <a:latin typeface="楷体" panose="02010609060101010101" pitchFamily="49" charset="-122"/>
                <a:ea typeface="楷体" panose="02010609060101010101" pitchFamily="49" charset="-122"/>
              </a:rPr>
              <a:t>与其锦上添花，不如雪中送炭</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barn(inVertical)">
                                      <p:cBhvr>
                                        <p:cTn id="7" dur="500"/>
                                        <p:tgtEl>
                                          <p:spTgt spid="3789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7893"/>
                                        </p:tgtEl>
                                        <p:attrNameLst>
                                          <p:attrName>style.visibility</p:attrName>
                                        </p:attrNameLst>
                                      </p:cBhvr>
                                      <p:to>
                                        <p:strVal val="visible"/>
                                      </p:to>
                                    </p:set>
                                    <p:animEffect transition="in" filter="barn(inVertical)">
                                      <p:cBhvr>
                                        <p:cTn id="12" dur="500"/>
                                        <p:tgtEl>
                                          <p:spTgt spid="3789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7894"/>
                                        </p:tgtEl>
                                        <p:attrNameLst>
                                          <p:attrName>style.visibility</p:attrName>
                                        </p:attrNameLst>
                                      </p:cBhvr>
                                      <p:to>
                                        <p:strVal val="visible"/>
                                      </p:to>
                                    </p:set>
                                    <p:animEffect transition="in" filter="barn(inVertical)">
                                      <p:cBhvr>
                                        <p:cTn id="17" dur="5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P spid="3789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02" name="图片 2"/>
          <p:cNvPicPr>
            <a:picLocks noChangeAspect="1"/>
          </p:cNvPicPr>
          <p:nvPr/>
        </p:nvPicPr>
        <p:blipFill>
          <a:blip r:embed="rId1"/>
          <a:stretch>
            <a:fillRect/>
          </a:stretch>
        </p:blipFill>
        <p:spPr>
          <a:xfrm>
            <a:off x="1111250" y="1131888"/>
            <a:ext cx="6634163" cy="3586162"/>
          </a:xfrm>
          <a:prstGeom prst="rect">
            <a:avLst/>
          </a:prstGeom>
          <a:noFill/>
          <a:ln w="9525">
            <a:noFill/>
          </a:ln>
        </p:spPr>
      </p:pic>
      <p:sp>
        <p:nvSpPr>
          <p:cNvPr id="51203" name="文本框 2"/>
          <p:cNvSpPr txBox="1"/>
          <p:nvPr/>
        </p:nvSpPr>
        <p:spPr>
          <a:xfrm>
            <a:off x="827088" y="595313"/>
            <a:ext cx="5127625" cy="604837"/>
          </a:xfrm>
          <a:prstGeom prst="rect">
            <a:avLst/>
          </a:prstGeom>
          <a:noFill/>
          <a:ln w="9525">
            <a:noFill/>
          </a:ln>
        </p:spPr>
        <p:txBody>
          <a:bodyPr wrap="none">
            <a:spAutoFit/>
          </a:bodyPr>
          <a:lstStyle/>
          <a:p>
            <a:pPr eaLnBrk="1" hangingPunct="1">
              <a:lnSpc>
                <a:spcPct val="120000"/>
              </a:lnSpc>
            </a:pPr>
            <a:r>
              <a:rPr lang="zh-CN" altLang="en-US" sz="3200" b="1" dirty="0">
                <a:latin typeface="宋体" panose="02010600030101010101" pitchFamily="2" charset="-122"/>
              </a:rPr>
              <a:t>积累关于“关爱”的谚语。</a:t>
            </a:r>
            <a:endParaRPr lang="zh-CN" altLang="en-US" sz="3200" b="1" dirty="0">
              <a:latin typeface="宋体" panose="02010600030101010101" pitchFamily="2" charset="-122"/>
            </a:endParaRPr>
          </a:p>
        </p:txBody>
      </p:sp>
      <p:sp>
        <p:nvSpPr>
          <p:cNvPr id="51204" name="矩形 3"/>
          <p:cNvSpPr/>
          <p:nvPr/>
        </p:nvSpPr>
        <p:spPr>
          <a:xfrm>
            <a:off x="1930400" y="2139950"/>
            <a:ext cx="2089150" cy="1195388"/>
          </a:xfrm>
          <a:prstGeom prst="rect">
            <a:avLst/>
          </a:prstGeom>
          <a:noFill/>
          <a:ln w="9525">
            <a:noFill/>
          </a:ln>
        </p:spPr>
        <p:txBody>
          <a:bodyPr>
            <a:spAutoFit/>
          </a:bodyPr>
          <a:lstStyle/>
          <a:p>
            <a:pPr eaLnBrk="1" hangingPunct="1">
              <a:lnSpc>
                <a:spcPct val="120000"/>
              </a:lnSpc>
            </a:pPr>
            <a:r>
              <a:rPr lang="zh-CN" altLang="en-US" sz="3200" b="1" dirty="0">
                <a:latin typeface="楷体" panose="02010609060101010101" pitchFamily="49" charset="-122"/>
                <a:ea typeface="楷体" panose="02010609060101010101" pitchFamily="49" charset="-122"/>
              </a:rPr>
              <a:t>人人为我，我为人人。</a:t>
            </a:r>
            <a:endParaRPr lang="zh-CN" altLang="en-US" sz="3200" b="1" dirty="0">
              <a:latin typeface="楷体" panose="02010609060101010101" pitchFamily="49" charset="-122"/>
              <a:ea typeface="楷体" panose="02010609060101010101" pitchFamily="49" charset="-122"/>
            </a:endParaRPr>
          </a:p>
        </p:txBody>
      </p:sp>
      <p:sp>
        <p:nvSpPr>
          <p:cNvPr id="51205" name="矩形 4"/>
          <p:cNvSpPr/>
          <p:nvPr/>
        </p:nvSpPr>
        <p:spPr>
          <a:xfrm>
            <a:off x="4978400" y="2413000"/>
            <a:ext cx="2016125" cy="1195388"/>
          </a:xfrm>
          <a:prstGeom prst="rect">
            <a:avLst/>
          </a:prstGeom>
          <a:noFill/>
          <a:ln w="9525">
            <a:noFill/>
          </a:ln>
        </p:spPr>
        <p:txBody>
          <a:bodyPr>
            <a:spAutoFit/>
          </a:bodyPr>
          <a:lstStyle/>
          <a:p>
            <a:pPr eaLnBrk="1" hangingPunct="1">
              <a:lnSpc>
                <a:spcPct val="120000"/>
              </a:lnSpc>
            </a:pPr>
            <a:r>
              <a:rPr lang="zh-CN" altLang="en-US" sz="3200" b="1" dirty="0">
                <a:latin typeface="楷体" panose="02010609060101010101" pitchFamily="49" charset="-122"/>
                <a:ea typeface="楷体" panose="02010609060101010101" pitchFamily="49" charset="-122"/>
              </a:rPr>
              <a:t>花要叶扶，人要人帮。</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8" name="矩形 7"/>
          <p:cNvSpPr/>
          <p:nvPr/>
        </p:nvSpPr>
        <p:spPr>
          <a:xfrm>
            <a:off x="539552" y="1495552"/>
            <a:ext cx="8136904" cy="3276600"/>
          </a:xfrm>
          <a:prstGeom prst="rect">
            <a:avLst/>
          </a:prstGeom>
          <a:noFill/>
          <a:ln w="9525">
            <a:noFill/>
          </a:ln>
        </p:spPr>
        <p:txBody>
          <a:bodyPr wrap="square">
            <a:spAutoFit/>
          </a:bodyPr>
          <a:lstStyle/>
          <a:p>
            <a:pPr marL="457200" indent="-457200">
              <a:lnSpc>
                <a:spcPct val="11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一身黄毛，身穿金甲，头戴金箍，火眼金睛辨妖魔，手举金箍棒战鬼怪。</a:t>
            </a:r>
            <a:endParaRPr lang="zh-CN" altLang="en-US" sz="3200" b="1" dirty="0">
              <a:latin typeface="楷体" panose="02010609060101010101" pitchFamily="49" charset="-122"/>
              <a:ea typeface="楷体" panose="02010609060101010101" pitchFamily="49" charset="-122"/>
            </a:endParaRPr>
          </a:p>
          <a:p>
            <a:pPr marL="457200" indent="-457200">
              <a:lnSpc>
                <a:spcPct val="11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毛头小子，双臂似莲藕，颈套乾坤圈，身绕混天绫，手拿红缨枪闹龙宫。</a:t>
            </a:r>
            <a:endParaRPr lang="zh-CN" altLang="en-US" sz="3200" b="1" dirty="0">
              <a:latin typeface="楷体" panose="02010609060101010101" pitchFamily="49" charset="-122"/>
              <a:ea typeface="楷体" panose="02010609060101010101" pitchFamily="49" charset="-122"/>
            </a:endParaRPr>
          </a:p>
          <a:p>
            <a:pPr marL="457200" indent="-457200">
              <a:lnSpc>
                <a:spcPct val="11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十三年里，为了治水到处奔走，曾经多次过家门而不入。</a:t>
            </a:r>
            <a:endParaRPr lang="zh-CN" altLang="en-US" sz="3200" b="1" dirty="0">
              <a:latin typeface="楷体" panose="02010609060101010101" pitchFamily="49" charset="-122"/>
              <a:ea typeface="楷体" panose="02010609060101010101" pitchFamily="49" charset="-122"/>
            </a:endParaRPr>
          </a:p>
        </p:txBody>
      </p:sp>
      <p:sp>
        <p:nvSpPr>
          <p:cNvPr id="11" name="文本框 10"/>
          <p:cNvSpPr txBox="1"/>
          <p:nvPr/>
        </p:nvSpPr>
        <p:spPr>
          <a:xfrm>
            <a:off x="2590006" y="710093"/>
            <a:ext cx="4224466" cy="604781"/>
          </a:xfrm>
          <a:prstGeom prst="rect">
            <a:avLst/>
          </a:prstGeom>
          <a:noFill/>
        </p:spPr>
        <p:txBody>
          <a:bodyPr wrap="squar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游戏：猜猜他是谁？</a:t>
            </a:r>
            <a:endParaRPr kumimoji="0" lang="zh-CN" altLang="en-US" sz="3200" b="1" kern="1200" cap="none" spc="0" normalizeH="0" baseline="0" noProof="0" dirty="0">
              <a:latin typeface="+mn-ea"/>
              <a:ea typeface="+mn-ea"/>
              <a:cs typeface="+mn-cs"/>
            </a:endParaRPr>
          </a:p>
        </p:txBody>
      </p:sp>
      <p:sp>
        <p:nvSpPr>
          <p:cNvPr id="12" name="文本框 11"/>
          <p:cNvSpPr txBox="1"/>
          <p:nvPr/>
        </p:nvSpPr>
        <p:spPr>
          <a:xfrm>
            <a:off x="6876256" y="1994621"/>
            <a:ext cx="1439863" cy="604838"/>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孙悟空</a:t>
            </a:r>
            <a:endPar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13" name="文本框 12"/>
          <p:cNvSpPr txBox="1"/>
          <p:nvPr/>
        </p:nvSpPr>
        <p:spPr>
          <a:xfrm>
            <a:off x="6891427" y="3148005"/>
            <a:ext cx="1424692" cy="604838"/>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square">
            <a:spAutoFit/>
          </a:bodyPr>
          <a:lstStyle>
            <a:defPPr>
              <a:defRPr lang="zh-CN"/>
            </a:defPPr>
            <a:lvl1pPr eaLnBrk="1" hangingPunct="1">
              <a:lnSpc>
                <a:spcPct val="120000"/>
              </a:lnSpc>
              <a:defRPr sz="3200" b="1">
                <a:solidFill>
                  <a:schemeClr val="bg1"/>
                </a:solidFill>
                <a:latin typeface="楷体" panose="02010609060101010101" pitchFamily="49" charset="-122"/>
                <a:ea typeface="楷体" panose="02010609060101010101" pitchFamily="49" charset="-122"/>
              </a:defRPr>
            </a:lvl1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哪吒</a:t>
            </a:r>
            <a:endPar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14" name="文本框 13"/>
          <p:cNvSpPr txBox="1"/>
          <p:nvPr/>
        </p:nvSpPr>
        <p:spPr>
          <a:xfrm>
            <a:off x="6899743" y="4159723"/>
            <a:ext cx="1416375" cy="604838"/>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square">
            <a:spAutoFit/>
          </a:bodyPr>
          <a:lstStyle>
            <a:defPPr>
              <a:defRPr lang="zh-CN"/>
            </a:defPPr>
            <a:lvl1pPr eaLnBrk="1" hangingPunct="1">
              <a:lnSpc>
                <a:spcPct val="120000"/>
              </a:lnSpc>
              <a:defRPr sz="3200" b="1">
                <a:solidFill>
                  <a:schemeClr val="bg1"/>
                </a:solidFill>
                <a:latin typeface="楷体" panose="02010609060101010101" pitchFamily="49" charset="-122"/>
                <a:ea typeface="楷体" panose="02010609060101010101" pitchFamily="49" charset="-122"/>
              </a:defRPr>
            </a:lvl1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大禹</a:t>
            </a:r>
            <a:endParaRPr kumimoji="0" lang="zh-CN" altLang="en-US" sz="3200" b="1" i="0"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endParaRPr>
          </a:p>
        </p:txBody>
      </p:sp>
      <p:sp>
        <p:nvSpPr>
          <p:cNvPr id="2" name="TextBox 1"/>
          <p:cNvSpPr txBox="1"/>
          <p:nvPr/>
        </p:nvSpPr>
        <p:spPr>
          <a:xfrm>
            <a:off x="323850" y="100013"/>
            <a:ext cx="1871663" cy="584200"/>
          </a:xfrm>
          <a:prstGeom prst="rect">
            <a:avLst/>
          </a:prstGeom>
          <a:noFill/>
          <a:ln w="9525">
            <a:noFill/>
          </a:ln>
        </p:spPr>
        <p:txBody>
          <a:bodyPr>
            <a:spAutoFit/>
          </a:bodyPr>
          <a:lstStyle/>
          <a:p>
            <a:pPr algn="ctr" eaLnBrk="1" hangingPunct="1"/>
            <a:r>
              <a:rPr lang="zh-CN" altLang="en-US" sz="3200" b="1" dirty="0">
                <a:solidFill>
                  <a:srgbClr val="DE5F74"/>
                </a:solidFill>
                <a:latin typeface="黑体" panose="02010609060101010101" pitchFamily="49" charset="-122"/>
                <a:ea typeface="黑体" panose="02010609060101010101" pitchFamily="49" charset="-122"/>
              </a:rPr>
              <a:t>写话</a:t>
            </a:r>
            <a:endParaRPr lang="zh-CN" altLang="en-US" sz="3200" b="1" dirty="0">
              <a:solidFill>
                <a:srgbClr val="DE5F74"/>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8">
                                            <p:txEl>
                                              <p:pRg st="0" end="0"/>
                                            </p:txEl>
                                          </p:spTgt>
                                        </p:tgtEl>
                                        <p:attrNameLst>
                                          <p:attrName>style.visibility</p:attrName>
                                        </p:attrNameLst>
                                      </p:cBhvr>
                                      <p:to>
                                        <p:strVal val="visible"/>
                                      </p:to>
                                    </p:set>
                                    <p:animEffect transition="in" filter="fade">
                                      <p:cBhvr>
                                        <p:cTn id="12" dur="500"/>
                                        <p:tgtEl>
                                          <p:spTgt spid="2150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508">
                                            <p:txEl>
                                              <p:pRg st="1" end="1"/>
                                            </p:txEl>
                                          </p:spTgt>
                                        </p:tgtEl>
                                        <p:attrNameLst>
                                          <p:attrName>style.visibility</p:attrName>
                                        </p:attrNameLst>
                                      </p:cBhvr>
                                      <p:to>
                                        <p:strVal val="visible"/>
                                      </p:to>
                                    </p:set>
                                    <p:animEffect transition="in" filter="fade">
                                      <p:cBhvr>
                                        <p:cTn id="22" dur="500"/>
                                        <p:tgtEl>
                                          <p:spTgt spid="2150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508">
                                            <p:txEl>
                                              <p:pRg st="2" end="2"/>
                                            </p:txEl>
                                          </p:spTgt>
                                        </p:tgtEl>
                                        <p:attrNameLst>
                                          <p:attrName>style.visibility</p:attrName>
                                        </p:attrNameLst>
                                      </p:cBhvr>
                                      <p:to>
                                        <p:strVal val="visible"/>
                                      </p:to>
                                    </p:set>
                                    <p:animEffect transition="in" filter="fade">
                                      <p:cBhvr>
                                        <p:cTn id="32" dur="500"/>
                                        <p:tgtEl>
                                          <p:spTgt spid="2150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矩形 3"/>
          <p:cNvSpPr/>
          <p:nvPr/>
        </p:nvSpPr>
        <p:spPr>
          <a:xfrm>
            <a:off x="576263" y="1419225"/>
            <a:ext cx="7991475" cy="2654300"/>
          </a:xfrm>
          <a:prstGeom prst="rect">
            <a:avLst/>
          </a:prstGeom>
          <a:noFill/>
          <a:ln w="9525">
            <a:noFill/>
          </a:ln>
        </p:spPr>
        <p:txBody>
          <a:bodyPr>
            <a:spAutoFit/>
          </a:bodyPr>
          <a:lstStyle/>
          <a:p>
            <a:pPr eaLnBrk="1" hangingPunct="1">
              <a:lnSpc>
                <a:spcPct val="130000"/>
              </a:lnSpc>
            </a:pPr>
            <a:r>
              <a:rPr lang="zh-CN" altLang="en-US" sz="3200" b="1" dirty="0">
                <a:latin typeface="宋体" panose="02010600030101010101" pitchFamily="2" charset="-122"/>
              </a:rPr>
              <a:t>    这些语段，有的是描写外貌的，有的是写人物做的事情的，都突出了人物的特点，所以大家一猜就中。接下来你们就来写一写自己的一个好朋友。</a:t>
            </a:r>
            <a:endParaRPr lang="zh-CN" altLang="en-US" sz="3200" b="1" dirty="0">
              <a:latin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矩形 3"/>
          <p:cNvSpPr/>
          <p:nvPr/>
        </p:nvSpPr>
        <p:spPr>
          <a:xfrm>
            <a:off x="982663" y="1917700"/>
            <a:ext cx="6553200" cy="1922463"/>
          </a:xfrm>
          <a:prstGeom prst="rect">
            <a:avLst/>
          </a:prstGeom>
          <a:noFill/>
          <a:ln w="9525">
            <a:noFill/>
          </a:ln>
        </p:spPr>
        <p:txBody>
          <a:bodyPr>
            <a:spAutoFit/>
          </a:bodyPr>
          <a:lstStyle/>
          <a:p>
            <a:pPr marL="457200" indent="-457200">
              <a:lnSpc>
                <a:spcPct val="130000"/>
              </a:lnSpc>
              <a:buFont typeface="Wingdings" panose="05000000000000000000" pitchFamily="2" charset="2"/>
              <a:buChar char="l"/>
            </a:pPr>
            <a:r>
              <a:rPr lang="zh-CN" altLang="en-US" sz="3200" b="1" dirty="0">
                <a:latin typeface="宋体" panose="02010600030101010101" pitchFamily="2" charset="-122"/>
              </a:rPr>
              <a:t>你的好朋友是谁呢？</a:t>
            </a:r>
            <a:endParaRPr lang="zh-CN" altLang="en-US" sz="3200" b="1" dirty="0">
              <a:latin typeface="宋体" panose="02010600030101010101" pitchFamily="2" charset="-122"/>
            </a:endParaRPr>
          </a:p>
          <a:p>
            <a:pPr marL="457200" indent="-457200">
              <a:lnSpc>
                <a:spcPct val="130000"/>
              </a:lnSpc>
              <a:buFont typeface="Wingdings" panose="05000000000000000000" pitchFamily="2" charset="2"/>
              <a:buChar char="l"/>
            </a:pPr>
            <a:r>
              <a:rPr lang="zh-CN" altLang="en-US" sz="3200" b="1" dirty="0">
                <a:latin typeface="宋体" panose="02010600030101010101" pitchFamily="2" charset="-122"/>
              </a:rPr>
              <a:t>他长什么样子？</a:t>
            </a:r>
            <a:endParaRPr lang="zh-CN" altLang="en-US" sz="3200" b="1" dirty="0">
              <a:latin typeface="宋体" panose="02010600030101010101" pitchFamily="2" charset="-122"/>
            </a:endParaRPr>
          </a:p>
          <a:p>
            <a:pPr marL="457200" indent="-457200">
              <a:lnSpc>
                <a:spcPct val="130000"/>
              </a:lnSpc>
              <a:buFont typeface="Wingdings" panose="05000000000000000000" pitchFamily="2" charset="2"/>
              <a:buChar char="l"/>
            </a:pPr>
            <a:r>
              <a:rPr lang="zh-CN" altLang="en-US" sz="3200" b="1" dirty="0">
                <a:latin typeface="宋体" panose="02010600030101010101" pitchFamily="2" charset="-122"/>
              </a:rPr>
              <a:t>你经常和他一起做些什么呢？</a:t>
            </a:r>
            <a:endParaRPr lang="zh-CN" altLang="en-US" sz="3200" b="1" dirty="0">
              <a:latin typeface="宋体" panose="02010600030101010101" pitchFamily="2" charset="-122"/>
            </a:endParaRPr>
          </a:p>
        </p:txBody>
      </p:sp>
      <p:sp>
        <p:nvSpPr>
          <p:cNvPr id="5" name="文本框 4"/>
          <p:cNvSpPr txBox="1"/>
          <p:nvPr/>
        </p:nvSpPr>
        <p:spPr>
          <a:xfrm>
            <a:off x="982663" y="987574"/>
            <a:ext cx="2244725" cy="604838"/>
          </a:xfrm>
          <a:prstGeom prst="rect">
            <a:avLst/>
          </a:prstGeom>
          <a:noFill/>
        </p:spPr>
        <p:txBody>
          <a:bodyPr wrap="non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聊聊好朋友</a:t>
            </a:r>
            <a:endParaRPr kumimoji="0" lang="zh-CN" altLang="en-US" sz="3200" b="1" kern="1200" cap="none" spc="0" normalizeH="0" baseline="0" noProof="0" dirty="0">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表格 4"/>
          <p:cNvGraphicFramePr>
            <a:graphicFrameLocks noGrp="1"/>
          </p:cNvGraphicFramePr>
          <p:nvPr/>
        </p:nvGraphicFramePr>
        <p:xfrm>
          <a:off x="675098" y="1491630"/>
          <a:ext cx="7488832" cy="2997509"/>
        </p:xfrm>
        <a:graphic>
          <a:graphicData uri="http://schemas.openxmlformats.org/drawingml/2006/table">
            <a:tbl>
              <a:tblPr firstRow="1" bandRow="1">
                <a:tableStyleId>{21E4AEA4-8DFA-4A89-87EB-49C32662AFE0}</a:tableStyleId>
              </a:tblPr>
              <a:tblGrid>
                <a:gridCol w="1106761"/>
                <a:gridCol w="2997695"/>
                <a:gridCol w="3384376"/>
              </a:tblGrid>
              <a:tr h="765797">
                <a:tc>
                  <a:txBody>
                    <a:bodyPr/>
                    <a:lstStyle/>
                    <a:p>
                      <a:pPr algn="ctr"/>
                      <a:r>
                        <a:rPr lang="zh-CN" altLang="en-US" sz="2800" dirty="0">
                          <a:solidFill>
                            <a:schemeClr val="tx1"/>
                          </a:solidFill>
                        </a:rPr>
                        <a:t>谁</a:t>
                      </a:r>
                      <a:endParaRPr lang="zh-CN" altLang="en-US" sz="2800" dirty="0">
                        <a:solidFill>
                          <a:schemeClr val="tx1"/>
                        </a:solidFill>
                      </a:endParaRPr>
                    </a:p>
                  </a:txBody>
                  <a:tcPr marL="91436" marR="91436" marT="45722" marB="45722" anchor="ctr">
                    <a:solidFill>
                      <a:srgbClr val="F1F2FA"/>
                    </a:solidFill>
                  </a:tcPr>
                </a:tc>
                <a:tc>
                  <a:txBody>
                    <a:bodyPr/>
                    <a:lstStyle/>
                    <a:p>
                      <a:pPr algn="ctr"/>
                      <a:r>
                        <a:rPr lang="zh-CN" altLang="en-US" sz="2800" dirty="0">
                          <a:solidFill>
                            <a:schemeClr val="tx1"/>
                          </a:solidFill>
                        </a:rPr>
                        <a:t>长什么样子</a:t>
                      </a:r>
                      <a:endParaRPr lang="zh-CN" altLang="en-US" sz="2800" dirty="0">
                        <a:solidFill>
                          <a:schemeClr val="tx1"/>
                        </a:solidFill>
                      </a:endParaRPr>
                    </a:p>
                  </a:txBody>
                  <a:tcPr marL="91436" marR="91436" marT="45722" marB="45722" anchor="ctr">
                    <a:solidFill>
                      <a:srgbClr val="F1F2FA"/>
                    </a:solidFill>
                  </a:tcPr>
                </a:tc>
                <a:tc>
                  <a:txBody>
                    <a:bodyPr/>
                    <a:lstStyle/>
                    <a:p>
                      <a:pPr algn="ctr"/>
                      <a:r>
                        <a:rPr lang="zh-CN" altLang="en-US" sz="2800" dirty="0">
                          <a:solidFill>
                            <a:schemeClr val="tx1"/>
                          </a:solidFill>
                        </a:rPr>
                        <a:t>经常一起做的事</a:t>
                      </a:r>
                      <a:endParaRPr lang="zh-CN" altLang="en-US" sz="2800" dirty="0">
                        <a:solidFill>
                          <a:schemeClr val="tx1"/>
                        </a:solidFill>
                      </a:endParaRPr>
                    </a:p>
                  </a:txBody>
                  <a:tcPr marL="91436" marR="91436" marT="45722" marB="45722" anchor="ctr">
                    <a:solidFill>
                      <a:srgbClr val="F1F2FA"/>
                    </a:solidFill>
                  </a:tcPr>
                </a:tc>
              </a:tr>
              <a:tr h="2042217">
                <a:tc>
                  <a:txBody>
                    <a:bodyPr/>
                    <a:lstStyle/>
                    <a:p>
                      <a:pPr algn="ctr"/>
                      <a:r>
                        <a:rPr lang="zh-CN" altLang="en-US" sz="2800" b="1" dirty="0">
                          <a:solidFill>
                            <a:schemeClr val="tx1"/>
                          </a:solidFill>
                          <a:latin typeface="楷体" panose="02010609060101010101" pitchFamily="49" charset="-122"/>
                          <a:ea typeface="楷体" panose="02010609060101010101" pitchFamily="49" charset="-122"/>
                        </a:rPr>
                        <a:t>张池</a:t>
                      </a:r>
                      <a:endParaRPr lang="zh-CN" altLang="en-US" sz="2800" b="1" dirty="0">
                        <a:solidFill>
                          <a:schemeClr val="tx1"/>
                        </a:solidFill>
                        <a:latin typeface="楷体" panose="02010609060101010101" pitchFamily="49" charset="-122"/>
                        <a:ea typeface="楷体" panose="02010609060101010101" pitchFamily="49" charset="-122"/>
                      </a:endParaRPr>
                    </a:p>
                  </a:txBody>
                  <a:tcPr marL="91436" marR="91436" marT="45722" marB="45722" anchor="ctr">
                    <a:solidFill>
                      <a:srgbClr val="FEF1F1"/>
                    </a:solidFill>
                  </a:tcPr>
                </a:tc>
                <a:tc>
                  <a:txBody>
                    <a:bodyPr/>
                    <a:lstStyle/>
                    <a:p>
                      <a:pPr marL="457200" indent="-457200" algn="l">
                        <a:lnSpc>
                          <a:spcPct val="130000"/>
                        </a:lnSpc>
                        <a:buFont typeface="Wingdings" panose="05000000000000000000" pitchFamily="2" charset="2"/>
                        <a:buChar char="u"/>
                      </a:pPr>
                      <a:r>
                        <a:rPr lang="zh-CN" altLang="en-US" sz="2800" b="1" dirty="0">
                          <a:solidFill>
                            <a:schemeClr val="tx1"/>
                          </a:solidFill>
                          <a:latin typeface="楷体" panose="02010609060101010101" pitchFamily="49" charset="-122"/>
                          <a:ea typeface="楷体" panose="02010609060101010101" pitchFamily="49" charset="-122"/>
                        </a:rPr>
                        <a:t>他的个子高高的。</a:t>
                      </a:r>
                      <a:endParaRPr lang="en-US" altLang="zh-CN" sz="2800" b="1" dirty="0">
                        <a:solidFill>
                          <a:schemeClr val="tx1"/>
                        </a:solidFill>
                        <a:latin typeface="楷体" panose="02010609060101010101" pitchFamily="49" charset="-122"/>
                        <a:ea typeface="楷体" panose="02010609060101010101" pitchFamily="49" charset="-122"/>
                      </a:endParaRPr>
                    </a:p>
                    <a:p>
                      <a:pPr marL="457200" indent="-457200" algn="l">
                        <a:lnSpc>
                          <a:spcPct val="130000"/>
                        </a:lnSpc>
                        <a:buFont typeface="Wingdings" panose="05000000000000000000" pitchFamily="2" charset="2"/>
                        <a:buChar char="u"/>
                      </a:pPr>
                      <a:r>
                        <a:rPr lang="zh-CN" altLang="en-US" sz="2800" b="1" dirty="0">
                          <a:solidFill>
                            <a:schemeClr val="tx1"/>
                          </a:solidFill>
                          <a:latin typeface="楷体" panose="02010609060101010101" pitchFamily="49" charset="-122"/>
                          <a:ea typeface="楷体" panose="02010609060101010101" pitchFamily="49" charset="-122"/>
                        </a:rPr>
                        <a:t>他笑起来有小酒窝。</a:t>
                      </a:r>
                      <a:endParaRPr lang="en-US" altLang="zh-CN" sz="2800" b="1" dirty="0">
                        <a:solidFill>
                          <a:schemeClr val="tx1"/>
                        </a:solidFill>
                        <a:latin typeface="楷体" panose="02010609060101010101" pitchFamily="49" charset="-122"/>
                        <a:ea typeface="楷体" panose="02010609060101010101" pitchFamily="49" charset="-122"/>
                      </a:endParaRPr>
                    </a:p>
                  </a:txBody>
                  <a:tcPr marL="91436" marR="91436" marT="45722" marB="45722" anchor="ctr">
                    <a:solidFill>
                      <a:srgbClr val="FEF1F1"/>
                    </a:solidFill>
                  </a:tcPr>
                </a:tc>
                <a:tc>
                  <a:txBody>
                    <a:bodyPr/>
                    <a:lstStyle/>
                    <a:p>
                      <a:pPr marL="457200" indent="-457200" algn="l">
                        <a:lnSpc>
                          <a:spcPct val="130000"/>
                        </a:lnSpc>
                        <a:buFont typeface="Wingdings" panose="05000000000000000000" pitchFamily="2" charset="2"/>
                        <a:buChar char="u"/>
                      </a:pPr>
                      <a:r>
                        <a:rPr lang="zh-CN" altLang="en-US" sz="2800" b="1" dirty="0">
                          <a:solidFill>
                            <a:schemeClr val="tx1"/>
                          </a:solidFill>
                          <a:latin typeface="楷体" panose="02010609060101010101" pitchFamily="49" charset="-122"/>
                          <a:ea typeface="楷体" panose="02010609060101010101" pitchFamily="49" charset="-122"/>
                        </a:rPr>
                        <a:t>我们天天一起上学，一起回家。</a:t>
                      </a:r>
                      <a:endParaRPr lang="zh-CN" altLang="en-US" sz="2800" b="1" dirty="0">
                        <a:solidFill>
                          <a:schemeClr val="tx1"/>
                        </a:solidFill>
                        <a:latin typeface="楷体" panose="02010609060101010101" pitchFamily="49" charset="-122"/>
                        <a:ea typeface="楷体" panose="02010609060101010101" pitchFamily="49" charset="-122"/>
                      </a:endParaRPr>
                    </a:p>
                    <a:p>
                      <a:pPr marL="457200" indent="-457200" algn="l">
                        <a:lnSpc>
                          <a:spcPct val="130000"/>
                        </a:lnSpc>
                        <a:buFont typeface="Wingdings" panose="05000000000000000000" pitchFamily="2" charset="2"/>
                        <a:buChar char="u"/>
                      </a:pPr>
                      <a:r>
                        <a:rPr lang="zh-CN" altLang="en-US" sz="2800" b="1" dirty="0">
                          <a:solidFill>
                            <a:schemeClr val="tx1"/>
                          </a:solidFill>
                          <a:latin typeface="楷体" panose="02010609060101010101" pitchFamily="49" charset="-122"/>
                          <a:ea typeface="楷体" panose="02010609060101010101" pitchFamily="49" charset="-122"/>
                        </a:rPr>
                        <a:t>我们经常一起踢毽子。</a:t>
                      </a:r>
                      <a:endParaRPr lang="zh-CN" altLang="en-US" sz="2800" b="1" dirty="0">
                        <a:solidFill>
                          <a:schemeClr val="tx1"/>
                        </a:solidFill>
                        <a:latin typeface="楷体" panose="02010609060101010101" pitchFamily="49" charset="-122"/>
                        <a:ea typeface="楷体" panose="02010609060101010101" pitchFamily="49" charset="-122"/>
                      </a:endParaRPr>
                    </a:p>
                  </a:txBody>
                  <a:tcPr marL="91436" marR="91436" marT="45722" marB="45722" anchor="ctr">
                    <a:solidFill>
                      <a:srgbClr val="FEF1F1"/>
                    </a:solidFill>
                  </a:tcPr>
                </a:tc>
              </a:tr>
            </a:tbl>
          </a:graphicData>
        </a:graphic>
      </p:graphicFrame>
      <p:sp>
        <p:nvSpPr>
          <p:cNvPr id="2" name="文本框 1"/>
          <p:cNvSpPr txBox="1"/>
          <p:nvPr/>
        </p:nvSpPr>
        <p:spPr>
          <a:xfrm>
            <a:off x="675098" y="582353"/>
            <a:ext cx="6365845" cy="604781"/>
          </a:xfrm>
          <a:prstGeom prst="rect">
            <a:avLst/>
          </a:prstGeom>
          <a:noFill/>
        </p:spPr>
        <p:txBody>
          <a:bodyPr wrap="non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自由阅读表格，你了解到了什么？</a:t>
            </a:r>
            <a:endParaRPr kumimoji="0" lang="zh-CN" altLang="en-US" sz="3200" b="1" kern="1200" cap="none" spc="0" normalizeH="0" baseline="0" noProof="0" dirty="0">
              <a:latin typeface="+mn-ea"/>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258888" y="837988"/>
            <a:ext cx="6775450" cy="604838"/>
          </a:xfrm>
          <a:prstGeom prst="rect">
            <a:avLst/>
          </a:prstGeom>
          <a:noFill/>
        </p:spPr>
        <p:txBody>
          <a:bodyPr wrap="non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谁能说说张池这个好朋友的样子呢？</a:t>
            </a:r>
            <a:endParaRPr kumimoji="0" lang="zh-CN" altLang="en-US" sz="3200" b="1" kern="1200" cap="none" spc="0" normalizeH="0" baseline="0" noProof="0" dirty="0">
              <a:latin typeface="+mn-ea"/>
              <a:ea typeface="+mn-ea"/>
              <a:cs typeface="+mn-cs"/>
            </a:endParaRPr>
          </a:p>
        </p:txBody>
      </p:sp>
      <p:sp>
        <p:nvSpPr>
          <p:cNvPr id="26628" name="文本框 6"/>
          <p:cNvSpPr txBox="1"/>
          <p:nvPr/>
        </p:nvSpPr>
        <p:spPr>
          <a:xfrm>
            <a:off x="485775" y="1435100"/>
            <a:ext cx="8031163" cy="1884363"/>
          </a:xfrm>
          <a:prstGeom prst="rect">
            <a:avLst/>
          </a:prstGeom>
          <a:noFill/>
          <a:ln w="9525">
            <a:noFill/>
          </a:ln>
        </p:spPr>
        <p:txBody>
          <a:bodyPr>
            <a:spAutoFit/>
          </a:bodyPr>
          <a:lstStyle/>
          <a:p>
            <a:pPr eaLnBrk="1" hangingPunct="1">
              <a:lnSpc>
                <a:spcPct val="200000"/>
              </a:lnSpc>
            </a:pPr>
            <a:r>
              <a:rPr lang="zh-CN" altLang="en-US" sz="3200" b="1" dirty="0">
                <a:latin typeface="楷体" panose="02010609060101010101" pitchFamily="49" charset="-122"/>
                <a:ea typeface="楷体" panose="02010609060101010101" pitchFamily="49" charset="-122"/>
              </a:rPr>
              <a:t>    我的好朋友张池，他的个子高高的，笑起来有小酒窝。</a:t>
            </a:r>
            <a:endParaRPr lang="zh-CN" altLang="en-US" sz="3200" b="1" dirty="0">
              <a:latin typeface="楷体" panose="02010609060101010101" pitchFamily="49" charset="-122"/>
              <a:ea typeface="楷体" panose="02010609060101010101" pitchFamily="49" charset="-122"/>
            </a:endParaRPr>
          </a:p>
        </p:txBody>
      </p:sp>
      <p:cxnSp>
        <p:nvCxnSpPr>
          <p:cNvPr id="9" name="直接连接符 8"/>
          <p:cNvCxnSpPr/>
          <p:nvPr/>
        </p:nvCxnSpPr>
        <p:spPr>
          <a:xfrm>
            <a:off x="1333500" y="2304343"/>
            <a:ext cx="2881313" cy="0"/>
          </a:xfrm>
          <a:prstGeom prst="line">
            <a:avLst/>
          </a:prstGeom>
          <a:effectLst/>
        </p:spPr>
        <p:style>
          <a:lnRef idx="2">
            <a:schemeClr val="accent5"/>
          </a:lnRef>
          <a:fillRef idx="0">
            <a:schemeClr val="accent5"/>
          </a:fillRef>
          <a:effectRef idx="1">
            <a:schemeClr val="accent5"/>
          </a:effectRef>
          <a:fontRef idx="minor">
            <a:schemeClr val="tx1"/>
          </a:fontRef>
        </p:style>
      </p:cxnSp>
      <p:cxnSp>
        <p:nvCxnSpPr>
          <p:cNvPr id="10" name="直接连接符 9"/>
          <p:cNvCxnSpPr/>
          <p:nvPr/>
        </p:nvCxnSpPr>
        <p:spPr>
          <a:xfrm>
            <a:off x="561975" y="3257588"/>
            <a:ext cx="2663825" cy="0"/>
          </a:xfrm>
          <a:prstGeom prst="line">
            <a:avLst/>
          </a:prstGeom>
          <a:effectLst/>
        </p:spPr>
        <p:style>
          <a:lnRef idx="2">
            <a:schemeClr val="accent6"/>
          </a:lnRef>
          <a:fillRef idx="0">
            <a:schemeClr val="accent6"/>
          </a:fillRef>
          <a:effectRef idx="1">
            <a:schemeClr val="accent6"/>
          </a:effectRef>
          <a:fontRef idx="minor">
            <a:schemeClr val="tx1"/>
          </a:fontRef>
        </p:style>
      </p:cxnSp>
      <p:cxnSp>
        <p:nvCxnSpPr>
          <p:cNvPr id="11" name="直接连接符 10"/>
          <p:cNvCxnSpPr/>
          <p:nvPr/>
        </p:nvCxnSpPr>
        <p:spPr>
          <a:xfrm flipV="1">
            <a:off x="4646613" y="2266243"/>
            <a:ext cx="3671888" cy="38100"/>
          </a:xfrm>
          <a:prstGeom prst="line">
            <a:avLst/>
          </a:prstGeom>
          <a:effectLst/>
        </p:spPr>
        <p:style>
          <a:lnRef idx="2">
            <a:schemeClr val="accent6"/>
          </a:lnRef>
          <a:fillRef idx="0">
            <a:schemeClr val="accent6"/>
          </a:fillRef>
          <a:effectRef idx="1">
            <a:schemeClr val="accent6"/>
          </a:effectRef>
          <a:fontRef idx="minor">
            <a:schemeClr val="tx1"/>
          </a:fontRef>
        </p:style>
      </p:cxnSp>
      <p:sp>
        <p:nvSpPr>
          <p:cNvPr id="26632" name="文本框 15"/>
          <p:cNvSpPr txBox="1"/>
          <p:nvPr/>
        </p:nvSpPr>
        <p:spPr>
          <a:xfrm>
            <a:off x="2630488" y="2211710"/>
            <a:ext cx="595312" cy="604838"/>
          </a:xfrm>
          <a:prstGeom prst="rect">
            <a:avLst/>
          </a:prstGeom>
          <a:noFill/>
          <a:ln w="9525">
            <a:noFill/>
          </a:ln>
        </p:spPr>
        <p:txBody>
          <a:bodyPr wrap="none">
            <a:spAutoFit/>
          </a:body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谁</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26633" name="文本框 16"/>
          <p:cNvSpPr txBox="1"/>
          <p:nvPr/>
        </p:nvSpPr>
        <p:spPr>
          <a:xfrm>
            <a:off x="2559050" y="3237273"/>
            <a:ext cx="2244725" cy="604837"/>
          </a:xfrm>
          <a:prstGeom prst="rect">
            <a:avLst/>
          </a:prstGeom>
          <a:noFill/>
          <a:ln w="9525">
            <a:noFill/>
          </a:ln>
        </p:spPr>
        <p:txBody>
          <a:bodyPr wrap="none">
            <a:spAutoFit/>
          </a:bodyPr>
          <a:lstStyle/>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长什么样子</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20" name="文本框 19"/>
          <p:cNvSpPr txBox="1"/>
          <p:nvPr/>
        </p:nvSpPr>
        <p:spPr>
          <a:xfrm>
            <a:off x="485775" y="4041775"/>
            <a:ext cx="8190681" cy="604838"/>
          </a:xfrm>
          <a:prstGeom prst="rect">
            <a:avLst/>
          </a:prstGeom>
          <a:solidFill>
            <a:srgbClr val="FFC000"/>
          </a:solid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抓住特点，把你的一个好朋友的样子写下来。</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fade">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6632"/>
                                        </p:tgtEl>
                                        <p:attrNameLst>
                                          <p:attrName>style.visibility</p:attrName>
                                        </p:attrNameLst>
                                      </p:cBhvr>
                                      <p:to>
                                        <p:strVal val="visible"/>
                                      </p:to>
                                    </p:set>
                                    <p:anim calcmode="lin" valueType="num">
                                      <p:cBhvr additive="base">
                                        <p:cTn id="17" dur="500" fill="hold"/>
                                        <p:tgtEl>
                                          <p:spTgt spid="26632"/>
                                        </p:tgtEl>
                                        <p:attrNameLst>
                                          <p:attrName>ppt_x</p:attrName>
                                        </p:attrNameLst>
                                      </p:cBhvr>
                                      <p:tavLst>
                                        <p:tav tm="0">
                                          <p:val>
                                            <p:strVal val="#ppt_x"/>
                                          </p:val>
                                        </p:tav>
                                        <p:tav tm="100000">
                                          <p:val>
                                            <p:strVal val="#ppt_x"/>
                                          </p:val>
                                        </p:tav>
                                      </p:tavLst>
                                    </p:anim>
                                    <p:anim calcmode="lin" valueType="num">
                                      <p:cBhvr additive="base">
                                        <p:cTn id="18" dur="500" fill="hold"/>
                                        <p:tgtEl>
                                          <p:spTgt spid="2663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33"/>
                                        </p:tgtEl>
                                        <p:attrNameLst>
                                          <p:attrName>style.visibility</p:attrName>
                                        </p:attrNameLst>
                                      </p:cBhvr>
                                      <p:to>
                                        <p:strVal val="visible"/>
                                      </p:to>
                                    </p:set>
                                    <p:anim calcmode="lin" valueType="num">
                                      <p:cBhvr additive="base">
                                        <p:cTn id="31" dur="500" fill="hold"/>
                                        <p:tgtEl>
                                          <p:spTgt spid="26633"/>
                                        </p:tgtEl>
                                        <p:attrNameLst>
                                          <p:attrName>ppt_x</p:attrName>
                                        </p:attrNameLst>
                                      </p:cBhvr>
                                      <p:tavLst>
                                        <p:tav tm="0">
                                          <p:val>
                                            <p:strVal val="#ppt_x"/>
                                          </p:val>
                                        </p:tav>
                                        <p:tav tm="100000">
                                          <p:val>
                                            <p:strVal val="#ppt_x"/>
                                          </p:val>
                                        </p:tav>
                                      </p:tavLst>
                                    </p:anim>
                                    <p:anim calcmode="lin" valueType="num">
                                      <p:cBhvr additive="base">
                                        <p:cTn id="32" dur="500" fill="hold"/>
                                        <p:tgtEl>
                                          <p:spTgt spid="266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32" grpId="0"/>
      <p:bldP spid="26633" grpId="0"/>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43608" y="1079500"/>
            <a:ext cx="7600950" cy="604838"/>
          </a:xfrm>
          <a:prstGeom prst="rect">
            <a:avLst/>
          </a:prstGeom>
          <a:noFill/>
        </p:spPr>
        <p:txBody>
          <a:bodyPr wrap="non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谁能说说“我”和张池经常做什么事呢？</a:t>
            </a:r>
            <a:endParaRPr kumimoji="0" lang="zh-CN" altLang="en-US" sz="3200" b="1" kern="1200" cap="none" spc="0" normalizeH="0" baseline="0" noProof="0" dirty="0">
              <a:latin typeface="+mn-ea"/>
              <a:ea typeface="+mn-ea"/>
              <a:cs typeface="+mn-cs"/>
            </a:endParaRPr>
          </a:p>
        </p:txBody>
      </p:sp>
      <p:sp>
        <p:nvSpPr>
          <p:cNvPr id="27652" name="文本框 4"/>
          <p:cNvSpPr txBox="1"/>
          <p:nvPr/>
        </p:nvSpPr>
        <p:spPr>
          <a:xfrm>
            <a:off x="1184275" y="1854200"/>
            <a:ext cx="6775450" cy="1195388"/>
          </a:xfrm>
          <a:prstGeom prst="rect">
            <a:avLst/>
          </a:prstGeom>
          <a:noFill/>
          <a:ln w="9525">
            <a:noFill/>
          </a:ln>
        </p:spPr>
        <p:txBody>
          <a:bodyPr>
            <a:spAutoFit/>
          </a:bodyPr>
          <a:lstStyle/>
          <a:p>
            <a:pPr eaLnBrk="1" hangingPunct="1">
              <a:lnSpc>
                <a:spcPct val="120000"/>
              </a:lnSpc>
            </a:pPr>
            <a:r>
              <a:rPr lang="zh-CN" altLang="en-US" sz="3200" b="1" dirty="0">
                <a:latin typeface="楷体" panose="02010609060101010101" pitchFamily="49" charset="-122"/>
                <a:ea typeface="楷体" panose="02010609060101010101" pitchFamily="49" charset="-122"/>
              </a:rPr>
              <a:t>    我们天天一起上学，一起回家。我们经常一起踢毽子。</a:t>
            </a:r>
            <a:endParaRPr lang="zh-CN" altLang="en-US" sz="3200" b="1" dirty="0">
              <a:latin typeface="楷体" panose="02010609060101010101" pitchFamily="49" charset="-122"/>
              <a:ea typeface="楷体" panose="02010609060101010101" pitchFamily="49" charset="-122"/>
            </a:endParaRPr>
          </a:p>
        </p:txBody>
      </p:sp>
      <p:sp>
        <p:nvSpPr>
          <p:cNvPr id="7" name="文本框 6"/>
          <p:cNvSpPr txBox="1"/>
          <p:nvPr/>
        </p:nvSpPr>
        <p:spPr>
          <a:xfrm>
            <a:off x="1244600" y="3216275"/>
            <a:ext cx="6775450" cy="1195388"/>
          </a:xfrm>
          <a:prstGeom prst="rect">
            <a:avLst/>
          </a:prstGeom>
          <a:solidFill>
            <a:srgbClr val="FFC000"/>
          </a:solidFill>
          <a:ln>
            <a:noFill/>
          </a:ln>
        </p:spPr>
        <p:style>
          <a:lnRef idx="1">
            <a:schemeClr val="accent6"/>
          </a:lnRef>
          <a:fillRef idx="2">
            <a:schemeClr val="accent6"/>
          </a:fillRef>
          <a:effectRef idx="1">
            <a:schemeClr val="accent6"/>
          </a:effectRef>
          <a:fontRef idx="minor">
            <a:schemeClr val="dk1"/>
          </a:fontRef>
        </p:style>
        <p:txBody>
          <a:bodyPr>
            <a:spAutoFit/>
          </a:bodyPr>
          <a:lstStyle>
            <a:defPPr>
              <a:defRPr lang="zh-CN"/>
            </a:defPPr>
            <a:lvl1pPr eaLnBrk="1" hangingPunct="1">
              <a:lnSpc>
                <a:spcPct val="120000"/>
              </a:lnSpc>
              <a:defRPr sz="3200" b="1">
                <a:latin typeface="楷体" panose="02010609060101010101" pitchFamily="49" charset="-122"/>
                <a:ea typeface="楷体" panose="02010609060101010101" pitchFamily="49" charset="-122"/>
              </a:defRPr>
            </a:lvl1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    写一写自己和好朋友常一起做的事情吧。</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5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矩形 1"/>
          <p:cNvSpPr/>
          <p:nvPr/>
        </p:nvSpPr>
        <p:spPr>
          <a:xfrm>
            <a:off x="3581400" y="392113"/>
            <a:ext cx="1627188" cy="604837"/>
          </a:xfrm>
          <a:prstGeom prst="rect">
            <a:avLst/>
          </a:prstGeom>
          <a:noFill/>
          <a:ln w="9525">
            <a:noFill/>
          </a:ln>
        </p:spPr>
        <p:txBody>
          <a:bodyPr wrap="none">
            <a:spAutoFit/>
          </a:bodyPr>
          <a:lstStyle/>
          <a:p>
            <a:pPr eaLnBrk="1" hangingPunct="1">
              <a:lnSpc>
                <a:spcPct val="120000"/>
              </a:lnSpc>
            </a:pPr>
            <a:r>
              <a:rPr lang="zh-CN" altLang="en-US" sz="3200" b="1" dirty="0">
                <a:solidFill>
                  <a:srgbClr val="000000"/>
                </a:solidFill>
                <a:latin typeface="楷体" panose="02010609060101010101" pitchFamily="49" charset="-122"/>
                <a:ea typeface="楷体" panose="02010609060101010101" pitchFamily="49" charset="-122"/>
              </a:rPr>
              <a:t>第</a:t>
            </a:r>
            <a:r>
              <a:rPr lang="en-US" altLang="zh-CN" sz="3200" b="1" dirty="0">
                <a:solidFill>
                  <a:srgbClr val="000000"/>
                </a:solidFill>
                <a:latin typeface="楷体" panose="02010609060101010101" pitchFamily="49" charset="-122"/>
                <a:ea typeface="楷体" panose="02010609060101010101" pitchFamily="49" charset="-122"/>
              </a:rPr>
              <a:t>1</a:t>
            </a:r>
            <a:r>
              <a:rPr lang="zh-CN" altLang="en-US" sz="3200" b="1" dirty="0">
                <a:solidFill>
                  <a:srgbClr val="000000"/>
                </a:solidFill>
                <a:latin typeface="楷体" panose="02010609060101010101" pitchFamily="49" charset="-122"/>
                <a:ea typeface="楷体" panose="02010609060101010101" pitchFamily="49" charset="-122"/>
              </a:rPr>
              <a:t>课时</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1267" name="TextBox 1"/>
          <p:cNvSpPr txBox="1"/>
          <p:nvPr/>
        </p:nvSpPr>
        <p:spPr>
          <a:xfrm>
            <a:off x="107504" y="114539"/>
            <a:ext cx="2232025" cy="584200"/>
          </a:xfrm>
          <a:prstGeom prst="rect">
            <a:avLst/>
          </a:prstGeom>
          <a:noFill/>
          <a:ln w="9525">
            <a:noFill/>
          </a:ln>
        </p:spPr>
        <p:txBody>
          <a:bodyPr>
            <a:spAutoFit/>
          </a:bodyPr>
          <a:lstStyle/>
          <a:p>
            <a:pPr eaLnBrk="1" hangingPunct="1"/>
            <a:r>
              <a:rPr lang="zh-CN" altLang="en-US" sz="3200" b="1" dirty="0">
                <a:solidFill>
                  <a:srgbClr val="DE5F74"/>
                </a:solidFill>
                <a:latin typeface="黑体" panose="02010609060101010101" pitchFamily="49" charset="-122"/>
                <a:ea typeface="黑体" panose="02010609060101010101" pitchFamily="49" charset="-122"/>
              </a:rPr>
              <a:t>识字加油站</a:t>
            </a:r>
            <a:endParaRPr lang="zh-CN" altLang="en-US" sz="3200" b="1" dirty="0">
              <a:solidFill>
                <a:srgbClr val="DE5F74"/>
              </a:solidFill>
              <a:latin typeface="黑体" panose="02010609060101010101" pitchFamily="49" charset="-122"/>
              <a:ea typeface="黑体" panose="02010609060101010101" pitchFamily="49" charset="-122"/>
            </a:endParaRPr>
          </a:p>
        </p:txBody>
      </p:sp>
      <p:sp>
        <p:nvSpPr>
          <p:cNvPr id="2" name="矩形 2"/>
          <p:cNvSpPr/>
          <p:nvPr/>
        </p:nvSpPr>
        <p:spPr>
          <a:xfrm>
            <a:off x="395343" y="1770430"/>
            <a:ext cx="8718363" cy="2109232"/>
          </a:xfrm>
          <a:prstGeom prst="rect">
            <a:avLst/>
          </a:prstGeom>
          <a:noFill/>
          <a:ln w="9525">
            <a:noFill/>
          </a:ln>
        </p:spPr>
        <p:txBody>
          <a:bodyPr wrap="square">
            <a:spAutoFit/>
          </a:bodyPr>
          <a:lstStyle/>
          <a:p>
            <a:pPr>
              <a:lnSpc>
                <a:spcPct val="200000"/>
              </a:lnSpc>
            </a:pPr>
            <a:r>
              <a:rPr lang="zh-CN" altLang="en-US" sz="3600" b="1" dirty="0">
                <a:latin typeface="楷体" panose="02010609060101010101" pitchFamily="49" charset="-122"/>
                <a:ea typeface="楷体" panose="02010609060101010101" pitchFamily="49" charset="-122"/>
              </a:rPr>
              <a:t>教师  工程师  魔术师</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建筑师</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理发师</a:t>
            </a:r>
            <a:endParaRPr lang="en-US" altLang="zh-CN" sz="3600" b="1" dirty="0">
              <a:latin typeface="楷体" panose="02010609060101010101" pitchFamily="49" charset="-122"/>
              <a:ea typeface="楷体" panose="02010609060101010101" pitchFamily="49" charset="-122"/>
            </a:endParaRPr>
          </a:p>
          <a:p>
            <a:pPr>
              <a:lnSpc>
                <a:spcPct val="200000"/>
              </a:lnSpc>
            </a:pPr>
            <a:r>
              <a:rPr lang="zh-CN" altLang="en-US" sz="3600" b="1" dirty="0">
                <a:latin typeface="楷体" panose="02010609060101010101" pitchFamily="49" charset="-122"/>
                <a:ea typeface="楷体" panose="02010609060101010101" pitchFamily="49" charset="-122"/>
              </a:rPr>
              <a:t>演员</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营业员  服务员</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裁判员  饲养员 </a:t>
            </a:r>
            <a:endParaRPr lang="zh-CN" altLang="en-US" sz="3600" b="1" dirty="0">
              <a:latin typeface="楷体" panose="02010609060101010101" pitchFamily="49" charset="-122"/>
              <a:ea typeface="楷体" panose="02010609060101010101" pitchFamily="49" charset="-122"/>
            </a:endParaRPr>
          </a:p>
        </p:txBody>
      </p:sp>
      <p:sp>
        <p:nvSpPr>
          <p:cNvPr id="15" name="矩形 14"/>
          <p:cNvSpPr/>
          <p:nvPr/>
        </p:nvSpPr>
        <p:spPr>
          <a:xfrm>
            <a:off x="2004181" y="1738681"/>
            <a:ext cx="1133644"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chéng</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16" name="矩形 15"/>
          <p:cNvSpPr/>
          <p:nvPr/>
        </p:nvSpPr>
        <p:spPr>
          <a:xfrm>
            <a:off x="3466419" y="1738681"/>
            <a:ext cx="670376"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mó</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17" name="矩形 16"/>
          <p:cNvSpPr/>
          <p:nvPr/>
        </p:nvSpPr>
        <p:spPr>
          <a:xfrm>
            <a:off x="5215314" y="1738681"/>
            <a:ext cx="784189"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jiàn</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18" name="矩形 17"/>
          <p:cNvSpPr/>
          <p:nvPr/>
        </p:nvSpPr>
        <p:spPr>
          <a:xfrm>
            <a:off x="5873825" y="1738681"/>
            <a:ext cx="752129"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zhù</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19" name="矩形 18"/>
          <p:cNvSpPr/>
          <p:nvPr/>
        </p:nvSpPr>
        <p:spPr>
          <a:xfrm>
            <a:off x="337306" y="2825046"/>
            <a:ext cx="774571"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yǎn</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21" name="矩形 20"/>
          <p:cNvSpPr/>
          <p:nvPr/>
        </p:nvSpPr>
        <p:spPr>
          <a:xfrm>
            <a:off x="1641437" y="2825046"/>
            <a:ext cx="837089"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yíng</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22" name="矩形 21"/>
          <p:cNvSpPr/>
          <p:nvPr/>
        </p:nvSpPr>
        <p:spPr>
          <a:xfrm>
            <a:off x="4077455" y="2825046"/>
            <a:ext cx="662361"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wù</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23" name="矩形 22"/>
          <p:cNvSpPr/>
          <p:nvPr/>
        </p:nvSpPr>
        <p:spPr>
          <a:xfrm>
            <a:off x="5912226" y="2825046"/>
            <a:ext cx="823913" cy="5238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pàn</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24" name="矩形 23"/>
          <p:cNvSpPr/>
          <p:nvPr/>
        </p:nvSpPr>
        <p:spPr>
          <a:xfrm>
            <a:off x="7278875" y="2825046"/>
            <a:ext cx="576263" cy="5238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sì</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25" name="矩形 24"/>
          <p:cNvSpPr/>
          <p:nvPr/>
        </p:nvSpPr>
        <p:spPr>
          <a:xfrm>
            <a:off x="7596336" y="2825046"/>
            <a:ext cx="1000125" cy="52322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yǎng</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26" name="矩形 25"/>
          <p:cNvSpPr/>
          <p:nvPr/>
        </p:nvSpPr>
        <p:spPr>
          <a:xfrm>
            <a:off x="4050062" y="1738681"/>
            <a:ext cx="676788"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shù</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3" name="矩形 2"/>
          <p:cNvSpPr/>
          <p:nvPr/>
        </p:nvSpPr>
        <p:spPr>
          <a:xfrm>
            <a:off x="7736533" y="1738681"/>
            <a:ext cx="562975" cy="52322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33CC"/>
                </a:solidFill>
                <a:effectLst/>
                <a:uLnTx/>
                <a:uFillTx/>
                <a:latin typeface="汉语拼音" panose="020B0604020202020204" pitchFamily="34" charset="0"/>
                <a:ea typeface="+mn-ea"/>
                <a:cs typeface="汉语拼音" panose="020B0604020202020204" pitchFamily="34" charset="0"/>
              </a:rPr>
              <a:t>fà</a:t>
            </a:r>
            <a:endParaRPr kumimoji="0" lang="zh-CN" altLang="en-US" sz="2800" b="1" i="0" u="none" strike="noStrike" kern="1200" cap="none" spc="0" normalizeH="0" baseline="0" noProof="0" dirty="0">
              <a:ln>
                <a:noFill/>
              </a:ln>
              <a:solidFill>
                <a:srgbClr val="0033CC"/>
              </a:solidFill>
              <a:effectLst/>
              <a:uLnTx/>
              <a:uFillTx/>
              <a:latin typeface="汉语拼音" panose="020B0604020202020204" pitchFamily="34" charset="0"/>
              <a:ea typeface="+mn-ea"/>
              <a:cs typeface="汉语拼音" panose="020B0604020202020204" pitchFamily="34" charset="0"/>
            </a:endParaRPr>
          </a:p>
        </p:txBody>
      </p:sp>
      <p:sp>
        <p:nvSpPr>
          <p:cNvPr id="4" name="文本框 3"/>
          <p:cNvSpPr txBox="1"/>
          <p:nvPr/>
        </p:nvSpPr>
        <p:spPr>
          <a:xfrm>
            <a:off x="400106" y="902782"/>
            <a:ext cx="2078420" cy="604781"/>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认读词语</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5"/>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26"/>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7"/>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8"/>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3"/>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19"/>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21"/>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22"/>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23"/>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4"/>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P spid="17" grpId="0"/>
      <p:bldP spid="17" grpId="1"/>
      <p:bldP spid="18" grpId="0"/>
      <p:bldP spid="18" grpId="1"/>
      <p:bldP spid="19" grpId="0"/>
      <p:bldP spid="19" grpId="1"/>
      <p:bldP spid="21" grpId="0"/>
      <p:bldP spid="21" grpId="1"/>
      <p:bldP spid="22" grpId="0"/>
      <p:bldP spid="22" grpId="1"/>
      <p:bldP spid="23" grpId="0"/>
      <p:bldP spid="23" grpId="1"/>
      <p:bldP spid="24" grpId="0"/>
      <p:bldP spid="24" grpId="1"/>
      <p:bldP spid="25" grpId="0"/>
      <p:bldP spid="25" grpId="1"/>
      <p:bldP spid="26" grpId="0"/>
      <p:bldP spid="26" grpId="1"/>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圆角 2"/>
          <p:cNvSpPr/>
          <p:nvPr/>
        </p:nvSpPr>
        <p:spPr bwMode="auto">
          <a:xfrm>
            <a:off x="2483767" y="1601006"/>
            <a:ext cx="5358483" cy="2291824"/>
          </a:xfrm>
          <a:prstGeom prst="roundRect">
            <a:avLst/>
          </a:prstGeom>
          <a:noFill/>
          <a:ln w="38100" cap="flat" cmpd="sng" algn="ctr">
            <a:solidFill>
              <a:srgbClr val="FF9900"/>
            </a:solidFill>
            <a:prstDash val="sysDot"/>
          </a:ln>
          <a:effectLst/>
        </p:spPr>
        <p:txBody>
          <a:bodyPr lIns="91346" tIns="45718" rIns="91346" bIns="45718" anchor="ctr"/>
          <a:lstStyle/>
          <a:p>
            <a:pPr marL="0" marR="0" lvl="0" indent="0" algn="ctr" defTabSz="91313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文本框 3"/>
          <p:cNvSpPr txBox="1"/>
          <p:nvPr/>
        </p:nvSpPr>
        <p:spPr>
          <a:xfrm>
            <a:off x="2795782" y="1825092"/>
            <a:ext cx="4979794" cy="1786643"/>
          </a:xfrm>
          <a:prstGeom prst="rect">
            <a:avLst/>
          </a:prstGeom>
          <a:noFill/>
        </p:spPr>
        <p:txBody>
          <a:bodyPr wrap="squar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    你想写谁？用表格的方式，向大家介绍一下自己的好朋友吧。</a:t>
            </a:r>
            <a:endParaRPr kumimoji="0" lang="zh-CN" altLang="en-US" sz="3200" b="1" kern="1200" cap="none" spc="0" normalizeH="0" baseline="0" noProof="0" dirty="0">
              <a:latin typeface="+mn-ea"/>
              <a:ea typeface="+mn-ea"/>
              <a:cs typeface="+mn-cs"/>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1250670"/>
            <a:ext cx="2256230" cy="318085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23850" y="100013"/>
            <a:ext cx="1871663" cy="584200"/>
          </a:xfrm>
          <a:prstGeom prst="rect">
            <a:avLst/>
          </a:prstGeom>
          <a:noFill/>
          <a:ln w="9525">
            <a:noFill/>
          </a:ln>
        </p:spPr>
        <p:txBody>
          <a:bodyPr>
            <a:spAutoFit/>
          </a:bodyPr>
          <a:lstStyle/>
          <a:p>
            <a:pPr algn="ctr" eaLnBrk="1" hangingPunct="1"/>
            <a:r>
              <a:rPr lang="zh-CN" altLang="en-US" sz="3200" b="1" dirty="0">
                <a:solidFill>
                  <a:srgbClr val="DE5F74"/>
                </a:solidFill>
                <a:latin typeface="黑体" panose="02010609060101010101" pitchFamily="49" charset="-122"/>
                <a:ea typeface="黑体" panose="02010609060101010101" pitchFamily="49" charset="-122"/>
              </a:rPr>
              <a:t>我爱阅读</a:t>
            </a:r>
            <a:endParaRPr lang="zh-CN" altLang="en-US" sz="3200" b="1" dirty="0">
              <a:solidFill>
                <a:srgbClr val="DE5F74"/>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a:clrChange>
              <a:clrFrom>
                <a:srgbClr val="FFFFFF"/>
              </a:clrFrom>
              <a:clrTo>
                <a:srgbClr val="FFFFFF">
                  <a:alpha val="0"/>
                </a:srgbClr>
              </a:clrTo>
            </a:clrChange>
          </a:blip>
          <a:srcRect r="1611"/>
          <a:stretch>
            <a:fillRect/>
          </a:stretch>
        </p:blipFill>
        <p:spPr>
          <a:xfrm>
            <a:off x="4716463" y="879475"/>
            <a:ext cx="3557587" cy="3529013"/>
          </a:xfrm>
          <a:prstGeom prst="rect">
            <a:avLst/>
          </a:prstGeom>
          <a:noFill/>
          <a:ln w="9525">
            <a:noFill/>
          </a:ln>
        </p:spPr>
      </p:pic>
      <p:sp>
        <p:nvSpPr>
          <p:cNvPr id="3" name="文本框 2"/>
          <p:cNvSpPr txBox="1"/>
          <p:nvPr/>
        </p:nvSpPr>
        <p:spPr>
          <a:xfrm>
            <a:off x="869951" y="1851670"/>
            <a:ext cx="3342010" cy="1195712"/>
          </a:xfrm>
          <a:prstGeom prst="rect">
            <a:avLst/>
          </a:prstGeom>
          <a:noFill/>
        </p:spPr>
        <p:txBody>
          <a:bodyPr wrap="square">
            <a:spAutoFit/>
          </a:bodyPr>
          <a:lstStyle/>
          <a:p>
            <a:pPr eaLnBrk="1" hangingPunct="1">
              <a:lnSpc>
                <a:spcPct val="120000"/>
              </a:lnSpc>
              <a:defRPr/>
            </a:pPr>
            <a:r>
              <a:rPr lang="zh-CN" altLang="en-US" sz="3200" b="1" dirty="0">
                <a:latin typeface="+mn-ea"/>
                <a:ea typeface="+mn-ea"/>
              </a:rPr>
              <a:t>    交流读过的雷锋故事。</a:t>
            </a:r>
            <a:endParaRPr kumimoji="0" lang="zh-CN" altLang="en-US" sz="3200" b="1" kern="1200" cap="none" spc="0" normalizeH="0" baseline="0" noProof="0" dirty="0">
              <a:latin typeface="+mn-ea"/>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755576" y="771550"/>
            <a:ext cx="7128792" cy="1195712"/>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    自由朗读课文，思考：雷锋在日记中都写了些什么？</a:t>
            </a:r>
            <a:endParaRPr lang="zh-CN" altLang="en-US" sz="3200" b="1" dirty="0">
              <a:latin typeface="宋体" panose="02010600030101010101" pitchFamily="2" charset="-122"/>
            </a:endParaRPr>
          </a:p>
        </p:txBody>
      </p:sp>
      <p:sp>
        <p:nvSpPr>
          <p:cNvPr id="3" name="文本框 2"/>
          <p:cNvSpPr txBox="1"/>
          <p:nvPr/>
        </p:nvSpPr>
        <p:spPr>
          <a:xfrm>
            <a:off x="755576" y="2109531"/>
            <a:ext cx="7848872" cy="2377574"/>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第一则日记</a:t>
            </a:r>
            <a:r>
              <a:rPr lang="en-US" altLang="zh-CN" dirty="0">
                <a:latin typeface="楷体" panose="02010609060101010101" pitchFamily="49" charset="-122"/>
                <a:ea typeface="楷体" panose="02010609060101010101" pitchFamily="49" charset="-122"/>
              </a:rPr>
              <a:t>——</a:t>
            </a:r>
            <a:r>
              <a:rPr lang="zh-CN" altLang="en-US" dirty="0"/>
              <a:t>雷锋把自己平时节约下来的钱支援了望花区人民公社和辽阳灾区人民，并表示自己愿意做一个有利于人民、有利于国家的“傻子”。</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755576" y="1563638"/>
            <a:ext cx="7632848" cy="1786643"/>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第二则日记</a:t>
            </a:r>
            <a:r>
              <a:rPr lang="en-US" altLang="zh-CN" dirty="0">
                <a:latin typeface="楷体" panose="02010609060101010101" pitchFamily="49" charset="-122"/>
                <a:ea typeface="楷体" panose="02010609060101010101" pitchFamily="49" charset="-122"/>
              </a:rPr>
              <a:t>——</a:t>
            </a:r>
            <a:r>
              <a:rPr lang="zh-CN" altLang="en-US" dirty="0"/>
              <a:t>雷锋在星期日为同志做了许多好事，感到很快活，并认为当一名无名英雄是最光荣的。</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395536" y="209043"/>
            <a:ext cx="7272808" cy="1680781"/>
          </a:xfrm>
          <a:prstGeom prst="rect">
            <a:avLst/>
          </a:prstGeom>
          <a:noFill/>
          <a:ln w="9525">
            <a:noFill/>
          </a:ln>
        </p:spPr>
        <p:txBody>
          <a:bodyPr wrap="square">
            <a:spAutoFit/>
          </a:bodyPr>
          <a:lstStyle/>
          <a:p>
            <a:pPr eaLnBrk="1" hangingPunct="1">
              <a:lnSpc>
                <a:spcPct val="120000"/>
              </a:lnSpc>
            </a:pPr>
            <a:r>
              <a:rPr lang="zh-CN" altLang="en-US" sz="3000" b="1" dirty="0">
                <a:latin typeface="宋体" panose="02010600030101010101" pitchFamily="2" charset="-122"/>
              </a:rPr>
              <a:t>    读第一则日记，思考：为什么有些人说雷锋是“傻子”？雷锋是怎样看待这个问题的？</a:t>
            </a:r>
            <a:endParaRPr lang="zh-CN" altLang="en-US" sz="3000" b="1" dirty="0">
              <a:latin typeface="宋体" panose="02010600030101010101" pitchFamily="2" charset="-122"/>
            </a:endParaRPr>
          </a:p>
        </p:txBody>
      </p:sp>
      <p:sp>
        <p:nvSpPr>
          <p:cNvPr id="3" name="文本框 2"/>
          <p:cNvSpPr txBox="1"/>
          <p:nvPr/>
        </p:nvSpPr>
        <p:spPr>
          <a:xfrm>
            <a:off x="395536" y="1965631"/>
            <a:ext cx="8064896" cy="2788777"/>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3000" dirty="0"/>
              <a:t>    有些人认为雷锋把钱支援给别人很“傻”。雷锋认为自己要做一个有利于人民、有利于国家的人，如果说这是“傻子”，那他甘心愿意做这样的“傻子”。革命和建设都需要这样的“傻子”。</a:t>
            </a:r>
            <a:endParaRPr lang="en-US"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593558" y="987574"/>
            <a:ext cx="7956884" cy="1786643"/>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    一百元钱在当时是一笔不小的数目，雷锋同志自己省吃俭用，却把钱支援给了需要帮助的人，这是一种多么高尚的品质啊！</a:t>
            </a:r>
            <a:endParaRPr lang="zh-CN" altLang="en-US" sz="3200" b="1" dirty="0">
              <a:latin typeface="宋体" panose="02010600030101010101" pitchFamily="2" charset="-122"/>
            </a:endParaRPr>
          </a:p>
        </p:txBody>
      </p:sp>
      <p:sp>
        <p:nvSpPr>
          <p:cNvPr id="3" name="文本框 2"/>
          <p:cNvSpPr txBox="1"/>
          <p:nvPr/>
        </p:nvSpPr>
        <p:spPr>
          <a:xfrm>
            <a:off x="1619672" y="2723083"/>
            <a:ext cx="6624736" cy="715581"/>
          </a:xfrm>
          <a:prstGeom prst="rect">
            <a:avLst/>
          </a:prstGeom>
          <a:noFill/>
        </p:spPr>
        <p:txBody>
          <a:bodyPr wrap="square">
            <a:spAutoFit/>
          </a:bodyPr>
          <a:lstStyle/>
          <a:p>
            <a:pPr marR="0" defTabSz="914400" eaLnBrk="1" hangingPunct="1">
              <a:lnSpc>
                <a:spcPct val="150000"/>
              </a:lnSpc>
              <a:buClrTx/>
              <a:buSzTx/>
              <a:buFontTx/>
              <a:buNone/>
              <a:defRPr/>
            </a:pPr>
            <a:r>
              <a:rPr kumimoji="0" lang="zh-CN" altLang="en-US" sz="3200" b="1" kern="1200" cap="none" spc="0" normalizeH="0" baseline="0" noProof="0" dirty="0">
                <a:solidFill>
                  <a:srgbClr val="FF0000"/>
                </a:solidFill>
                <a:latin typeface="+mn-ea"/>
                <a:ea typeface="+mn-ea"/>
                <a:cs typeface="+mn-cs"/>
              </a:rPr>
              <a:t>雷锋精神：无私奉献、乐于助人</a:t>
            </a:r>
            <a:endParaRPr kumimoji="0" lang="zh-CN" altLang="en-US" sz="3200" b="1" kern="1200" cap="none" spc="0" normalizeH="0" baseline="0" noProof="0" dirty="0">
              <a:solidFill>
                <a:srgbClr val="FF0000"/>
              </a:solidFill>
              <a:latin typeface="+mn-ea"/>
              <a:ea typeface="+mn-ea"/>
              <a:cs typeface="+mn-cs"/>
            </a:endParaRPr>
          </a:p>
        </p:txBody>
      </p:sp>
      <p:sp>
        <p:nvSpPr>
          <p:cNvPr id="4" name="文本框 7"/>
          <p:cNvSpPr txBox="1"/>
          <p:nvPr/>
        </p:nvSpPr>
        <p:spPr>
          <a:xfrm>
            <a:off x="593558" y="3558070"/>
            <a:ext cx="7956884" cy="1195712"/>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    有感情地朗读第一则日记，读出雷锋同志的坚定和自豪。</a:t>
            </a:r>
            <a:endParaRPr lang="zh-CN" altLang="en-US"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791580" y="987574"/>
            <a:ext cx="7560840" cy="1126783"/>
          </a:xfrm>
          <a:prstGeom prst="rect">
            <a:avLst/>
          </a:prstGeom>
          <a:noFill/>
          <a:ln w="9525">
            <a:noFill/>
          </a:ln>
        </p:spPr>
        <p:txBody>
          <a:bodyPr wrap="square">
            <a:spAutoFit/>
          </a:bodyPr>
          <a:lstStyle/>
          <a:p>
            <a:pPr eaLnBrk="1" hangingPunct="1">
              <a:lnSpc>
                <a:spcPct val="120000"/>
              </a:lnSpc>
            </a:pPr>
            <a:r>
              <a:rPr lang="zh-CN" altLang="en-US" sz="3000" b="1" dirty="0">
                <a:latin typeface="宋体" panose="02010600030101010101" pitchFamily="2" charset="-122"/>
              </a:rPr>
              <a:t>    读第二则日记，思考：雷锋在星期日做了哪些好事？</a:t>
            </a:r>
            <a:endParaRPr lang="zh-CN" altLang="en-US" sz="3000" b="1" dirty="0">
              <a:latin typeface="宋体" panose="02010600030101010101" pitchFamily="2" charset="-122"/>
            </a:endParaRPr>
          </a:p>
        </p:txBody>
      </p:sp>
      <p:sp>
        <p:nvSpPr>
          <p:cNvPr id="3" name="文本框 2"/>
          <p:cNvSpPr txBox="1"/>
          <p:nvPr/>
        </p:nvSpPr>
        <p:spPr>
          <a:xfrm>
            <a:off x="840887" y="2325671"/>
            <a:ext cx="7727558" cy="2235099"/>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sz="3000" dirty="0"/>
              <a:t>    雷锋给班里的同志洗了五床褥单，帮高奎云战友补了一床被子，协助炊事班洗了六百多斤白菜，打扫了室内外卫生，还做了一些零碎事。</a:t>
            </a:r>
            <a:endParaRPr lang="en-US" altLang="zh-CN"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791580" y="1417083"/>
            <a:ext cx="7776864" cy="1196033"/>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    雷锋同志在休息日也不休息，主动为大家做好事，这是一种多么可贵的精神啊！</a:t>
            </a:r>
            <a:endParaRPr lang="zh-CN" altLang="en-US" sz="3200" b="1" dirty="0">
              <a:latin typeface="宋体" panose="02010600030101010101" pitchFamily="2" charset="-122"/>
            </a:endParaRPr>
          </a:p>
        </p:txBody>
      </p:sp>
      <p:sp>
        <p:nvSpPr>
          <p:cNvPr id="3" name="文本框 2"/>
          <p:cNvSpPr txBox="1"/>
          <p:nvPr/>
        </p:nvSpPr>
        <p:spPr>
          <a:xfrm>
            <a:off x="1619672" y="2787774"/>
            <a:ext cx="6624736" cy="715581"/>
          </a:xfrm>
          <a:prstGeom prst="rect">
            <a:avLst/>
          </a:prstGeom>
          <a:noFill/>
        </p:spPr>
        <p:txBody>
          <a:bodyPr wrap="square">
            <a:spAutoFit/>
          </a:bodyPr>
          <a:lstStyle/>
          <a:p>
            <a:pPr marR="0" defTabSz="914400" eaLnBrk="1" hangingPunct="1">
              <a:lnSpc>
                <a:spcPct val="150000"/>
              </a:lnSpc>
              <a:buClrTx/>
              <a:buSzTx/>
              <a:buFontTx/>
              <a:buNone/>
              <a:defRPr/>
            </a:pPr>
            <a:r>
              <a:rPr kumimoji="0" lang="zh-CN" altLang="en-US" sz="3200" b="1" kern="1200" cap="none" spc="0" normalizeH="0" baseline="0" noProof="0" dirty="0">
                <a:solidFill>
                  <a:srgbClr val="FF0000"/>
                </a:solidFill>
                <a:latin typeface="+mn-ea"/>
                <a:ea typeface="+mn-ea"/>
                <a:cs typeface="+mn-cs"/>
              </a:rPr>
              <a:t>雷锋精神：勤劳、乐于助人</a:t>
            </a:r>
            <a:endParaRPr kumimoji="0" lang="zh-CN" altLang="en-US" sz="3200" b="1" kern="1200" cap="none" spc="0" normalizeH="0" baseline="0" noProof="0" dirty="0">
              <a:solidFill>
                <a:srgbClr val="FF0000"/>
              </a:solidFill>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683568" y="843558"/>
            <a:ext cx="7776864" cy="1195712"/>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    思考：班里的同志和高奎云战友有什么反应？雷锋是怎样想的？</a:t>
            </a:r>
            <a:endParaRPr lang="zh-CN" altLang="en-US" sz="3200" b="1" dirty="0">
              <a:latin typeface="宋体" panose="02010600030101010101" pitchFamily="2" charset="-122"/>
            </a:endParaRPr>
          </a:p>
        </p:txBody>
      </p:sp>
      <p:sp>
        <p:nvSpPr>
          <p:cNvPr id="3" name="文本框 2"/>
          <p:cNvSpPr txBox="1"/>
          <p:nvPr/>
        </p:nvSpPr>
        <p:spPr>
          <a:xfrm>
            <a:off x="683568" y="2283718"/>
            <a:ext cx="7668852" cy="1786643"/>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班里的同志感到很奇怪，不知道谁把褥单都洗得干干净净的。高奎云战友惊奇地说：</a:t>
            </a:r>
            <a:r>
              <a:rPr lang="en-US" altLang="zh-CN" dirty="0"/>
              <a:t>“</a:t>
            </a:r>
            <a:r>
              <a:rPr lang="zh-CN" altLang="en-US" dirty="0"/>
              <a:t>谁把我的破被子换走了？</a:t>
            </a:r>
            <a:r>
              <a:rPr lang="en-US" altLang="zh-CN" dirty="0"/>
              <a:t>”</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899592" y="1678428"/>
            <a:ext cx="7668852" cy="1786643"/>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    雷锋同志做好事不留名，他认为帮助别人是自己应该做的，不需要别人知道，雷锋觉得当一名无名英雄是最光荣的。</a:t>
            </a:r>
            <a:endParaRPr lang="en-US"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2"/>
          <p:cNvSpPr/>
          <p:nvPr/>
        </p:nvSpPr>
        <p:spPr>
          <a:xfrm>
            <a:off x="1547664" y="1347614"/>
            <a:ext cx="6048672" cy="1471557"/>
          </a:xfrm>
          <a:prstGeom prst="rect">
            <a:avLst/>
          </a:prstGeom>
          <a:noFill/>
          <a:ln w="9525">
            <a:noFill/>
          </a:ln>
        </p:spPr>
        <p:txBody>
          <a:bodyPr wrap="square">
            <a:spAutoFit/>
          </a:bodyPr>
          <a:lstStyle/>
          <a:p>
            <a:pPr>
              <a:lnSpc>
                <a:spcPct val="120000"/>
              </a:lnSpc>
            </a:pPr>
            <a:r>
              <a:rPr lang="zh-CN" altLang="en-US" sz="4000" b="1" dirty="0">
                <a:latin typeface="楷体" panose="02010609060101010101" pitchFamily="49" charset="-122"/>
                <a:ea typeface="楷体" panose="02010609060101010101" pitchFamily="49" charset="-122"/>
              </a:rPr>
              <a:t>程  魔  术</a:t>
            </a:r>
            <a:r>
              <a:rPr lang="en-US" altLang="zh-CN" sz="4000" b="1" dirty="0">
                <a:latin typeface="楷体" panose="02010609060101010101" pitchFamily="49" charset="-122"/>
                <a:ea typeface="楷体" panose="02010609060101010101" pitchFamily="49" charset="-122"/>
              </a:rPr>
              <a:t>  </a:t>
            </a:r>
            <a:r>
              <a:rPr lang="zh-CN" altLang="en-US" sz="4000" b="1" dirty="0">
                <a:latin typeface="楷体" panose="02010609060101010101" pitchFamily="49" charset="-122"/>
                <a:ea typeface="楷体" panose="02010609060101010101" pitchFamily="49" charset="-122"/>
              </a:rPr>
              <a:t>建  筑  发</a:t>
            </a:r>
            <a:endParaRPr lang="en-US" altLang="zh-CN" sz="4000" b="1" dirty="0">
              <a:latin typeface="楷体" panose="02010609060101010101" pitchFamily="49" charset="-122"/>
              <a:ea typeface="楷体" panose="02010609060101010101" pitchFamily="49" charset="-122"/>
            </a:endParaRPr>
          </a:p>
          <a:p>
            <a:pPr>
              <a:lnSpc>
                <a:spcPct val="120000"/>
              </a:lnSpc>
            </a:pPr>
            <a:r>
              <a:rPr lang="zh-CN" altLang="en-US" sz="4000" b="1" dirty="0">
                <a:latin typeface="楷体" panose="02010609060101010101" pitchFamily="49" charset="-122"/>
                <a:ea typeface="楷体" panose="02010609060101010101" pitchFamily="49" charset="-122"/>
              </a:rPr>
              <a:t>演 </a:t>
            </a:r>
            <a:r>
              <a:rPr lang="en-US" altLang="zh-CN" sz="4000" b="1" dirty="0">
                <a:latin typeface="楷体" panose="02010609060101010101" pitchFamily="49" charset="-122"/>
                <a:ea typeface="楷体" panose="02010609060101010101" pitchFamily="49" charset="-122"/>
              </a:rPr>
              <a:t> </a:t>
            </a:r>
            <a:r>
              <a:rPr lang="zh-CN" altLang="en-US" sz="4000" b="1" dirty="0">
                <a:latin typeface="楷体" panose="02010609060101010101" pitchFamily="49" charset="-122"/>
                <a:ea typeface="楷体" panose="02010609060101010101" pitchFamily="49" charset="-122"/>
              </a:rPr>
              <a:t>营  务  判  饲  养 </a:t>
            </a:r>
            <a:endParaRPr lang="zh-CN" altLang="en-US" sz="4000" b="1" dirty="0">
              <a:latin typeface="楷体" panose="02010609060101010101" pitchFamily="49" charset="-122"/>
              <a:ea typeface="楷体" panose="02010609060101010101" pitchFamily="49" charset="-122"/>
            </a:endParaRPr>
          </a:p>
        </p:txBody>
      </p:sp>
      <p:sp>
        <p:nvSpPr>
          <p:cNvPr id="3" name="文本框 2"/>
          <p:cNvSpPr txBox="1"/>
          <p:nvPr/>
        </p:nvSpPr>
        <p:spPr>
          <a:xfrm>
            <a:off x="539552" y="598817"/>
            <a:ext cx="7416824" cy="604781"/>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读一读，说说你是怎么记住这些字的。</a:t>
            </a:r>
            <a:endParaRPr lang="zh-CN" altLang="en-US" sz="3200" b="1" dirty="0">
              <a:latin typeface="宋体" panose="02010600030101010101" pitchFamily="2" charset="-122"/>
            </a:endParaRPr>
          </a:p>
        </p:txBody>
      </p:sp>
      <p:grpSp>
        <p:nvGrpSpPr>
          <p:cNvPr id="21" name="组合 20"/>
          <p:cNvGrpSpPr/>
          <p:nvPr/>
        </p:nvGrpSpPr>
        <p:grpSpPr>
          <a:xfrm>
            <a:off x="3652180" y="2963187"/>
            <a:ext cx="1839639" cy="1802145"/>
            <a:chOff x="3652180" y="2963187"/>
            <a:chExt cx="1839639" cy="1802145"/>
          </a:xfrm>
        </p:grpSpPr>
        <p:sp>
          <p:nvSpPr>
            <p:cNvPr id="11" name="文本框 10"/>
            <p:cNvSpPr txBox="1"/>
            <p:nvPr/>
          </p:nvSpPr>
          <p:spPr>
            <a:xfrm>
              <a:off x="4067694" y="4160551"/>
              <a:ext cx="1008609"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建筑</a:t>
              </a:r>
              <a:endParaRPr lang="zh-CN" altLang="en-US" dirty="0"/>
            </a:p>
          </p:txBody>
        </p:sp>
        <p:pic>
          <p:nvPicPr>
            <p:cNvPr id="14" name="图片 13" descr="图片包含 形状&#10;&#10;AI 生成的内容可能不正确。"/>
            <p:cNvPicPr>
              <a:picLocks noChangeAspect="1"/>
            </p:cNvPicPr>
            <p:nvPr/>
          </p:nvPicPr>
          <p:blipFill>
            <a:blip r:embed="rId1"/>
            <a:stretch>
              <a:fillRect/>
            </a:stretch>
          </p:blipFill>
          <p:spPr>
            <a:xfrm>
              <a:off x="3652180" y="2963187"/>
              <a:ext cx="1839639" cy="1297881"/>
            </a:xfrm>
            <a:prstGeom prst="rect">
              <a:avLst/>
            </a:prstGeom>
          </p:spPr>
        </p:pic>
      </p:grpSp>
      <p:grpSp>
        <p:nvGrpSpPr>
          <p:cNvPr id="22" name="组合 21"/>
          <p:cNvGrpSpPr/>
          <p:nvPr/>
        </p:nvGrpSpPr>
        <p:grpSpPr>
          <a:xfrm>
            <a:off x="6307399" y="2937881"/>
            <a:ext cx="1678357" cy="1827451"/>
            <a:chOff x="6307399" y="2937881"/>
            <a:chExt cx="1678357" cy="1827451"/>
          </a:xfrm>
        </p:grpSpPr>
        <p:pic>
          <p:nvPicPr>
            <p:cNvPr id="16" name="图片 15" descr="卡通人物&#10;&#10;AI 生成的内容可能不正确。"/>
            <p:cNvPicPr>
              <a:picLocks noChangeAspect="1"/>
            </p:cNvPicPr>
            <p:nvPr/>
          </p:nvPicPr>
          <p:blipFill>
            <a:blip r:embed="rId2"/>
            <a:stretch>
              <a:fillRect/>
            </a:stretch>
          </p:blipFill>
          <p:spPr>
            <a:xfrm>
              <a:off x="6307399" y="2937881"/>
              <a:ext cx="1678357" cy="1297882"/>
            </a:xfrm>
            <a:prstGeom prst="rect">
              <a:avLst/>
            </a:prstGeom>
          </p:spPr>
        </p:pic>
        <p:sp>
          <p:nvSpPr>
            <p:cNvPr id="17" name="文本框 16"/>
            <p:cNvSpPr txBox="1"/>
            <p:nvPr/>
          </p:nvSpPr>
          <p:spPr>
            <a:xfrm>
              <a:off x="6642272" y="4160551"/>
              <a:ext cx="1008609"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饲养</a:t>
              </a:r>
              <a:endParaRPr lang="zh-CN" altLang="en-US" dirty="0"/>
            </a:p>
          </p:txBody>
        </p:sp>
      </p:grpSp>
      <p:grpSp>
        <p:nvGrpSpPr>
          <p:cNvPr id="20" name="组合 19"/>
          <p:cNvGrpSpPr/>
          <p:nvPr/>
        </p:nvGrpSpPr>
        <p:grpSpPr>
          <a:xfrm>
            <a:off x="1385390" y="3049539"/>
            <a:ext cx="1349830" cy="1715792"/>
            <a:chOff x="1385390" y="3049539"/>
            <a:chExt cx="1349830" cy="1715792"/>
          </a:xfrm>
        </p:grpSpPr>
        <p:sp>
          <p:nvSpPr>
            <p:cNvPr id="9" name="文本框 8"/>
            <p:cNvSpPr txBox="1"/>
            <p:nvPr/>
          </p:nvSpPr>
          <p:spPr>
            <a:xfrm>
              <a:off x="1556001" y="4160550"/>
              <a:ext cx="1008609"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魔方</a:t>
              </a:r>
              <a:endParaRPr lang="zh-CN" altLang="en-US" dirty="0"/>
            </a:p>
          </p:txBody>
        </p:sp>
        <p:pic>
          <p:nvPicPr>
            <p:cNvPr id="19" name="图片 18" descr="图片包含 图示&#10;&#10;AI 生成的内容可能不正确。"/>
            <p:cNvPicPr>
              <a:picLocks noChangeAspect="1"/>
            </p:cNvPicPr>
            <p:nvPr/>
          </p:nvPicPr>
          <p:blipFill>
            <a:blip r:embed="rId3"/>
            <a:stretch>
              <a:fillRect/>
            </a:stretch>
          </p:blipFill>
          <p:spPr>
            <a:xfrm>
              <a:off x="1385390" y="3049539"/>
              <a:ext cx="1349830" cy="11251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7"/>
          <p:cNvSpPr txBox="1"/>
          <p:nvPr/>
        </p:nvSpPr>
        <p:spPr>
          <a:xfrm>
            <a:off x="791580" y="1973894"/>
            <a:ext cx="7560840" cy="1195712"/>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    有感情地朗读第二则日记，读出雷锋同志的快活和自豪。</a:t>
            </a:r>
            <a:endParaRPr lang="zh-CN" altLang="en-US" sz="3200" b="1" dirty="0">
              <a:latin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7"/>
          <p:cNvSpPr txBox="1"/>
          <p:nvPr/>
        </p:nvSpPr>
        <p:spPr>
          <a:xfrm>
            <a:off x="611560" y="1203598"/>
            <a:ext cx="7560840" cy="604781"/>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思考：雷锋同志具有哪些的优秀品质？</a:t>
            </a:r>
            <a:endParaRPr lang="zh-CN" altLang="en-US" sz="3200" b="1" dirty="0">
              <a:latin typeface="宋体" panose="02010600030101010101" pitchFamily="2" charset="-122"/>
            </a:endParaRPr>
          </a:p>
        </p:txBody>
      </p:sp>
      <p:sp>
        <p:nvSpPr>
          <p:cNvPr id="2" name="文本框 1"/>
          <p:cNvSpPr txBox="1"/>
          <p:nvPr/>
        </p:nvSpPr>
        <p:spPr>
          <a:xfrm>
            <a:off x="755576" y="2283718"/>
            <a:ext cx="7272808" cy="1195712"/>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热爱人民和国家、无私奉献、乐于助人、勤劳肯干、不求回报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7"/>
          <p:cNvSpPr txBox="1"/>
          <p:nvPr/>
        </p:nvSpPr>
        <p:spPr>
          <a:xfrm>
            <a:off x="611560" y="627534"/>
            <a:ext cx="7560840" cy="604781"/>
          </a:xfrm>
          <a:prstGeom prst="rect">
            <a:avLst/>
          </a:prstGeom>
          <a:noFill/>
          <a:ln w="9525">
            <a:noFill/>
          </a:ln>
        </p:spPr>
        <p:txBody>
          <a:bodyPr wrap="square">
            <a:spAutoFit/>
          </a:bodyPr>
          <a:lstStyle/>
          <a:p>
            <a:pPr eaLnBrk="1" hangingPunct="1">
              <a:lnSpc>
                <a:spcPct val="120000"/>
              </a:lnSpc>
            </a:pPr>
            <a:r>
              <a:rPr lang="zh-CN" altLang="en-US" sz="3200" b="1" dirty="0">
                <a:latin typeface="宋体" panose="02010600030101010101" pitchFamily="2" charset="-122"/>
              </a:rPr>
              <a:t>我们应该怎样学习雷锋精神？</a:t>
            </a:r>
            <a:endParaRPr lang="zh-CN" altLang="en-US" sz="3200" b="1" dirty="0">
              <a:latin typeface="宋体" panose="02010600030101010101" pitchFamily="2" charset="-122"/>
            </a:endParaRPr>
          </a:p>
        </p:txBody>
      </p:sp>
      <p:sp>
        <p:nvSpPr>
          <p:cNvPr id="2" name="文本框 1"/>
          <p:cNvSpPr txBox="1"/>
          <p:nvPr/>
        </p:nvSpPr>
        <p:spPr>
          <a:xfrm>
            <a:off x="611560" y="1402735"/>
            <a:ext cx="7992888" cy="2968826"/>
          </a:xfrm>
          <a:prstGeom prst="rect">
            <a:avLst/>
          </a:prstGeom>
          <a:noFill/>
        </p:spPr>
        <p:txBody>
          <a:bodyPr wrap="squar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pPr marL="514350" indent="-514350">
              <a:buFont typeface="+mj-lt"/>
              <a:buAutoNum type="arabicPeriod"/>
            </a:pPr>
            <a:r>
              <a:rPr lang="zh-CN" altLang="en-US" dirty="0"/>
              <a:t>从身边小事做起，关心帮助同学、老师和家人。</a:t>
            </a:r>
            <a:endParaRPr lang="en-US" altLang="zh-CN" dirty="0"/>
          </a:p>
          <a:p>
            <a:pPr marL="514350" indent="-514350">
              <a:buFont typeface="+mj-lt"/>
              <a:buAutoNum type="arabicPeriod"/>
            </a:pPr>
            <a:r>
              <a:rPr lang="zh-CN" altLang="en-US" dirty="0"/>
              <a:t>节约资源，不浪费粮食和学习用品。</a:t>
            </a:r>
            <a:endParaRPr lang="en-US" altLang="zh-CN" dirty="0"/>
          </a:p>
          <a:p>
            <a:pPr marL="514350" indent="-514350">
              <a:buFont typeface="+mj-lt"/>
              <a:buAutoNum type="arabicPeriod"/>
            </a:pPr>
            <a:r>
              <a:rPr lang="zh-CN" altLang="en-US" dirty="0"/>
              <a:t>积极参加志愿服务活动，为社会贡献自己的力量。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7"/>
          <p:cNvSpPr txBox="1"/>
          <p:nvPr/>
        </p:nvSpPr>
        <p:spPr>
          <a:xfrm>
            <a:off x="611560" y="627534"/>
            <a:ext cx="7560840" cy="604781"/>
          </a:xfrm>
          <a:prstGeom prst="rect">
            <a:avLst/>
          </a:prstGeom>
          <a:noFill/>
          <a:ln w="9525">
            <a:noFill/>
          </a:ln>
        </p:spPr>
        <p:txBody>
          <a:bodyPr wrap="square">
            <a:spAutoFit/>
          </a:bodyPr>
          <a:lstStyle/>
          <a:p>
            <a:pPr algn="ctr" eaLnBrk="1" hangingPunct="1">
              <a:lnSpc>
                <a:spcPct val="120000"/>
              </a:lnSpc>
            </a:pPr>
            <a:r>
              <a:rPr lang="zh-CN" altLang="en-US" sz="3200" b="1" dirty="0">
                <a:latin typeface="宋体" panose="02010600030101010101" pitchFamily="2" charset="-122"/>
              </a:rPr>
              <a:t>语文园地二</a:t>
            </a:r>
            <a:endParaRPr lang="zh-CN" altLang="en-US" sz="3200" b="1" dirty="0">
              <a:latin typeface="宋体" panose="02010600030101010101" pitchFamily="2" charset="-122"/>
            </a:endParaRPr>
          </a:p>
        </p:txBody>
      </p:sp>
      <p:sp>
        <p:nvSpPr>
          <p:cNvPr id="3" name="文本框 7"/>
          <p:cNvSpPr txBox="1"/>
          <p:nvPr/>
        </p:nvSpPr>
        <p:spPr>
          <a:xfrm>
            <a:off x="611560" y="1707654"/>
            <a:ext cx="4608512" cy="2576667"/>
          </a:xfrm>
          <a:prstGeom prst="rect">
            <a:avLst/>
          </a:prstGeom>
          <a:noFill/>
          <a:ln w="9525">
            <a:noFill/>
          </a:ln>
        </p:spPr>
        <p:txBody>
          <a:bodyPr wrap="square">
            <a:spAutoFit/>
          </a:bodyPr>
          <a:lstStyle/>
          <a:p>
            <a:pPr eaLnBrk="1" hangingPunct="1">
              <a:lnSpc>
                <a:spcPct val="150000"/>
              </a:lnSpc>
            </a:pPr>
            <a:r>
              <a:rPr lang="zh-CN" altLang="en-US" sz="2800" b="1" dirty="0">
                <a:latin typeface="楷体" panose="02010609060101010101" pitchFamily="49" charset="-122"/>
                <a:ea typeface="楷体" panose="02010609060101010101" pitchFamily="49" charset="-122"/>
              </a:rPr>
              <a:t>表示职业名称的词语</a:t>
            </a:r>
            <a:endParaRPr lang="en-US" altLang="zh-CN" sz="2800" b="1" dirty="0">
              <a:latin typeface="楷体" panose="02010609060101010101" pitchFamily="49" charset="-122"/>
              <a:ea typeface="楷体" panose="02010609060101010101" pitchFamily="49" charset="-122"/>
            </a:endParaRPr>
          </a:p>
          <a:p>
            <a:pPr eaLnBrk="1" hangingPunct="1">
              <a:lnSpc>
                <a:spcPct val="150000"/>
              </a:lnSpc>
            </a:pPr>
            <a:r>
              <a:rPr lang="zh-CN" altLang="en-US" sz="2800" b="1" dirty="0">
                <a:latin typeface="楷体" panose="02010609060101010101" pitchFamily="49" charset="-122"/>
                <a:ea typeface="楷体" panose="02010609060101010101" pitchFamily="49" charset="-122"/>
              </a:rPr>
              <a:t>可以作部首的字</a:t>
            </a:r>
            <a:endParaRPr lang="en-US" altLang="zh-CN" sz="2800" b="1" dirty="0">
              <a:latin typeface="楷体" panose="02010609060101010101" pitchFamily="49" charset="-122"/>
              <a:ea typeface="楷体" panose="02010609060101010101" pitchFamily="49" charset="-122"/>
            </a:endParaRPr>
          </a:p>
          <a:p>
            <a:pPr eaLnBrk="1" hangingPunct="1">
              <a:lnSpc>
                <a:spcPct val="150000"/>
              </a:lnSpc>
            </a:pPr>
            <a:r>
              <a:rPr lang="zh-CN" altLang="en-US" sz="2800" b="1" dirty="0">
                <a:latin typeface="楷体" panose="02010609060101010101" pitchFamily="49" charset="-122"/>
                <a:ea typeface="楷体" panose="02010609060101010101" pitchFamily="49" charset="-122"/>
              </a:rPr>
              <a:t>不同语境中词语的不同意思</a:t>
            </a:r>
            <a:endParaRPr lang="en-US" altLang="zh-CN" sz="2800" b="1" dirty="0">
              <a:latin typeface="楷体" panose="02010609060101010101" pitchFamily="49" charset="-122"/>
              <a:ea typeface="楷体" panose="02010609060101010101" pitchFamily="49" charset="-122"/>
            </a:endParaRPr>
          </a:p>
          <a:p>
            <a:pPr eaLnBrk="1" hangingPunct="1">
              <a:lnSpc>
                <a:spcPct val="150000"/>
              </a:lnSpc>
            </a:pPr>
            <a:r>
              <a:rPr lang="zh-CN" altLang="en-US" sz="2800" b="1" dirty="0">
                <a:latin typeface="楷体" panose="02010609060101010101" pitchFamily="49" charset="-122"/>
                <a:ea typeface="楷体" panose="02010609060101010101" pitchFamily="49" charset="-122"/>
              </a:rPr>
              <a:t>描写心情的词语</a:t>
            </a:r>
            <a:endParaRPr lang="zh-CN" altLang="en-US" sz="2800" b="1" dirty="0">
              <a:latin typeface="楷体" panose="02010609060101010101" pitchFamily="49" charset="-122"/>
              <a:ea typeface="楷体" panose="02010609060101010101" pitchFamily="49" charset="-122"/>
            </a:endParaRPr>
          </a:p>
        </p:txBody>
      </p:sp>
      <p:sp>
        <p:nvSpPr>
          <p:cNvPr id="4" name="文本框 7"/>
          <p:cNvSpPr txBox="1"/>
          <p:nvPr/>
        </p:nvSpPr>
        <p:spPr>
          <a:xfrm>
            <a:off x="5436096" y="1707654"/>
            <a:ext cx="3394774" cy="1930337"/>
          </a:xfrm>
          <a:prstGeom prst="rect">
            <a:avLst/>
          </a:prstGeom>
          <a:noFill/>
          <a:ln w="9525">
            <a:noFill/>
          </a:ln>
        </p:spPr>
        <p:txBody>
          <a:bodyPr wrap="square">
            <a:spAutoFit/>
          </a:bodyPr>
          <a:lstStyle/>
          <a:p>
            <a:pPr eaLnBrk="1" hangingPunct="1">
              <a:lnSpc>
                <a:spcPct val="150000"/>
              </a:lnSpc>
            </a:pPr>
            <a:r>
              <a:rPr lang="zh-CN" altLang="en-US" sz="2800" b="1" dirty="0">
                <a:latin typeface="楷体" panose="02010609060101010101" pitchFamily="49" charset="-122"/>
                <a:ea typeface="楷体" panose="02010609060101010101" pitchFamily="49" charset="-122"/>
              </a:rPr>
              <a:t>关爱他人的谚语</a:t>
            </a:r>
            <a:endParaRPr lang="en-US" altLang="zh-CN" sz="2800" b="1" dirty="0">
              <a:latin typeface="楷体" panose="02010609060101010101" pitchFamily="49" charset="-122"/>
              <a:ea typeface="楷体" panose="02010609060101010101" pitchFamily="49" charset="-122"/>
            </a:endParaRPr>
          </a:p>
          <a:p>
            <a:pPr eaLnBrk="1" hangingPunct="1">
              <a:lnSpc>
                <a:spcPct val="150000"/>
              </a:lnSpc>
            </a:pPr>
            <a:r>
              <a:rPr lang="zh-CN" altLang="en-US" sz="2800" b="1" dirty="0">
                <a:latin typeface="楷体" panose="02010609060101010101" pitchFamily="49" charset="-122"/>
                <a:ea typeface="楷体" panose="02010609060101010101" pitchFamily="49" charset="-122"/>
              </a:rPr>
              <a:t>我的好朋友</a:t>
            </a:r>
            <a:endParaRPr lang="en-US" altLang="zh-CN" sz="2800" b="1" dirty="0">
              <a:latin typeface="楷体" panose="02010609060101010101" pitchFamily="49" charset="-122"/>
              <a:ea typeface="楷体" panose="02010609060101010101" pitchFamily="49" charset="-122"/>
            </a:endParaRPr>
          </a:p>
          <a:p>
            <a:pPr eaLnBrk="1" hangingPunct="1">
              <a:lnSpc>
                <a:spcPct val="150000"/>
              </a:lnSpc>
            </a:pP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雷锋日记二则</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文本框 19"/>
          <p:cNvSpPr txBox="1"/>
          <p:nvPr/>
        </p:nvSpPr>
        <p:spPr>
          <a:xfrm>
            <a:off x="543363" y="3088394"/>
            <a:ext cx="6600155" cy="1323975"/>
          </a:xfrm>
          <a:prstGeom prst="wedgeRoundRectCallout">
            <a:avLst>
              <a:gd name="adj1" fmla="val 53110"/>
              <a:gd name="adj2" fmla="val -6577"/>
              <a:gd name="adj3" fmla="val 16667"/>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eaLnBrk="1" hangingPunct="1">
              <a:lnSpc>
                <a:spcPct val="120000"/>
              </a:lnSpc>
              <a:defRPr/>
            </a:pPr>
            <a:r>
              <a:rPr kumimoji="0" lang="zh-CN" altLang="en-US" sz="3200" b="1" i="0" u="none" strike="noStrike" kern="1200" cap="none" spc="0" normalizeH="0" baseline="0" noProof="0" dirty="0">
                <a:ln>
                  <a:noFill/>
                </a:ln>
                <a:solidFill>
                  <a:schemeClr val="bg1"/>
                </a:solidFill>
                <a:effectLst/>
                <a:uLnTx/>
                <a:uFillTx/>
                <a:latin typeface="+mn-ea"/>
                <a:ea typeface="+mn-ea"/>
                <a:cs typeface="+mn-cs"/>
              </a:rPr>
              <a:t>    我发现：</a:t>
            </a:r>
            <a:r>
              <a:rPr lang="zh-CN" altLang="en-US" sz="3200" b="1" dirty="0">
                <a:solidFill>
                  <a:schemeClr val="bg1"/>
                </a:solidFill>
                <a:latin typeface="+mn-ea"/>
              </a:rPr>
              <a:t>这些词语是</a:t>
            </a:r>
            <a:r>
              <a:rPr kumimoji="0" lang="zh-CN" altLang="en-US" sz="3200" b="1" i="0" u="none" strike="noStrike" kern="1200" cap="none" spc="0" normalizeH="0" baseline="0" noProof="0" dirty="0">
                <a:ln>
                  <a:noFill/>
                </a:ln>
                <a:solidFill>
                  <a:schemeClr val="bg1"/>
                </a:solidFill>
                <a:effectLst/>
                <a:uLnTx/>
                <a:uFillTx/>
                <a:latin typeface="+mn-ea"/>
                <a:ea typeface="+mn-ea"/>
                <a:cs typeface="+mn-cs"/>
              </a:rPr>
              <a:t>分别带了“师”和“员”的职业名称。</a:t>
            </a:r>
            <a:endParaRPr kumimoji="0" lang="zh-CN" altLang="en-US" sz="3200" b="1" i="0" u="none" strike="noStrike" kern="1200" cap="none" spc="0" normalizeH="0" baseline="0" noProof="0" dirty="0">
              <a:ln>
                <a:noFill/>
              </a:ln>
              <a:solidFill>
                <a:schemeClr val="bg1"/>
              </a:solidFill>
              <a:effectLst/>
              <a:uLnTx/>
              <a:uFillTx/>
              <a:latin typeface="+mn-ea"/>
              <a:ea typeface="+mn-ea"/>
              <a:cs typeface="+mn-cs"/>
            </a:endParaRPr>
          </a:p>
        </p:txBody>
      </p:sp>
      <p:pic>
        <p:nvPicPr>
          <p:cNvPr id="21" name="图片 10"/>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7304178" y="2931790"/>
            <a:ext cx="1402174" cy="1855819"/>
          </a:xfrm>
          <a:prstGeom prst="rect">
            <a:avLst/>
          </a:prstGeom>
          <a:noFill/>
          <a:ln w="9525">
            <a:noFill/>
          </a:ln>
        </p:spPr>
      </p:pic>
      <p:sp>
        <p:nvSpPr>
          <p:cNvPr id="22" name="矩形 21"/>
          <p:cNvSpPr/>
          <p:nvPr/>
        </p:nvSpPr>
        <p:spPr>
          <a:xfrm>
            <a:off x="323528" y="750550"/>
            <a:ext cx="8718363" cy="2109232"/>
          </a:xfrm>
          <a:prstGeom prst="rect">
            <a:avLst/>
          </a:prstGeom>
          <a:noFill/>
          <a:ln w="9525">
            <a:noFill/>
          </a:ln>
        </p:spPr>
        <p:txBody>
          <a:bodyPr wrap="square">
            <a:spAutoFit/>
          </a:bodyPr>
          <a:lstStyle/>
          <a:p>
            <a:pPr>
              <a:lnSpc>
                <a:spcPct val="200000"/>
              </a:lnSpc>
            </a:pPr>
            <a:r>
              <a:rPr lang="zh-CN" altLang="en-US" sz="3600" b="1" dirty="0">
                <a:latin typeface="楷体" panose="02010609060101010101" pitchFamily="49" charset="-122"/>
                <a:ea typeface="楷体" panose="02010609060101010101" pitchFamily="49" charset="-122"/>
              </a:rPr>
              <a:t>教师  工程师  魔术师</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建筑师</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理发师</a:t>
            </a:r>
            <a:endParaRPr lang="en-US" altLang="zh-CN" sz="3600" b="1" dirty="0">
              <a:latin typeface="楷体" panose="02010609060101010101" pitchFamily="49" charset="-122"/>
              <a:ea typeface="楷体" panose="02010609060101010101" pitchFamily="49" charset="-122"/>
            </a:endParaRPr>
          </a:p>
          <a:p>
            <a:pPr>
              <a:lnSpc>
                <a:spcPct val="200000"/>
              </a:lnSpc>
            </a:pPr>
            <a:r>
              <a:rPr lang="zh-CN" altLang="en-US" sz="3600" b="1" dirty="0">
                <a:latin typeface="楷体" panose="02010609060101010101" pitchFamily="49" charset="-122"/>
                <a:ea typeface="楷体" panose="02010609060101010101" pitchFamily="49" charset="-122"/>
              </a:rPr>
              <a:t>演员</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营业员  服务员</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裁判员  饲养员 </a:t>
            </a:r>
            <a:endParaRPr lang="zh-CN" altLang="en-US" sz="3600" b="1" dirty="0">
              <a:latin typeface="楷体" panose="02010609060101010101" pitchFamily="49" charset="-122"/>
              <a:ea typeface="楷体" panose="02010609060101010101" pitchFamily="49" charset="-122"/>
            </a:endParaRPr>
          </a:p>
        </p:txBody>
      </p:sp>
      <p:sp>
        <p:nvSpPr>
          <p:cNvPr id="23" name="椭圆 22"/>
          <p:cNvSpPr/>
          <p:nvPr/>
        </p:nvSpPr>
        <p:spPr>
          <a:xfrm>
            <a:off x="842161" y="1192594"/>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24" name="椭圆 23"/>
          <p:cNvSpPr/>
          <p:nvPr/>
        </p:nvSpPr>
        <p:spPr>
          <a:xfrm>
            <a:off x="2689963" y="1210827"/>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25" name="椭圆 24"/>
          <p:cNvSpPr/>
          <p:nvPr/>
        </p:nvSpPr>
        <p:spPr>
          <a:xfrm>
            <a:off x="4520801" y="1192593"/>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26" name="椭圆 25"/>
          <p:cNvSpPr/>
          <p:nvPr/>
        </p:nvSpPr>
        <p:spPr>
          <a:xfrm>
            <a:off x="6351639" y="1214462"/>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27" name="椭圆 26"/>
          <p:cNvSpPr/>
          <p:nvPr/>
        </p:nvSpPr>
        <p:spPr>
          <a:xfrm>
            <a:off x="8182477" y="1210826"/>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28" name="椭圆 27"/>
          <p:cNvSpPr/>
          <p:nvPr/>
        </p:nvSpPr>
        <p:spPr>
          <a:xfrm>
            <a:off x="842161" y="2307495"/>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29" name="椭圆 28"/>
          <p:cNvSpPr/>
          <p:nvPr/>
        </p:nvSpPr>
        <p:spPr>
          <a:xfrm>
            <a:off x="2657833" y="2274491"/>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30" name="椭圆 29"/>
          <p:cNvSpPr/>
          <p:nvPr/>
        </p:nvSpPr>
        <p:spPr>
          <a:xfrm>
            <a:off x="4518631" y="2274491"/>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31" name="椭圆 30"/>
          <p:cNvSpPr/>
          <p:nvPr/>
        </p:nvSpPr>
        <p:spPr>
          <a:xfrm>
            <a:off x="6351639" y="2289777"/>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
        <p:nvSpPr>
          <p:cNvPr id="32" name="椭圆 31"/>
          <p:cNvSpPr/>
          <p:nvPr/>
        </p:nvSpPr>
        <p:spPr>
          <a:xfrm>
            <a:off x="8183144" y="2298636"/>
            <a:ext cx="523875"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barn(inVertical)">
                                      <p:cBhvr>
                                        <p:cTn id="35" dur="500"/>
                                        <p:tgtEl>
                                          <p:spTgt spid="2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barn(inVertical)">
                                      <p:cBhvr>
                                        <p:cTn id="38" dur="500"/>
                                        <p:tgtEl>
                                          <p:spTgt spid="3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barn(inVertical)">
                                      <p:cBhvr>
                                        <p:cTn id="41" dur="500"/>
                                        <p:tgtEl>
                                          <p:spTgt spid="3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barn(inVertical)">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文本框 3"/>
          <p:cNvSpPr txBox="1"/>
          <p:nvPr/>
        </p:nvSpPr>
        <p:spPr>
          <a:xfrm>
            <a:off x="539750" y="433388"/>
            <a:ext cx="1831975" cy="604837"/>
          </a:xfrm>
          <a:prstGeom prst="rect">
            <a:avLst/>
          </a:prstGeom>
          <a:noFill/>
          <a:ln w="9525">
            <a:noFill/>
          </a:ln>
        </p:spPr>
        <p:txBody>
          <a:bodyPr wrap="none">
            <a:spAutoFit/>
          </a:bodyPr>
          <a:lstStyle/>
          <a:p>
            <a:pPr eaLnBrk="1" hangingPunct="1">
              <a:lnSpc>
                <a:spcPct val="120000"/>
              </a:lnSpc>
            </a:pPr>
            <a:r>
              <a:rPr lang="zh-CN" altLang="en-US" sz="3200" b="1" dirty="0">
                <a:latin typeface="宋体" panose="02010600030101010101" pitchFamily="2" charset="-122"/>
              </a:rPr>
              <a:t>我说你指</a:t>
            </a:r>
            <a:endParaRPr lang="zh-CN" altLang="en-US" sz="3200" b="1" dirty="0">
              <a:latin typeface="宋体" panose="02010600030101010101" pitchFamily="2" charset="-122"/>
            </a:endParaRPr>
          </a:p>
        </p:txBody>
      </p:sp>
      <p:pic>
        <p:nvPicPr>
          <p:cNvPr id="6" name="图片 5"/>
          <p:cNvPicPr>
            <a:picLocks noChangeAspect="1"/>
          </p:cNvPicPr>
          <p:nvPr/>
        </p:nvPicPr>
        <p:blipFill>
          <a:blip r:embed="rId1"/>
          <a:stretch>
            <a:fillRect/>
          </a:stretch>
        </p:blipFill>
        <p:spPr>
          <a:xfrm>
            <a:off x="1279525" y="1704975"/>
            <a:ext cx="1312863" cy="1314450"/>
          </a:xfrm>
          <a:prstGeom prst="rect">
            <a:avLst/>
          </a:prstGeom>
          <a:noFill/>
          <a:ln w="9525">
            <a:noFill/>
          </a:ln>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595043" y="1347614"/>
            <a:ext cx="1375229" cy="2058913"/>
          </a:xfrm>
          <a:prstGeom prst="rect">
            <a:avLst/>
          </a:prstGeom>
          <a:noFill/>
          <a:ln w="9525">
            <a:noFill/>
          </a:ln>
        </p:spPr>
      </p:pic>
      <p:sp>
        <p:nvSpPr>
          <p:cNvPr id="8" name="矩形 7"/>
          <p:cNvSpPr/>
          <p:nvPr/>
        </p:nvSpPr>
        <p:spPr>
          <a:xfrm>
            <a:off x="1296988" y="3802063"/>
            <a:ext cx="1111250" cy="646112"/>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教师</a:t>
            </a:r>
            <a:endParaRPr lang="zh-CN" altLang="en-US" dirty="0">
              <a:latin typeface="Calibri" panose="020F0502020204030204" pitchFamily="34" charset="0"/>
            </a:endParaRPr>
          </a:p>
        </p:txBody>
      </p:sp>
      <p:sp>
        <p:nvSpPr>
          <p:cNvPr id="10" name="矩形 9"/>
          <p:cNvSpPr/>
          <p:nvPr/>
        </p:nvSpPr>
        <p:spPr>
          <a:xfrm>
            <a:off x="3562350" y="3838575"/>
            <a:ext cx="1806575" cy="646113"/>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工程师 </a:t>
            </a:r>
            <a:endParaRPr lang="zh-CN" altLang="en-US" dirty="0">
              <a:latin typeface="Calibri" panose="020F0502020204030204" pitchFamily="34" charset="0"/>
            </a:endParaRPr>
          </a:p>
        </p:txBody>
      </p:sp>
      <p:pic>
        <p:nvPicPr>
          <p:cNvPr id="12" name="图片 11"/>
          <p:cNvPicPr>
            <a:picLocks noChangeAspect="1"/>
          </p:cNvPicPr>
          <p:nvPr/>
        </p:nvPicPr>
        <p:blipFill>
          <a:blip r:embed="rId3"/>
          <a:stretch>
            <a:fillRect/>
          </a:stretch>
        </p:blipFill>
        <p:spPr bwMode="auto">
          <a:xfrm>
            <a:off x="6143873" y="1562100"/>
            <a:ext cx="1914525" cy="1657350"/>
          </a:xfrm>
          <a:prstGeom prst="rect">
            <a:avLst/>
          </a:prstGeom>
        </p:spPr>
      </p:pic>
      <p:sp>
        <p:nvSpPr>
          <p:cNvPr id="13" name="矩形 12"/>
          <p:cNvSpPr/>
          <p:nvPr/>
        </p:nvSpPr>
        <p:spPr>
          <a:xfrm>
            <a:off x="6370638" y="3797300"/>
            <a:ext cx="1806575" cy="646113"/>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魔术师 </a:t>
            </a:r>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10" restart="whenNotActive" fill="hold" evtFilter="cancelBubble" nodeType="interactiveSeq">
                <p:stCondLst>
                  <p:cond evt="onClick" delay="0">
                    <p:tgtEl>
                      <p:spTgt spid="7"/>
                    </p:tgtEl>
                  </p:cond>
                </p:stCondLst>
                <p:endSync evt="end" delay="0">
                  <p:rtn val="all"/>
                </p:endSync>
                <p:childTnLst>
                  <p:par>
                    <p:cTn id="11" fill="hold">
                      <p:stCondLst>
                        <p:cond delay="0"/>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
                  </p:tgtEl>
                </p:cond>
              </p:nextCondLst>
            </p:seq>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2"/>
                  </p:tgtEl>
                </p:cond>
              </p:nextCondLst>
            </p:seq>
          </p:childTnLst>
        </p:cTn>
      </p:par>
    </p:tnLst>
    <p:bldLst>
      <p:bldP spid="8" grpId="0"/>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866775" y="3362325"/>
            <a:ext cx="1573213" cy="646113"/>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建筑师</a:t>
            </a:r>
            <a:endParaRPr lang="zh-CN" altLang="en-US" dirty="0">
              <a:latin typeface="Calibri" panose="020F0502020204030204" pitchFamily="34" charset="0"/>
            </a:endParaRPr>
          </a:p>
        </p:txBody>
      </p:sp>
      <p:sp>
        <p:nvSpPr>
          <p:cNvPr id="8" name="矩形 7"/>
          <p:cNvSpPr/>
          <p:nvPr/>
        </p:nvSpPr>
        <p:spPr>
          <a:xfrm>
            <a:off x="3851275" y="3363913"/>
            <a:ext cx="1574800" cy="646112"/>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理发师</a:t>
            </a:r>
            <a:endParaRPr lang="zh-CN" altLang="en-US" dirty="0">
              <a:latin typeface="Calibri" panose="020F0502020204030204" pitchFamily="34" charset="0"/>
            </a:endParaRPr>
          </a:p>
        </p:txBody>
      </p:sp>
      <p:pic>
        <p:nvPicPr>
          <p:cNvPr id="9" name="图片 8"/>
          <p:cNvPicPr>
            <a:picLocks noChangeAspect="1"/>
          </p:cNvPicPr>
          <p:nvPr/>
        </p:nvPicPr>
        <p:blipFill>
          <a:blip r:embed="rId1"/>
          <a:stretch>
            <a:fillRect/>
          </a:stretch>
        </p:blipFill>
        <p:spPr>
          <a:xfrm>
            <a:off x="6228184" y="1313953"/>
            <a:ext cx="2011155" cy="2005394"/>
          </a:xfrm>
          <a:prstGeom prst="rect">
            <a:avLst/>
          </a:prstGeom>
          <a:noFill/>
          <a:ln w="9525">
            <a:noFill/>
          </a:ln>
        </p:spPr>
      </p:pic>
      <p:sp>
        <p:nvSpPr>
          <p:cNvPr id="10" name="矩形 9"/>
          <p:cNvSpPr/>
          <p:nvPr/>
        </p:nvSpPr>
        <p:spPr>
          <a:xfrm>
            <a:off x="6729413" y="3362325"/>
            <a:ext cx="1111250" cy="647700"/>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演员</a:t>
            </a:r>
            <a:endParaRPr lang="zh-CN" altLang="en-US" dirty="0">
              <a:latin typeface="Calibri" panose="020F0502020204030204" pitchFamily="34" charset="0"/>
            </a:endParaRPr>
          </a:p>
        </p:txBody>
      </p:sp>
      <p:pic>
        <p:nvPicPr>
          <p:cNvPr id="7175" name="图片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111250" y="1289050"/>
            <a:ext cx="1298316" cy="1810669"/>
          </a:xfrm>
          <a:prstGeom prst="rect">
            <a:avLst/>
          </a:prstGeom>
          <a:noFill/>
          <a:ln w="9525">
            <a:noFill/>
          </a:ln>
        </p:spPr>
      </p:pic>
      <p:pic>
        <p:nvPicPr>
          <p:cNvPr id="3" name="图片 2"/>
          <p:cNvPicPr>
            <a:picLocks noChangeAspect="1"/>
          </p:cNvPicPr>
          <p:nvPr/>
        </p:nvPicPr>
        <p:blipFill>
          <a:blip r:embed="rId3"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a:xfrm>
            <a:off x="3562117" y="1273009"/>
            <a:ext cx="2019765" cy="201976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9"/>
                  </p:tgtEl>
                </p:cond>
              </p:nextCondLst>
            </p:seq>
            <p:seq concurrent="1" nextAc="seek">
              <p:cTn id="9" restart="whenNotActive" fill="hold" evtFilter="cancelBubble" nodeType="interactiveSeq">
                <p:stCondLst>
                  <p:cond evt="onClick" delay="0">
                    <p:tgtEl>
                      <p:spTgt spid="7175"/>
                    </p:tgtEl>
                  </p:cond>
                </p:stCondLst>
                <p:endSync evt="end" delay="0">
                  <p:rtn val="all"/>
                </p:endSync>
                <p:childTnLst>
                  <p:par>
                    <p:cTn id="10" fill="hold">
                      <p:stCondLst>
                        <p:cond delay="0"/>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7175"/>
                  </p:tgtEl>
                </p:cond>
              </p:nextCondLst>
            </p:seq>
            <p:seq concurrent="1" nextAc="seek">
              <p:cTn id="16" restart="whenNotActive" fill="hold" evtFilter="cancelBubble" nodeType="interactiveSeq">
                <p:stCondLst>
                  <p:cond evt="onClick" delay="0">
                    <p:tgtEl>
                      <p:spTgt spid="3"/>
                    </p:tgtEl>
                  </p:cond>
                </p:stCondLst>
                <p:endSync evt="end" delay="0">
                  <p:rtn val="all"/>
                </p:endSync>
                <p:childTnLst>
                  <p:par>
                    <p:cTn id="17" fill="hold">
                      <p:stCondLst>
                        <p:cond delay="0"/>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3"/>
                  </p:tgtEl>
                </p:cond>
              </p:nextCondLst>
            </p:seq>
          </p:childTnLst>
        </p:cTn>
      </p:par>
    </p:tnLst>
    <p:bldLst>
      <p:bldP spid="6"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11977" r="14339"/>
          <a:stretch>
            <a:fillRect/>
          </a:stretch>
        </p:blipFill>
        <p:spPr>
          <a:xfrm>
            <a:off x="2851150" y="1246188"/>
            <a:ext cx="1273175" cy="1727200"/>
          </a:xfrm>
          <a:prstGeom prst="rect">
            <a:avLst/>
          </a:prstGeom>
          <a:noFill/>
          <a:ln w="9525">
            <a:noFill/>
          </a:ln>
        </p:spPr>
      </p:pic>
      <p:sp>
        <p:nvSpPr>
          <p:cNvPr id="10" name="矩形 9"/>
          <p:cNvSpPr/>
          <p:nvPr/>
        </p:nvSpPr>
        <p:spPr>
          <a:xfrm>
            <a:off x="588963" y="3394075"/>
            <a:ext cx="1806575" cy="646113"/>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营业员 </a:t>
            </a:r>
            <a:endParaRPr lang="zh-CN" altLang="en-US" dirty="0">
              <a:latin typeface="Calibri" panose="020F0502020204030204" pitchFamily="34" charset="0"/>
            </a:endParaRPr>
          </a:p>
        </p:txBody>
      </p:sp>
      <p:sp>
        <p:nvSpPr>
          <p:cNvPr id="11" name="矩形 10"/>
          <p:cNvSpPr/>
          <p:nvPr/>
        </p:nvSpPr>
        <p:spPr>
          <a:xfrm>
            <a:off x="2771775" y="3389313"/>
            <a:ext cx="1574800" cy="646112"/>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服务员</a:t>
            </a:r>
            <a:endParaRPr lang="zh-CN" altLang="en-US" dirty="0">
              <a:latin typeface="Calibri" panose="020F0502020204030204" pitchFamily="34" charset="0"/>
            </a:endParaRPr>
          </a:p>
        </p:txBody>
      </p:sp>
      <p:pic>
        <p:nvPicPr>
          <p:cNvPr id="14341" name="墨迹 34" hidden="1"/>
          <p:cNvPicPr>
            <a:picLocks noChangeAspect="1"/>
          </p:cNvPicPr>
          <p:nvPr/>
        </p:nvPicPr>
        <p:blipFill>
          <a:blip r:embed="rId2"/>
          <a:stretch>
            <a:fillRect/>
          </a:stretch>
        </p:blipFill>
        <p:spPr>
          <a:xfrm>
            <a:off x="4470400" y="1981200"/>
            <a:ext cx="36513" cy="215900"/>
          </a:xfrm>
          <a:prstGeom prst="rect">
            <a:avLst/>
          </a:prstGeom>
          <a:noFill/>
          <a:ln w="9525">
            <a:noFill/>
          </a:ln>
        </p:spPr>
      </p:pic>
      <p:pic>
        <p:nvPicPr>
          <p:cNvPr id="14342" name="墨迹 48" hidden="1"/>
          <p:cNvPicPr>
            <a:picLocks noChangeAspect="1"/>
          </p:cNvPicPr>
          <p:nvPr/>
        </p:nvPicPr>
        <p:blipFill>
          <a:blip r:embed="rId3"/>
          <a:stretch>
            <a:fillRect/>
          </a:stretch>
        </p:blipFill>
        <p:spPr>
          <a:xfrm>
            <a:off x="3027363" y="3500438"/>
            <a:ext cx="84137" cy="711200"/>
          </a:xfrm>
          <a:prstGeom prst="rect">
            <a:avLst/>
          </a:prstGeom>
          <a:noFill/>
          <a:ln w="9525">
            <a:noFill/>
          </a:ln>
        </p:spPr>
      </p:pic>
      <p:pic>
        <p:nvPicPr>
          <p:cNvPr id="14343" name="墨迹 50" hidden="1"/>
          <p:cNvPicPr>
            <a:picLocks noChangeAspect="1"/>
          </p:cNvPicPr>
          <p:nvPr/>
        </p:nvPicPr>
        <p:blipFill>
          <a:blip r:embed="rId4"/>
          <a:stretch>
            <a:fillRect/>
          </a:stretch>
        </p:blipFill>
        <p:spPr>
          <a:xfrm>
            <a:off x="4429125" y="2305050"/>
            <a:ext cx="50800" cy="215900"/>
          </a:xfrm>
          <a:prstGeom prst="rect">
            <a:avLst/>
          </a:prstGeom>
          <a:noFill/>
          <a:ln w="9525">
            <a:noFill/>
          </a:ln>
        </p:spPr>
      </p:pic>
      <p:sp>
        <p:nvSpPr>
          <p:cNvPr id="12" name="矩形 11"/>
          <p:cNvSpPr/>
          <p:nvPr/>
        </p:nvSpPr>
        <p:spPr>
          <a:xfrm>
            <a:off x="4799013" y="3367088"/>
            <a:ext cx="1574800" cy="646112"/>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裁判员</a:t>
            </a:r>
            <a:endParaRPr lang="zh-CN" altLang="en-US" dirty="0">
              <a:latin typeface="Calibri" panose="020F0502020204030204" pitchFamily="34" charset="0"/>
            </a:endParaRPr>
          </a:p>
        </p:txBody>
      </p:sp>
      <p:sp>
        <p:nvSpPr>
          <p:cNvPr id="14" name="矩形 13"/>
          <p:cNvSpPr/>
          <p:nvPr/>
        </p:nvSpPr>
        <p:spPr>
          <a:xfrm>
            <a:off x="6826250" y="3389313"/>
            <a:ext cx="1574800" cy="646112"/>
          </a:xfrm>
          <a:prstGeom prst="rect">
            <a:avLst/>
          </a:prstGeom>
          <a:noFill/>
          <a:ln w="9525">
            <a:noFill/>
          </a:ln>
        </p:spPr>
        <p:txBody>
          <a:bodyPr wrap="none">
            <a:spAutoFit/>
          </a:bodyPr>
          <a:lstStyle/>
          <a:p>
            <a:r>
              <a:rPr lang="zh-CN" altLang="en-US" sz="3600" b="1" dirty="0">
                <a:solidFill>
                  <a:srgbClr val="000000"/>
                </a:solidFill>
                <a:latin typeface="楷体" panose="02010609060101010101" pitchFamily="49" charset="-122"/>
                <a:ea typeface="楷体" panose="02010609060101010101" pitchFamily="49" charset="-122"/>
              </a:rPr>
              <a:t>饲养员</a:t>
            </a:r>
            <a:endParaRPr lang="zh-CN" altLang="en-US" dirty="0">
              <a:latin typeface="Calibri" panose="020F0502020204030204" pitchFamily="34" charset="0"/>
            </a:endParaRPr>
          </a:p>
        </p:txBody>
      </p:sp>
      <p:pic>
        <p:nvPicPr>
          <p:cNvPr id="8203" name="图片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704850" y="1620047"/>
            <a:ext cx="1389063" cy="979482"/>
          </a:xfrm>
          <a:prstGeom prst="rect">
            <a:avLst/>
          </a:prstGeom>
          <a:noFill/>
          <a:ln w="9525">
            <a:noFill/>
          </a:ln>
        </p:spPr>
      </p:pic>
      <p:pic>
        <p:nvPicPr>
          <p:cNvPr id="8204" name="图片 5"/>
          <p:cNvPicPr>
            <a:picLocks noChangeAspect="1"/>
          </p:cNvPicPr>
          <p:nvPr/>
        </p:nvPicPr>
        <p:blipFill>
          <a:blip r:embed="rId6">
            <a:clrChange>
              <a:clrFrom>
                <a:srgbClr val="FFFFFF"/>
              </a:clrFrom>
              <a:clrTo>
                <a:srgbClr val="FFFFFF">
                  <a:alpha val="0"/>
                </a:srgbClr>
              </a:clrTo>
            </a:clrChange>
          </a:blip>
          <a:stretch>
            <a:fillRect/>
          </a:stretch>
        </p:blipFill>
        <p:spPr>
          <a:xfrm>
            <a:off x="6581775" y="1398588"/>
            <a:ext cx="1819275" cy="1366837"/>
          </a:xfrm>
          <a:prstGeom prst="rect">
            <a:avLst/>
          </a:prstGeom>
          <a:noFill/>
          <a:ln w="9525">
            <a:noFill/>
          </a:ln>
        </p:spPr>
      </p:pic>
      <p:pic>
        <p:nvPicPr>
          <p:cNvPr id="4" name="图片 3"/>
          <p:cNvPicPr>
            <a:picLocks noChangeAspect="1"/>
          </p:cNvPicPr>
          <p:nvPr/>
        </p:nvPicPr>
        <p:blipFill>
          <a:blip r:embed="rId7">
            <a:extLst>
              <a:ext uri="{BEBA8EAE-BF5A-486C-A8C5-ECC9F3942E4B}">
                <a14:imgProps xmlns:a14="http://schemas.microsoft.com/office/drawing/2010/main">
                  <a14:imgLayer r:embed="rId8">
                    <a14:imgEffect>
                      <a14:backgroundRemoval t="4061" b="98139" l="9915" r="89915">
                        <a14:foregroundMark x1="56068" y1="4061" x2="56752" y2="11506"/>
                        <a14:foregroundMark x1="30085" y1="47208" x2="43419" y2="47208"/>
                        <a14:foregroundMark x1="26154" y1="44839" x2="32308" y2="46193"/>
                        <a14:foregroundMark x1="53675" y1="90694" x2="55214" y2="95770"/>
                        <a14:foregroundMark x1="45470" y1="95093" x2="48547" y2="95431"/>
                        <a14:foregroundMark x1="52650" y1="98139" x2="62564" y2="93909"/>
                        <a14:foregroundMark x1="62564" y1="93909" x2="63248" y2="93909"/>
                      </a14:backgroundRemoval>
                    </a14:imgEffect>
                  </a14:imgLayer>
                </a14:imgProps>
              </a:ext>
            </a:extLst>
          </a:blip>
          <a:stretch>
            <a:fillRect/>
          </a:stretch>
        </p:blipFill>
        <p:spPr>
          <a:xfrm>
            <a:off x="4551363" y="1246188"/>
            <a:ext cx="1784463" cy="180276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3"/>
                  </p:tgtEl>
                </p:cond>
              </p:nextCondLst>
            </p:seq>
            <p:seq concurrent="1" nextAc="seek">
              <p:cTn id="9" restart="whenNotActive" fill="hold" evtFilter="cancelBubble" nodeType="interactiveSeq">
                <p:stCondLst>
                  <p:cond evt="onClick" delay="0">
                    <p:tgtEl>
                      <p:spTgt spid="8203"/>
                    </p:tgtEl>
                  </p:cond>
                </p:stCondLst>
                <p:endSync evt="end" delay="0">
                  <p:rtn val="all"/>
                </p:endSync>
                <p:childTnLst>
                  <p:par>
                    <p:cTn id="10" fill="hold">
                      <p:stCondLst>
                        <p:cond delay="0"/>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8203"/>
                  </p:tgtEl>
                </p:cond>
              </p:nextCondLst>
            </p:seq>
            <p:seq concurrent="1" nextAc="seek">
              <p:cTn id="16" restart="whenNotActive" fill="hold" evtFilter="cancelBubble" nodeType="interactiveSeq">
                <p:stCondLst>
                  <p:cond evt="onClick" delay="0">
                    <p:tgtEl>
                      <p:spTgt spid="8204"/>
                    </p:tgtEl>
                  </p:cond>
                </p:stCondLst>
                <p:endSync evt="end" delay="0">
                  <p:rtn val="all"/>
                </p:endSync>
                <p:childTnLst>
                  <p:par>
                    <p:cTn id="17" fill="hold">
                      <p:stCondLst>
                        <p:cond delay="0"/>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8204"/>
                  </p:tgtEl>
                </p:cond>
              </p:nextCondLst>
            </p:seq>
            <p:seq concurrent="1" nextAc="seek">
              <p:cTn id="23" restart="whenNotActive" fill="hold" evtFilter="cancelBubble" nodeType="interactiveSeq">
                <p:stCondLst>
                  <p:cond evt="onClick" delay="0">
                    <p:tgtEl>
                      <p:spTgt spid="4"/>
                    </p:tgtEl>
                  </p:cond>
                </p:stCondLst>
                <p:endSync evt="end" delay="0">
                  <p:rtn val="all"/>
                </p:endSync>
                <p:childTnLst>
                  <p:par>
                    <p:cTn id="24" fill="hold">
                      <p:stCondLst>
                        <p:cond delay="0"/>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4"/>
                  </p:tgtEl>
                </p:cond>
              </p:nextCondLst>
            </p:seq>
          </p:childTnLst>
        </p:cTn>
      </p:par>
    </p:tnLst>
    <p:bldLst>
      <p:bldP spid="10" grpId="0"/>
      <p:bldP spid="11"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32068" y="1169998"/>
            <a:ext cx="5128327" cy="604781"/>
          </a:xfrm>
          <a:prstGeom prst="rect">
            <a:avLst/>
          </a:prstGeom>
          <a:noFill/>
        </p:spPr>
        <p:txBody>
          <a:bodyPr wrap="none">
            <a:spAutoFit/>
          </a:bodyPr>
          <a:lstStyle/>
          <a:p>
            <a:pPr marR="0" defTabSz="914400" eaLnBrk="1" hangingPunct="1">
              <a:lnSpc>
                <a:spcPct val="120000"/>
              </a:lnSpc>
              <a:buClrTx/>
              <a:buSzTx/>
              <a:buFontTx/>
              <a:buNone/>
              <a:defRPr/>
            </a:pPr>
            <a:r>
              <a:rPr kumimoji="0" lang="zh-CN" altLang="en-US" sz="3200" b="1" kern="1200" cap="none" spc="0" normalizeH="0" baseline="0" noProof="0" dirty="0">
                <a:latin typeface="+mn-ea"/>
                <a:ea typeface="+mn-ea"/>
                <a:cs typeface="+mn-cs"/>
              </a:rPr>
              <a:t>用表示职业的词语说句子。</a:t>
            </a:r>
            <a:endParaRPr kumimoji="0" lang="zh-CN" altLang="en-US" sz="3200" b="1" kern="1200" cap="none" spc="0" normalizeH="0" baseline="0" noProof="0" dirty="0">
              <a:latin typeface="+mn-ea"/>
              <a:ea typeface="+mn-ea"/>
              <a:cs typeface="+mn-cs"/>
            </a:endParaRPr>
          </a:p>
        </p:txBody>
      </p:sp>
      <p:sp>
        <p:nvSpPr>
          <p:cNvPr id="4" name="文本框 3"/>
          <p:cNvSpPr txBox="1"/>
          <p:nvPr/>
        </p:nvSpPr>
        <p:spPr>
          <a:xfrm>
            <a:off x="1043608" y="2082053"/>
            <a:ext cx="6776214"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工程师在工地上设计建造高楼大厦。</a:t>
            </a:r>
            <a:endParaRPr lang="zh-CN" altLang="en-US" dirty="0"/>
          </a:p>
        </p:txBody>
      </p:sp>
      <p:sp>
        <p:nvSpPr>
          <p:cNvPr id="5" name="文本框 4"/>
          <p:cNvSpPr txBox="1"/>
          <p:nvPr/>
        </p:nvSpPr>
        <p:spPr>
          <a:xfrm>
            <a:off x="1043608" y="3003798"/>
            <a:ext cx="6776214" cy="604781"/>
          </a:xfrm>
          <a:prstGeom prst="rect">
            <a:avLst/>
          </a:prstGeom>
          <a:noFill/>
        </p:spPr>
        <p:txBody>
          <a:bodyPr wrap="none">
            <a:spAutoFit/>
          </a:bodyPr>
          <a:lstStyle>
            <a:defPPr>
              <a:defRPr lang="zh-CN"/>
            </a:defPPr>
            <a:lvl1pPr marR="0" eaLnBrk="1" hangingPunct="1">
              <a:lnSpc>
                <a:spcPct val="120000"/>
              </a:lnSpc>
              <a:buClrTx/>
              <a:buSzTx/>
              <a:buFontTx/>
              <a:defRPr kumimoji="0" sz="3200" b="1" cap="none" spc="0" normalizeH="0">
                <a:solidFill>
                  <a:srgbClr val="0033CC"/>
                </a:solidFill>
                <a:latin typeface="+mn-ea"/>
                <a:ea typeface="+mn-ea"/>
              </a:defRPr>
            </a:lvl1pPr>
          </a:lstStyle>
          <a:p>
            <a:r>
              <a:rPr lang="zh-CN" altLang="en-US" dirty="0"/>
              <a:t>我们的体育老师是一名足球裁判员。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eaLnBrk="1" hangingPunct="1">
          <a:lnSpc>
            <a:spcPct val="130000"/>
          </a:lnSpc>
          <a:defRPr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2683</Words>
  <Application>WPS 演示</Application>
  <PresentationFormat>全屏显示(16:9)</PresentationFormat>
  <Paragraphs>340</Paragraphs>
  <Slides>43</Slides>
  <Notes>0</Notes>
  <HiddenSlides>0</HiddenSlides>
  <MMClips>4</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43</vt:i4>
      </vt:variant>
    </vt:vector>
  </HeadingPairs>
  <TitlesOfParts>
    <vt:vector size="59" baseType="lpstr">
      <vt:lpstr>Arial</vt:lpstr>
      <vt:lpstr>宋体</vt:lpstr>
      <vt:lpstr>Wingdings</vt:lpstr>
      <vt:lpstr>Calibri</vt:lpstr>
      <vt:lpstr>楷体</vt:lpstr>
      <vt:lpstr>Times New Roman</vt:lpstr>
      <vt:lpstr>黑体</vt:lpstr>
      <vt:lpstr>字魂59号-创粗黑</vt:lpstr>
      <vt:lpstr>汉语拼音</vt:lpstr>
      <vt:lpstr>Vijaya</vt:lpstr>
      <vt:lpstr>微软雅黑</vt:lpstr>
      <vt:lpstr>Arial Unicode MS</vt:lpstr>
      <vt:lpstr>Arial</vt:lpstr>
      <vt:lpstr>EU-XF1</vt:lpstr>
      <vt:lpstr>Calibri</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dc:description>
  <dc:subject>状元成才路</dc:subject>
  <cp:lastModifiedBy>唐唐唐小糖1</cp:lastModifiedBy>
  <cp:revision>554</cp:revision>
  <dcterms:created xsi:type="dcterms:W3CDTF">2016-10-29T08:56:00Z</dcterms:created>
  <dcterms:modified xsi:type="dcterms:W3CDTF">2026-02-06T09:21:51Z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501EDBAA8639495D8E49C78C7AC335D9</vt:lpwstr>
  </property>
  <property fmtid="{D5CDD505-2E9C-101B-9397-08002B2CF9AE}" pid="4" name="KSOProductBuildVer">
    <vt:lpwstr>2052-12.1.0.24657</vt:lpwstr>
  </property>
</Properties>
</file>