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14" r:id="rId3"/>
    <p:sldId id="366" r:id="rId4"/>
    <p:sldId id="368" r:id="rId5"/>
    <p:sldId id="370" r:id="rId6"/>
    <p:sldId id="413" r:id="rId7"/>
    <p:sldId id="373" r:id="rId8"/>
    <p:sldId id="374" r:id="rId9"/>
    <p:sldId id="375" r:id="rId10"/>
    <p:sldId id="408" r:id="rId11"/>
    <p:sldId id="379" r:id="rId12"/>
    <p:sldId id="376" r:id="rId13"/>
    <p:sldId id="380" r:id="rId14"/>
    <p:sldId id="414" r:id="rId15"/>
    <p:sldId id="378" r:id="rId16"/>
    <p:sldId id="381" r:id="rId17"/>
    <p:sldId id="389" r:id="rId18"/>
    <p:sldId id="382" r:id="rId19"/>
    <p:sldId id="383" r:id="rId20"/>
    <p:sldId id="384" r:id="rId21"/>
    <p:sldId id="369" r:id="rId22"/>
    <p:sldId id="371" r:id="rId23"/>
    <p:sldId id="385" r:id="rId24"/>
    <p:sldId id="391" r:id="rId25"/>
    <p:sldId id="393" r:id="rId26"/>
    <p:sldId id="394" r:id="rId27"/>
    <p:sldId id="395" r:id="rId28"/>
    <p:sldId id="396" r:id="rId29"/>
    <p:sldId id="397" r:id="rId30"/>
    <p:sldId id="406" r:id="rId31"/>
    <p:sldId id="386" r:id="rId32"/>
    <p:sldId id="399" r:id="rId33"/>
    <p:sldId id="400" r:id="rId34"/>
    <p:sldId id="401" r:id="rId35"/>
    <p:sldId id="407" r:id="rId36"/>
    <p:sldId id="403" r:id="rId37"/>
    <p:sldId id="404" r:id="rId38"/>
    <p:sldId id="367" r:id="rId3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5"/>
    </p:embeddedFont>
    <p:embeddedFont>
      <p:font typeface="楷体" panose="02010609060101010101" pitchFamily="49" charset="-122"/>
      <p:regular r:id="rId46"/>
    </p:embeddedFont>
    <p:embeddedFont>
      <p:font typeface="Calibri" panose="020F0502020204030204" charset="0"/>
      <p:regular r:id="rId47"/>
      <p:bold r:id="rId48"/>
      <p:italic r:id="rId49"/>
      <p:boldItalic r:id="rId50"/>
    </p:embeddedFont>
  </p:embeddedFontLst>
  <p:custDataLst>
    <p:tags r:id="rId5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5" userDrawn="1">
          <p15:clr>
            <a:srgbClr val="A4A3A4"/>
          </p15:clr>
        </p15:guide>
        <p15:guide id="2" pos="5397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7F6C"/>
    <a:srgbClr val="113F1A"/>
    <a:srgbClr val="F7FFF2"/>
    <a:srgbClr val="4A7621"/>
    <a:srgbClr val="477C05"/>
    <a:srgbClr val="FFFFFF"/>
    <a:srgbClr val="3B771B"/>
    <a:srgbClr val="DADDE4"/>
    <a:srgbClr val="E3E1EC"/>
    <a:srgbClr val="2F9A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4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96" y="1170"/>
      </p:cViewPr>
      <p:guideLst>
        <p:guide pos="385"/>
        <p:guide pos="5397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font" Target="fonts/font6.fntdata"/><Relationship Id="rId5" Type="http://schemas.openxmlformats.org/officeDocument/2006/relationships/slide" Target="slides/slide3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87658FE-5F71-4E52-9B10-A84B4AE0919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48D70A5-5C0F-459B-85F1-E97DB48FE9A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46588F-85BF-46B1-9D7C-1C74B11831E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BE71E6-0EB8-4140-80F6-069727313B2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206" y="64221"/>
            <a:ext cx="679776" cy="60252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306" y="197571"/>
            <a:ext cx="679776" cy="60252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456" y="324571"/>
            <a:ext cx="679776" cy="60252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4" y="0"/>
            <a:ext cx="9141292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456" y="324571"/>
            <a:ext cx="679776" cy="60252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256" y="95971"/>
            <a:ext cx="679776" cy="60252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" Target="slide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9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_rels/slide22.xml.rels><?xml version="1.0" encoding="UTF-8" standalone="yes"?>
<Relationships xmlns="http://schemas.openxmlformats.org/package/2006/relationships"><Relationship Id="rId9" Type="http://schemas.microsoft.com/office/2007/relationships/media" Target="../media/media7.mp4"/><Relationship Id="rId8" Type="http://schemas.openxmlformats.org/officeDocument/2006/relationships/video" Target="../media/media7.mp4"/><Relationship Id="rId7" Type="http://schemas.openxmlformats.org/officeDocument/2006/relationships/image" Target="../media/image20.png"/><Relationship Id="rId6" Type="http://schemas.microsoft.com/office/2007/relationships/media" Target="../media/media6.mp4"/><Relationship Id="rId5" Type="http://schemas.openxmlformats.org/officeDocument/2006/relationships/video" Target="../media/media6.mp4"/><Relationship Id="rId4" Type="http://schemas.openxmlformats.org/officeDocument/2006/relationships/image" Target="../media/image19.png"/><Relationship Id="rId3" Type="http://schemas.microsoft.com/office/2007/relationships/media" Target="../media/media5.mp4"/><Relationship Id="rId2" Type="http://schemas.openxmlformats.org/officeDocument/2006/relationships/video" Target="../media/media5.mp4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1.png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900" y="2274888"/>
            <a:ext cx="2517775" cy="140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1">
            <a:hlinkClick r:id="rId1" action="ppaction://hlinksldjump"/>
          </p:cNvPr>
          <p:cNvSpPr txBox="1"/>
          <p:nvPr/>
        </p:nvSpPr>
        <p:spPr>
          <a:xfrm>
            <a:off x="5429250" y="2711450"/>
            <a:ext cx="18557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0" name="图片 1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3" y="1516063"/>
            <a:ext cx="2517775" cy="140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1">
            <a:hlinkClick r:id="rId3" action="ppaction://hlinksldjump"/>
          </p:cNvPr>
          <p:cNvSpPr txBox="1"/>
          <p:nvPr/>
        </p:nvSpPr>
        <p:spPr>
          <a:xfrm>
            <a:off x="2030413" y="1952625"/>
            <a:ext cx="18557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/>
          <p:nvPr/>
        </p:nvSpPr>
        <p:spPr>
          <a:xfrm>
            <a:off x="311150" y="2781300"/>
            <a:ext cx="79216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这一天，碧空如洗，万里无云。</a:t>
            </a:r>
            <a:endParaRPr lang="zh-CN" altLang="en-US" sz="3200" b="1" dirty="0">
              <a:solidFill>
                <a:srgbClr val="4A76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673100" y="1293813"/>
            <a:ext cx="8021638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自然段，说说：</a:t>
            </a:r>
            <a:r>
              <a:rPr lang="en-US" altLang="zh-CN" sz="3200" b="1" dirty="0">
                <a:latin typeface="宋体" panose="02010600030101010101" pitchFamily="2" charset="-122"/>
              </a:rPr>
              <a:t>1987</a:t>
            </a:r>
            <a:r>
              <a:rPr lang="zh-CN" altLang="en-US" sz="3200" b="1" dirty="0">
                <a:latin typeface="宋体" panose="02010600030101010101" pitchFamily="2" charset="-122"/>
              </a:rPr>
              <a:t>年的</a:t>
            </a:r>
            <a:r>
              <a:rPr lang="en-US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月</a:t>
            </a:r>
            <a:r>
              <a:rPr lang="en-US" altLang="zh-CN" sz="3200" b="1" dirty="0">
                <a:latin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宋体" panose="02010600030101010101" pitchFamily="2" charset="-122"/>
              </a:rPr>
              <a:t>日这一天，天气怎么样？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0484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914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"/>
          <p:cNvPicPr>
            <a:picLocks noChangeAspect="1"/>
          </p:cNvPicPr>
          <p:nvPr/>
        </p:nvPicPr>
        <p:blipFill>
          <a:blip r:embed="rId1"/>
          <a:srcRect t="3040" b="1255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3"/>
          <p:cNvSpPr txBox="1"/>
          <p:nvPr/>
        </p:nvSpPr>
        <p:spPr>
          <a:xfrm>
            <a:off x="565150" y="1270000"/>
            <a:ext cx="718820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湛蓝的天空没有一丝云彩</a:t>
            </a:r>
            <a:r>
              <a:rPr lang="en-US" altLang="zh-CN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万里无云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565150" y="558800"/>
            <a:ext cx="801370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蓝色的天空明净得像洗过一样</a:t>
            </a:r>
            <a:r>
              <a:rPr lang="en-US" altLang="zh-CN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碧空如洗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文本框 2"/>
          <p:cNvSpPr txBox="1"/>
          <p:nvPr/>
        </p:nvSpPr>
        <p:spPr>
          <a:xfrm>
            <a:off x="611188" y="717550"/>
            <a:ext cx="8021637" cy="6047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邓小平爷爷在哪儿植树呢？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6386" name="文本框 1"/>
          <p:cNvSpPr txBox="1"/>
          <p:nvPr/>
        </p:nvSpPr>
        <p:spPr>
          <a:xfrm>
            <a:off x="560388" y="1463675"/>
            <a:ext cx="802163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在北京天坛公园植树的人群里，</a:t>
            </a:r>
            <a:r>
              <a:rPr lang="en-US" altLang="zh-CN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岁高龄的邓小平爷爷格外引人注目。</a:t>
            </a:r>
            <a:endParaRPr lang="zh-CN" altLang="en-US" sz="3200" b="1" dirty="0">
              <a:solidFill>
                <a:srgbClr val="4A76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2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4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67638" y="3386138"/>
            <a:ext cx="471487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图片 5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173913" y="3395663"/>
            <a:ext cx="471487" cy="1627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11188" y="2800407"/>
            <a:ext cx="6562725" cy="1786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eaLnBrk="1" latinLnBrk="1" hangingPunct="1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spc="-150" dirty="0">
                <a:solidFill>
                  <a:srgbClr val="0070C0"/>
                </a:solidFill>
                <a:latin typeface="宋体" panose="02010600030101010101" pitchFamily="2" charset="-122"/>
              </a:rPr>
              <a:t>天坛公园</a:t>
            </a:r>
            <a:r>
              <a:rPr kumimoji="0" lang="zh-CN" altLang="en-US" sz="3200" b="1" kern="1200" cap="none" spc="-15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是本次植树活动的地点，“坛”是古代为了举行重大活动，用土和石头筑的高台。</a:t>
            </a:r>
            <a:endParaRPr kumimoji="0" lang="zh-CN" altLang="en-US" sz="3200" b="1" kern="1200" cap="none" spc="-150" normalizeH="0" baseline="0" noProof="0" dirty="0">
              <a:solidFill>
                <a:srgbClr val="4A762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0225" y="1607185"/>
            <a:ext cx="8083550" cy="17866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 eaLnBrk="1" latinLnBrk="1" hangingPunct="1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en-US" altLang="zh-CN" sz="3200" b="1" kern="1200" cap="none" spc="-150" normalizeH="0" baseline="0" noProof="0" dirty="0">
                <a:solidFill>
                  <a:srgbClr val="4A762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3200" b="1" kern="1200" cap="none" spc="-150" normalizeH="0" baseline="0" noProof="0" dirty="0">
                <a:solidFill>
                  <a:srgbClr val="4A762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龄”。一般含偏旁“令”的字大多读后鼻音，如“玲、零、岭”；含“今”的字大多读前鼻音，如“含、吟、琴、念”。</a:t>
            </a:r>
            <a:endParaRPr kumimoji="0" lang="zh-CN" altLang="en-US" sz="3200" b="1" kern="1200" cap="none" spc="-150" normalizeH="0" baseline="0" noProof="0" dirty="0">
              <a:solidFill>
                <a:srgbClr val="4A762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/>
          <p:nvPr/>
        </p:nvSpPr>
        <p:spPr>
          <a:xfrm>
            <a:off x="423704" y="2379570"/>
            <a:ext cx="76565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用“引人注目”说一句话。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850900" y="3153302"/>
            <a:ext cx="7805420" cy="145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操场上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格外引人注目。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引人注目。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756659" y="549851"/>
            <a:ext cx="2447925" cy="796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坛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公园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3" name="对话气泡: 圆角矩形 2"/>
          <p:cNvSpPr/>
          <p:nvPr/>
        </p:nvSpPr>
        <p:spPr>
          <a:xfrm>
            <a:off x="759143" y="623844"/>
            <a:ext cx="2051050" cy="619125"/>
          </a:xfrm>
          <a:prstGeom prst="wedgeRoundRectCallout">
            <a:avLst>
              <a:gd name="adj1" fmla="val 66604"/>
              <a:gd name="adj2" fmla="val 2914"/>
              <a:gd name="adj3" fmla="val 16667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引人注目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413068" y="1537818"/>
            <a:ext cx="8021637" cy="6047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说说“格外”的近义词。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2364740" y="3211571"/>
            <a:ext cx="345694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飘扬的五星红旗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1050924" y="3935815"/>
            <a:ext cx="5227955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今天姐姐穿的漂亮衣服十分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2" grpId="0"/>
      <p:bldP spid="3" grpId="0" animBg="1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"/>
          <p:cNvSpPr txBox="1"/>
          <p:nvPr/>
        </p:nvSpPr>
        <p:spPr>
          <a:xfrm>
            <a:off x="611188" y="1474788"/>
            <a:ext cx="802163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只见他手握铁锹，兴致勃勃地挖着树坑，额头已经满是汗珠，仍不肯休息。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611188" y="771525"/>
            <a:ext cx="80216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4A7621"/>
                </a:solidFill>
                <a:latin typeface="宋体" panose="02010600030101010101" pitchFamily="2" charset="-122"/>
              </a:rPr>
              <a:t>“引人注目”的邓小平爷爷在做什么呢？</a:t>
            </a:r>
            <a:endParaRPr lang="zh-CN" altLang="en-US" sz="3200" b="1" dirty="0">
              <a:solidFill>
                <a:srgbClr val="4A7621"/>
              </a:solidFill>
              <a:latin typeface="宋体" panose="02010600030101010101" pitchFamily="2" charset="-122"/>
            </a:endParaRPr>
          </a:p>
        </p:txBody>
      </p:sp>
      <p:sp>
        <p:nvSpPr>
          <p:cNvPr id="20484" name="文本框 3"/>
          <p:cNvSpPr txBox="1"/>
          <p:nvPr/>
        </p:nvSpPr>
        <p:spPr>
          <a:xfrm>
            <a:off x="611188" y="2670175"/>
            <a:ext cx="802163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邓爷爷此时的心情怎么样？你从哪个词语看出来的？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095750" y="3619500"/>
            <a:ext cx="2655888" cy="752475"/>
          </a:xfrm>
          <a:prstGeom prst="roundRect">
            <a:avLst>
              <a:gd name="adj" fmla="val 1699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兴致勃勃</a:t>
            </a:r>
            <a:endParaRPr kumimoji="0" lang="zh-CN" altLang="en-US" sz="40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048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/>
          <p:nvPr/>
        </p:nvSpPr>
        <p:spPr>
          <a:xfrm>
            <a:off x="611188" y="638175"/>
            <a:ext cx="7999412" cy="386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读一读，说一说，你觉得哪一句更好？为什么？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spcBef>
                <a:spcPts val="20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只见他手握铁锹，兴致勃勃地挖着树坑，额头已经满是汗珠，仍不肯休息。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只见他手握铁锹，兴致勃勃地挖着树坑，额头已经有了汗珠，仍不肯休息。</a:t>
            </a:r>
            <a:endParaRPr lang="zh-CN" altLang="en-US" sz="3200" b="1" dirty="0">
              <a:solidFill>
                <a:srgbClr val="477C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2951163" y="1349375"/>
            <a:ext cx="3241675" cy="752475"/>
          </a:xfrm>
          <a:prstGeom prst="roundRect">
            <a:avLst>
              <a:gd name="adj" fmla="val 1699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植树的辛苦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红方框"/>
          <p:cNvSpPr/>
          <p:nvPr/>
        </p:nvSpPr>
        <p:spPr>
          <a:xfrm>
            <a:off x="2765425" y="2708275"/>
            <a:ext cx="488950" cy="531813"/>
          </a:xfrm>
          <a:prstGeom prst="round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625725" y="1604963"/>
            <a:ext cx="3892550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满是汗珠    </a:t>
            </a:r>
            <a:r>
              <a:rPr lang="zh-CN" altLang="en-US" sz="36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满意</a:t>
            </a:r>
            <a:endParaRPr lang="zh-CN" altLang="en-US" sz="3600" b="1" dirty="0">
              <a:solidFill>
                <a:srgbClr val="477C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8"/>
          <p:cNvSpPr txBox="1"/>
          <p:nvPr/>
        </p:nvSpPr>
        <p:spPr>
          <a:xfrm>
            <a:off x="611188" y="2290763"/>
            <a:ext cx="79216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谁还能用“满”字组词？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额头已经满是汗珠”让你想到了哪些词语？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2533" name="文本框 9"/>
          <p:cNvSpPr txBox="1"/>
          <p:nvPr/>
        </p:nvSpPr>
        <p:spPr>
          <a:xfrm>
            <a:off x="1088232" y="3644900"/>
            <a:ext cx="69199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满头大汗、挥汗如雨等。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01" name="图片 10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TextBox 1"/>
          <p:cNvSpPr txBox="1"/>
          <p:nvPr/>
        </p:nvSpPr>
        <p:spPr>
          <a:xfrm>
            <a:off x="4011613" y="303213"/>
            <a:ext cx="107315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532" grpId="0"/>
      <p:bldP spid="225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355600" y="2820988"/>
            <a:ext cx="2273300" cy="604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latin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书写指导：</a:t>
            </a:r>
            <a:endParaRPr kumimoji="0" lang="en-US" altLang="zh-CN" sz="3200" b="1" kern="1200" cap="none" spc="-150" normalizeH="0" baseline="0" noProof="0" dirty="0">
              <a:solidFill>
                <a:srgbClr val="0C8C7D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满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368444" y="480782"/>
            <a:ext cx="2407111" cy="24071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 bwMode="auto">
          <a:xfrm>
            <a:off x="2298700" y="2887893"/>
            <a:ext cx="6489700" cy="1786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latin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3200" b="1" spc="-150" dirty="0">
                <a:solidFill>
                  <a:srgbClr val="0C8C7D"/>
                </a:solidFill>
                <a:latin typeface="宋体" panose="02010600030101010101" pitchFamily="2" charset="-122"/>
              </a:rPr>
              <a:t>左右结构，</a:t>
            </a:r>
            <a:r>
              <a:rPr kumimoji="0" lang="zh-CN" altLang="en-US" sz="3200" b="1" kern="1200" cap="none" spc="-150" normalizeH="0" baseline="0" noProof="0" dirty="0">
                <a:solidFill>
                  <a:srgbClr val="0C8C7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左边第一点和右边的“艹”平齐；右边要写得紧凑，第一笔从竖中线左侧起笔，第六笔为横折钩。</a:t>
            </a:r>
            <a:endParaRPr kumimoji="0" lang="en-US" altLang="zh-CN" sz="3200" b="1" kern="1200" cap="none" spc="-150" normalizeH="0" baseline="0" noProof="0" dirty="0">
              <a:solidFill>
                <a:srgbClr val="0C8C7D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8"/>
          <p:cNvSpPr txBox="1"/>
          <p:nvPr/>
        </p:nvSpPr>
        <p:spPr>
          <a:xfrm>
            <a:off x="4572000" y="1958975"/>
            <a:ext cx="3427413" cy="1333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 歌曲欣赏：</a:t>
            </a:r>
            <a:endParaRPr lang="en-US" altLang="zh-CN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春天的故事</a:t>
            </a:r>
            <a:r>
              <a:rPr lang="en-US" altLang="zh-CN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》</a:t>
            </a:r>
            <a:endParaRPr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244" name="组合 6"/>
          <p:cNvGrpSpPr/>
          <p:nvPr/>
        </p:nvGrpSpPr>
        <p:grpSpPr>
          <a:xfrm>
            <a:off x="5922963" y="12700"/>
            <a:ext cx="2517775" cy="1406525"/>
            <a:chOff x="1490671" y="1363693"/>
            <a:chExt cx="2517450" cy="1406057"/>
          </a:xfrm>
        </p:grpSpPr>
        <p:pic>
          <p:nvPicPr>
            <p:cNvPr id="10246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90671" y="1363693"/>
              <a:ext cx="2517450" cy="1406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7" name="文本框 1"/>
            <p:cNvSpPr txBox="1"/>
            <p:nvPr/>
          </p:nvSpPr>
          <p:spPr>
            <a:xfrm>
              <a:off x="1877544" y="1799917"/>
              <a:ext cx="1856305" cy="646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音频：春天的故事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61631" y="26828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6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5886" y="1362393"/>
            <a:ext cx="238760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书写指导：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5208" y="1337628"/>
            <a:ext cx="1082348" cy="64472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dèng</a:t>
            </a:r>
            <a:endParaRPr lang="en-US" altLang="zh-CN" sz="3200" b="1" dirty="0">
              <a:solidFill>
                <a:srgbClr val="0C8C7D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3" name="邓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6946" y="1978768"/>
            <a:ext cx="1989348" cy="19893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87479" y="2180848"/>
            <a:ext cx="6209506" cy="1786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“又”字捺笔变成点，“耳朵”挨着它来站。横撇弯钩一笔成，最后一竖直又长。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9400" y="155575"/>
            <a:ext cx="33035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书写指导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植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69661" y="1617875"/>
            <a:ext cx="1989348" cy="198934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22931" y="1239203"/>
            <a:ext cx="235585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latinLnBrk="1" hangingPunct="1">
              <a:lnSpc>
                <a:spcPct val="120000"/>
              </a:lnSpc>
              <a:defRPr sz="3200" b="1">
                <a:solidFill>
                  <a:srgbClr val="000000"/>
                </a:solidFill>
                <a:latin typeface="宋体" panose="02010600030101010101" pitchFamily="2" charset="-122"/>
              </a:defRPr>
            </a:lvl1pPr>
          </a:lstStyle>
          <a:p>
            <a:r>
              <a:rPr lang="zh-CN" altLang="en-US" dirty="0"/>
              <a:t>书写指导：</a:t>
            </a:r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1262698" y="1051243"/>
            <a:ext cx="72968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zhí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8631" y="2240700"/>
            <a:ext cx="5300980" cy="1195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latinLnBrk="1" hangingPunct="1">
              <a:lnSpc>
                <a:spcPct val="120000"/>
              </a:lnSpc>
              <a:defRPr sz="3200" b="1">
                <a:solidFill>
                  <a:srgbClr val="0C8C7D"/>
                </a:solidFill>
                <a:latin typeface="宋体" panose="02010600030101010101" pitchFamily="2" charset="-122"/>
              </a:defRPr>
            </a:lvl1pPr>
          </a:lstStyle>
          <a:p>
            <a:r>
              <a:rPr lang="zh-CN" altLang="en-US" dirty="0"/>
              <a:t>“植”的右边是“直尺”的“直”，下方框里有三横。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文本框 19"/>
          <p:cNvSpPr txBox="1"/>
          <p:nvPr/>
        </p:nvSpPr>
        <p:spPr>
          <a:xfrm>
            <a:off x="611188" y="2701925"/>
            <a:ext cx="7956550" cy="145424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都是左右结构。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“引”左宽右窄；右边的竖要写得直。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1750" name="图片 20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注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45505" y="950595"/>
            <a:ext cx="1438275" cy="1438275"/>
          </a:xfrm>
          <a:prstGeom prst="rect">
            <a:avLst/>
          </a:prstGeom>
        </p:spPr>
      </p:pic>
      <p:pic>
        <p:nvPicPr>
          <p:cNvPr id="3" name="格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24000" y="952500"/>
            <a:ext cx="1438275" cy="1438275"/>
          </a:xfrm>
          <a:prstGeom prst="rect">
            <a:avLst/>
          </a:prstGeom>
        </p:spPr>
      </p:pic>
      <p:pic>
        <p:nvPicPr>
          <p:cNvPr id="4" name="引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09035" y="942975"/>
            <a:ext cx="1438275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1"/>
          <p:cNvGrpSpPr/>
          <p:nvPr/>
        </p:nvGrpSpPr>
        <p:grpSpPr>
          <a:xfrm>
            <a:off x="3313113" y="-304800"/>
            <a:ext cx="2517775" cy="1406525"/>
            <a:chOff x="1490671" y="1363693"/>
            <a:chExt cx="2517450" cy="1406057"/>
          </a:xfrm>
        </p:grpSpPr>
        <p:pic>
          <p:nvPicPr>
            <p:cNvPr id="3379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90671" y="1363693"/>
              <a:ext cx="2517450" cy="1406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8" name="文本框 1"/>
            <p:cNvSpPr txBox="1"/>
            <p:nvPr/>
          </p:nvSpPr>
          <p:spPr>
            <a:xfrm>
              <a:off x="1877544" y="1799917"/>
              <a:ext cx="1856305" cy="646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795" name="文本框 4"/>
          <p:cNvSpPr txBox="1"/>
          <p:nvPr/>
        </p:nvSpPr>
        <p:spPr>
          <a:xfrm>
            <a:off x="561658" y="1745615"/>
            <a:ext cx="8136572" cy="2455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邓爷爷  天坛  高龄  格外  兴致勃勃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挖坑　  额头  仍然  不肯  茁壮  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移入    挥锹 　扶正 　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文本框 8"/>
          <p:cNvSpPr txBox="1"/>
          <p:nvPr/>
        </p:nvSpPr>
        <p:spPr>
          <a:xfrm>
            <a:off x="611188" y="1049338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开火车读，齐读词语。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"/>
          <p:cNvSpPr txBox="1"/>
          <p:nvPr/>
        </p:nvSpPr>
        <p:spPr>
          <a:xfrm>
            <a:off x="611188" y="771525"/>
            <a:ext cx="806132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通过上节课的学习，你了解了哪些内容？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75" name="文本框 2"/>
          <p:cNvSpPr txBox="1"/>
          <p:nvPr/>
        </p:nvSpPr>
        <p:spPr>
          <a:xfrm>
            <a:off x="1505744" y="1414686"/>
            <a:ext cx="5584825" cy="293157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时间：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1987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地点：北京天坛公园</a:t>
            </a:r>
            <a:endParaRPr lang="zh-CN" altLang="en-US" sz="3200" b="1" dirty="0">
              <a:solidFill>
                <a:srgbClr val="4A76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人物：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岁高龄的邓小平爷爷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事件：植树</a:t>
            </a:r>
            <a:endParaRPr lang="zh-CN" altLang="en-US" sz="3200" b="1" dirty="0">
              <a:solidFill>
                <a:srgbClr val="4A76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4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1"/>
          <p:cNvSpPr txBox="1"/>
          <p:nvPr/>
        </p:nvSpPr>
        <p:spPr>
          <a:xfrm>
            <a:off x="611188" y="1265238"/>
            <a:ext cx="8098472" cy="2192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课文讲述了</a:t>
            </a:r>
            <a:r>
              <a:rPr lang="en-US" altLang="zh-CN" sz="3200" b="1" dirty="0">
                <a:latin typeface="宋体" panose="02010600030101010101" pitchFamily="2" charset="-122"/>
              </a:rPr>
              <a:t>1987</a:t>
            </a:r>
            <a:r>
              <a:rPr lang="zh-CN" altLang="en-US" sz="3200" b="1" dirty="0">
                <a:latin typeface="宋体" panose="02010600030101010101" pitchFamily="2" charset="-122"/>
              </a:rPr>
              <a:t>年</a:t>
            </a:r>
            <a:r>
              <a:rPr lang="en-US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月</a:t>
            </a:r>
            <a:r>
              <a:rPr lang="en-US" altLang="zh-CN" sz="3200" b="1" dirty="0">
                <a:latin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宋体" panose="02010600030101010101" pitchFamily="2" charset="-122"/>
              </a:rPr>
              <a:t>日，</a:t>
            </a:r>
            <a:r>
              <a:rPr lang="en-US" altLang="zh-CN" sz="3200" b="1" dirty="0">
                <a:latin typeface="宋体" panose="02010600030101010101" pitchFamily="2" charset="-122"/>
              </a:rPr>
              <a:t>83</a:t>
            </a:r>
            <a:r>
              <a:rPr lang="zh-CN" altLang="en-US" sz="3200" b="1" dirty="0">
                <a:latin typeface="宋体" panose="02010600030101010101" pitchFamily="2" charset="-122"/>
              </a:rPr>
              <a:t>岁高龄的邓小平爷爷在北京天坛公园植树的故事，他虽然累得满头大汗，但是依然兴致勃勃。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6867" name="图片 2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67638" y="3386138"/>
            <a:ext cx="471487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图片 5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173913" y="3386138"/>
            <a:ext cx="471487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7350" y="155575"/>
            <a:ext cx="33035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精读课文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37891" name="文本框 2"/>
          <p:cNvSpPr txBox="1"/>
          <p:nvPr/>
        </p:nvSpPr>
        <p:spPr>
          <a:xfrm>
            <a:off x="617538" y="1677988"/>
            <a:ext cx="79216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邓小平爷爷是怎样植树的呢？自由读一读第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自然段，圈画出描写邓爷爷动作的词语。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7892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096250" y="3386138"/>
            <a:ext cx="471488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"/>
          <p:cNvSpPr txBox="1"/>
          <p:nvPr/>
        </p:nvSpPr>
        <p:spPr>
          <a:xfrm>
            <a:off x="371475" y="355481"/>
            <a:ext cx="7921625" cy="572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000" b="1" dirty="0">
                <a:latin typeface="宋体" panose="02010600030101010101" pitchFamily="2" charset="-122"/>
              </a:rPr>
              <a:t>你能把这些动词填到下面的句子中吗？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495" y="2025450"/>
            <a:ext cx="8257010" cy="2788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kumimoji="0" lang="zh-CN" altLang="en-US" sz="30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邓小平爷爷先（   ）好树坑，然后（     ）树苗，（     ）树坑，又（   ）锹（   ）了几锹土。接着，他（   ）到几步之外仔细（     ），觉得不是很直，连声（   ）：</a:t>
            </a:r>
            <a:r>
              <a:rPr kumimoji="0" lang="en-US" altLang="zh-CN" sz="30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30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不行，不行！</a:t>
            </a:r>
            <a:r>
              <a:rPr kumimoji="0" lang="en-US" altLang="zh-CN" sz="30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en-US" sz="30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他又（   ）上前把树苗（   ）正。</a:t>
            </a:r>
            <a:endParaRPr kumimoji="0" lang="zh-CN" altLang="en-US" sz="30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8916" name="文本框 4"/>
          <p:cNvSpPr txBox="1"/>
          <p:nvPr/>
        </p:nvSpPr>
        <p:spPr>
          <a:xfrm>
            <a:off x="939800" y="892492"/>
            <a:ext cx="1079500" cy="572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endParaRPr lang="zh-CN" altLang="en-US" sz="3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79675" y="892492"/>
            <a:ext cx="1079500" cy="572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</a:t>
            </a:r>
            <a:endParaRPr lang="zh-CN" altLang="en-US" sz="3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9550" y="892492"/>
            <a:ext cx="1081088" cy="572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挥</a:t>
            </a:r>
            <a:endParaRPr lang="zh-CN" altLang="en-US" sz="3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59425" y="892492"/>
            <a:ext cx="1195388" cy="572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挑选</a:t>
            </a:r>
            <a:endParaRPr lang="zh-CN" altLang="en-US" sz="3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24714" y="892492"/>
            <a:ext cx="1541462" cy="572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移入</a:t>
            </a:r>
            <a:endParaRPr lang="zh-CN" altLang="en-US" sz="3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21" name="文本框 9"/>
          <p:cNvSpPr txBox="1"/>
          <p:nvPr/>
        </p:nvSpPr>
        <p:spPr>
          <a:xfrm>
            <a:off x="939800" y="1437639"/>
            <a:ext cx="1079500" cy="572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endParaRPr lang="zh-CN" altLang="en-US" sz="3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79675" y="1490979"/>
            <a:ext cx="1079500" cy="572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endParaRPr lang="zh-CN" altLang="en-US" sz="3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23" name="文本框 11"/>
          <p:cNvSpPr txBox="1"/>
          <p:nvPr/>
        </p:nvSpPr>
        <p:spPr>
          <a:xfrm>
            <a:off x="4021137" y="1437639"/>
            <a:ext cx="1704975" cy="572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看看</a:t>
            </a:r>
            <a:endParaRPr lang="zh-CN" altLang="en-US" sz="3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24" name="文本框 12"/>
          <p:cNvSpPr txBox="1"/>
          <p:nvPr/>
        </p:nvSpPr>
        <p:spPr>
          <a:xfrm>
            <a:off x="5591175" y="1437639"/>
            <a:ext cx="1081088" cy="572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3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25" name="文本框 13"/>
          <p:cNvSpPr txBox="1"/>
          <p:nvPr/>
        </p:nvSpPr>
        <p:spPr>
          <a:xfrm>
            <a:off x="7212013" y="1437639"/>
            <a:ext cx="1081087" cy="572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扶</a:t>
            </a:r>
            <a:endParaRPr lang="zh-CN" altLang="en-US" sz="3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34568E-6 L 0.13871 0.213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106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34568E-6 L 0.17188 0.2172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4" y="10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34568E-6 L -0.57362 0.32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81" y="16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34568E-6 L 0.1092 0.3240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1" y="1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45851 0.2104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105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34568E-6 L 0.27777 0.4293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89" y="21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81481E-6 L 0.3493 0.3246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5" y="16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0.35382 0.4299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91" y="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81481E-6 L -0.43716 0.5422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58" y="270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L -0.27656 0.5422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37" y="270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6" grpId="0"/>
      <p:bldP spid="7" grpId="0"/>
      <p:bldP spid="8" grpId="0"/>
      <p:bldP spid="9" grpId="0"/>
      <p:bldP spid="38921" grpId="0"/>
      <p:bldP spid="11" grpId="0"/>
      <p:bldP spid="38923" grpId="0"/>
      <p:bldP spid="38924" grpId="0"/>
      <p:bldP spid="389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1"/>
          <p:cNvSpPr txBox="1"/>
          <p:nvPr/>
        </p:nvSpPr>
        <p:spPr>
          <a:xfrm>
            <a:off x="611188" y="3913188"/>
            <a:ext cx="77041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从所填的词语中你体会到了什么？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0963" name="文本框 2"/>
          <p:cNvSpPr txBox="1"/>
          <p:nvPr/>
        </p:nvSpPr>
        <p:spPr>
          <a:xfrm>
            <a:off x="881063" y="1412240"/>
            <a:ext cx="7951787" cy="23775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A7621"/>
                </a:solidFill>
                <a:latin typeface="宋体" panose="02010600030101010101" pitchFamily="2" charset="-122"/>
              </a:rPr>
              <a:t>（         ）地挖着树坑</a:t>
            </a:r>
            <a:endParaRPr lang="en-US" altLang="zh-CN" sz="3200" b="1" dirty="0">
              <a:solidFill>
                <a:srgbClr val="4A7621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A7621"/>
                </a:solidFill>
                <a:latin typeface="宋体" panose="02010600030101010101" pitchFamily="2" charset="-122"/>
              </a:rPr>
              <a:t>（     ）地挑选      （     ）的柏树苗</a:t>
            </a:r>
            <a:r>
              <a:rPr lang="en-US" altLang="zh-CN" sz="3200" b="1" dirty="0">
                <a:solidFill>
                  <a:srgbClr val="4A7621"/>
                </a:solidFill>
                <a:latin typeface="宋体" panose="02010600030101010101" pitchFamily="2" charset="-122"/>
              </a:rPr>
              <a:t> </a:t>
            </a:r>
            <a:endParaRPr lang="en-US" altLang="zh-CN" sz="3200" b="1" dirty="0">
              <a:solidFill>
                <a:srgbClr val="4A7621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A7621"/>
                </a:solidFill>
                <a:latin typeface="宋体" panose="02010600030101010101" pitchFamily="2" charset="-122"/>
              </a:rPr>
              <a:t>（     ）地移入树坑  （     ）看看        （     ）说</a:t>
            </a:r>
            <a:endParaRPr lang="zh-CN" altLang="en-US" sz="3200" b="1" dirty="0">
              <a:solidFill>
                <a:srgbClr val="4A7621"/>
              </a:solidFill>
              <a:latin typeface="宋体" panose="02010600030101010101" pitchFamily="2" charset="-122"/>
            </a:endParaRPr>
          </a:p>
        </p:txBody>
      </p:sp>
      <p:pic>
        <p:nvPicPr>
          <p:cNvPr id="40964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17277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文本框 1"/>
          <p:cNvSpPr txBox="1"/>
          <p:nvPr/>
        </p:nvSpPr>
        <p:spPr>
          <a:xfrm>
            <a:off x="611188" y="645478"/>
            <a:ext cx="77041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默读第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自然段，完成下面的填空。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86840" y="1370704"/>
            <a:ext cx="192278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兴致勃勃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4020" y="1955691"/>
            <a:ext cx="1316566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精心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1748" y="1975484"/>
            <a:ext cx="1316566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茁壮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226" y="2558594"/>
            <a:ext cx="1316566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4020" y="3145460"/>
            <a:ext cx="1316566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连声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83542" y="2558594"/>
            <a:ext cx="1316566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</a:t>
            </a:r>
            <a:endParaRPr lang="en-US" altLang="zh-CN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67531" y="2040150"/>
            <a:ext cx="8113713" cy="23764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朗读指导：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A76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关注邓小平爷爷的动作，如“精心地挑选”</a:t>
            </a: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4A76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“小心地移入”“仔细看看”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A76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等，重读这些短语。“不行，不行！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4A76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A76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要读得紧凑。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4A762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87" name="文本框 1"/>
          <p:cNvSpPr txBox="1"/>
          <p:nvPr/>
        </p:nvSpPr>
        <p:spPr>
          <a:xfrm>
            <a:off x="567531" y="734802"/>
            <a:ext cx="800893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指名读、齐读第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自然段。谁能把邓小平爷爷认真植树的态度通过朗读表现出来？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/>
          <p:nvPr/>
        </p:nvSpPr>
        <p:spPr>
          <a:xfrm>
            <a:off x="1365250" y="915988"/>
            <a:ext cx="5178425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歌曲中所唱的老人是谁？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123" name="文本框 2"/>
          <p:cNvSpPr txBox="1"/>
          <p:nvPr/>
        </p:nvSpPr>
        <p:spPr>
          <a:xfrm>
            <a:off x="1365250" y="1703388"/>
            <a:ext cx="6850063" cy="1195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他就是中国社会主义改革开放和现代化建设的总设计师邓小平爷爷。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5124" name="文本框 5"/>
          <p:cNvSpPr txBox="1"/>
          <p:nvPr/>
        </p:nvSpPr>
        <p:spPr>
          <a:xfrm>
            <a:off x="1365250" y="3084513"/>
            <a:ext cx="6413500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你们还知道邓爷爷的哪些事迹？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1269" name="图片 2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188" y="2125663"/>
            <a:ext cx="795655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一棵绿油油的小柏树栽好了，就像战士一样笔直地站在那里。邓爷爷的脸上露出了满意的笑容。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3011" name="文本框 3"/>
          <p:cNvSpPr txBox="1"/>
          <p:nvPr/>
        </p:nvSpPr>
        <p:spPr>
          <a:xfrm>
            <a:off x="611188" y="930275"/>
            <a:ext cx="79565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默读第</a:t>
            </a: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自然段。说一说：这棵栽好的小柏树是什么样的？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43012" name="图片 4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5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533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1"/>
          <p:cNvSpPr txBox="1"/>
          <p:nvPr/>
        </p:nvSpPr>
        <p:spPr>
          <a:xfrm>
            <a:off x="611188" y="1214438"/>
            <a:ext cx="7956550" cy="23775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邓小平爷爷看着亲手栽下的小柏树，想到它将来会长成一棵参天大树，为天坛公园和人们的生活增添一份绿意，心里该有多高兴啊！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44035" name="图片 2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图片 5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914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图片 6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219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188" y="2035175"/>
            <a:ext cx="79565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今天，邓小平爷爷亲手栽种的柏树已经长大了，成了天坛公园一处美丽的风景。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5059" name="文本框 2"/>
          <p:cNvSpPr txBox="1"/>
          <p:nvPr/>
        </p:nvSpPr>
        <p:spPr>
          <a:xfrm>
            <a:off x="611188" y="1120775"/>
            <a:ext cx="6002337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邓小平爷爷的心愿实现了吗？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45060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349" t="19157" r="4774" b="5171"/>
          <a:stretch>
            <a:fillRect/>
          </a:stretch>
        </p:blipFill>
        <p:spPr>
          <a:xfrm>
            <a:off x="879475" y="690563"/>
            <a:ext cx="3641725" cy="2282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4113" y="690563"/>
            <a:ext cx="3424237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96913" y="2973388"/>
            <a:ext cx="8050213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几十年过去了，小柏树已经长成了一棵大树，成了天坛公园一处美丽的风景。这“美丽的风景”离不开邓爷爷付出的劳动。</a:t>
            </a:r>
            <a:endParaRPr kumimoji="0" lang="zh-CN" altLang="en-US" sz="3200" b="1" kern="1200" cap="none" spc="-15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1"/>
          <p:cNvSpPr txBox="1"/>
          <p:nvPr/>
        </p:nvSpPr>
        <p:spPr>
          <a:xfrm>
            <a:off x="348827" y="3265065"/>
            <a:ext cx="8533236" cy="11969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假如你就是邓小平爷爷身边的这个小女孩，你的心情怎样？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7460" y="1322680"/>
            <a:ext cx="7956550" cy="17866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兴致勃勃　 满是汗珠　 露出了满意的笑容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挖树坑　精心地挑选树苗  小心地移入树坑</a:t>
            </a:r>
            <a:endParaRPr lang="en-US" altLang="zh-CN" sz="3200" b="1" dirty="0">
              <a:solidFill>
                <a:srgbClr val="477C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挥锹填土</a:t>
            </a:r>
            <a:r>
              <a:rPr lang="en-US" altLang="zh-CN" sz="32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仔细看看　 扶正</a:t>
            </a:r>
            <a:endParaRPr lang="zh-CN" altLang="en-US" sz="3200" b="1" dirty="0">
              <a:solidFill>
                <a:srgbClr val="477C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108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412163" y="3516313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文本框 1"/>
          <p:cNvSpPr txBox="1"/>
          <p:nvPr/>
        </p:nvSpPr>
        <p:spPr>
          <a:xfrm>
            <a:off x="348827" y="562100"/>
            <a:ext cx="5589588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再看课文插图，练习复述。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150" y="893598"/>
            <a:ext cx="8418088" cy="33563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为什么邓小平爷爷亲手栽种的柏树成了“天坛公园一处美丽的风景”？讨论交流。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后来，人们把这棵树叫“小平树”。如果此时此刻，你就站在“小平树”前，你想说些什么呢？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1"/>
          <p:cNvSpPr txBox="1"/>
          <p:nvPr/>
        </p:nvSpPr>
        <p:spPr>
          <a:xfrm>
            <a:off x="602934" y="717126"/>
            <a:ext cx="8175307" cy="38967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邓小平爷爷曾经说过：“植树造林，绿化祖国，是建设社会主义、造福子孙后代的伟大事业，要坚持二十年，坚持一百年，坚持一千年，要一代一代永远干下去。”植树节来了，我们和爸爸妈妈一起去植树吧，把自己植树的过程写下来，用上本课所积累的词语，和老师、同学分享自己植树的经历和感受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7350" y="155575"/>
            <a:ext cx="33035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板书设计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50179" name="标题 1"/>
          <p:cNvSpPr txBox="1"/>
          <p:nvPr/>
        </p:nvSpPr>
        <p:spPr>
          <a:xfrm>
            <a:off x="369888" y="2473325"/>
            <a:ext cx="1862137" cy="10445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/>
            <a:r>
              <a:rPr lang="zh-CN" altLang="en-US" sz="3200" b="1" dirty="0">
                <a:solidFill>
                  <a:srgbClr val="477C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邓小平爷爷植树</a:t>
            </a:r>
            <a:endParaRPr lang="zh-CN" altLang="en-US" sz="3200" b="1" dirty="0">
              <a:solidFill>
                <a:srgbClr val="477C0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7265988" y="2384425"/>
            <a:ext cx="1576388" cy="114141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美丽的风景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111940" y="1954213"/>
            <a:ext cx="262396" cy="2044700"/>
          </a:xfrm>
          <a:prstGeom prst="leftBrace">
            <a:avLst>
              <a:gd name="adj1" fmla="val 2832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3988" y="18319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挖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87800" y="18319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16500" y="18319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9650" y="18319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5025" y="3505200"/>
            <a:ext cx="18335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（树坑）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3011488" y="2617788"/>
            <a:ext cx="0" cy="682625"/>
          </a:xfrm>
          <a:prstGeom prst="straightConnector1">
            <a:avLst/>
          </a:prstGeom>
          <a:ln w="76200">
            <a:solidFill>
              <a:srgbClr val="247F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4289425" y="2617788"/>
            <a:ext cx="0" cy="682625"/>
          </a:xfrm>
          <a:prstGeom prst="straightConnector1">
            <a:avLst/>
          </a:prstGeom>
          <a:ln w="76200">
            <a:solidFill>
              <a:srgbClr val="247F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5348288" y="2617788"/>
            <a:ext cx="0" cy="682625"/>
          </a:xfrm>
          <a:prstGeom prst="straightConnector1">
            <a:avLst/>
          </a:prstGeom>
          <a:ln w="76200">
            <a:solidFill>
              <a:srgbClr val="247F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6426200" y="2617788"/>
            <a:ext cx="0" cy="682625"/>
          </a:xfrm>
          <a:prstGeom prst="straightConnector1">
            <a:avLst/>
          </a:prstGeom>
          <a:ln w="76200">
            <a:solidFill>
              <a:srgbClr val="247F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左大括号 14"/>
          <p:cNvSpPr/>
          <p:nvPr/>
        </p:nvSpPr>
        <p:spPr>
          <a:xfrm flipH="1">
            <a:off x="7046913" y="1951038"/>
            <a:ext cx="263984" cy="2078038"/>
          </a:xfrm>
          <a:prstGeom prst="leftBrace">
            <a:avLst>
              <a:gd name="adj1" fmla="val 29646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76613" y="3505200"/>
            <a:ext cx="18335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（树苗）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41850" y="3506788"/>
            <a:ext cx="142081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（土）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19738" y="3505200"/>
            <a:ext cx="18335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（扶正）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/>
      <p:bldP spid="9" grpId="0"/>
      <p:bldP spid="10" grpId="0"/>
      <p:bldP spid="15" grpId="0" animBg="1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文本框 3"/>
          <p:cNvSpPr txBox="1"/>
          <p:nvPr/>
        </p:nvSpPr>
        <p:spPr>
          <a:xfrm>
            <a:off x="1235074" y="1280156"/>
            <a:ext cx="7185025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看课文插图，说说邓爷爷在干什么。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172" name="文本框 4"/>
          <p:cNvSpPr txBox="1"/>
          <p:nvPr/>
        </p:nvSpPr>
        <p:spPr>
          <a:xfrm>
            <a:off x="3511550" y="2428875"/>
            <a:ext cx="1576388" cy="957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植树</a:t>
            </a:r>
            <a:endParaRPr lang="zh-CN" altLang="en-US" sz="5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7" name="图片 4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5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07313" y="3386138"/>
            <a:ext cx="471487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6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051675" y="3386138"/>
            <a:ext cx="471488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/>
        </p:nvPicPr>
        <p:blipFill>
          <a:blip r:embed="rId1"/>
          <a:srcRect l="35190"/>
          <a:stretch>
            <a:fillRect/>
          </a:stretch>
        </p:blipFill>
        <p:spPr>
          <a:xfrm>
            <a:off x="6673850" y="4554538"/>
            <a:ext cx="2327275" cy="463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2314575" y="2276475"/>
            <a:ext cx="4897438" cy="777875"/>
            <a:chOff x="2600325" y="2708275"/>
            <a:chExt cx="4897438" cy="777875"/>
          </a:xfrm>
        </p:grpSpPr>
        <p:sp>
          <p:nvSpPr>
            <p:cNvPr id="2" name="椭圆 1"/>
            <p:cNvSpPr/>
            <p:nvPr/>
          </p:nvSpPr>
          <p:spPr>
            <a:xfrm>
              <a:off x="2651125" y="2797175"/>
              <a:ext cx="630238" cy="628650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605088" y="2736850"/>
              <a:ext cx="720725" cy="720725"/>
            </a:xfrm>
            <a:prstGeom prst="ellipse">
              <a:avLst/>
            </a:prstGeom>
            <a:solidFill>
              <a:srgbClr val="22B7BB"/>
            </a:solidFill>
            <a:ln>
              <a:solidFill>
                <a:srgbClr val="22B7BB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标题 1"/>
            <p:cNvSpPr txBox="1"/>
            <p:nvPr/>
          </p:nvSpPr>
          <p:spPr>
            <a:xfrm>
              <a:off x="2600325" y="2708275"/>
              <a:ext cx="4897438" cy="777875"/>
            </a:xfrm>
            <a:prstGeom prst="rect">
              <a:avLst/>
            </a:prstGeom>
            <a:noFill/>
            <a:ln w="12700">
              <a:noFill/>
            </a:ln>
          </p:spPr>
          <p:txBody>
            <a:bodyPr/>
            <a:lstStyle/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邓小平爷爷植树</a:t>
              </a:r>
              <a:endPara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7350" y="155575"/>
            <a:ext cx="33035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初读课文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0900" y="1305661"/>
            <a:ext cx="7442200" cy="296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自由读课文，完成任务。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514350" marR="0" indent="-514350" defTabSz="914400">
              <a:lnSpc>
                <a:spcPct val="12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标出自然段序号。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514350" marR="0" indent="-514350" defTabSz="914400">
              <a:lnSpc>
                <a:spcPct val="12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圈出要求会认的生字，借助拼音读准字音。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514350" marR="0" indent="-514350" defTabSz="914400">
              <a:lnSpc>
                <a:spcPct val="12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读通句子，难读的地方多读几遍。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708660" y="1429385"/>
            <a:ext cx="8176817" cy="2333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邓  坛  龄  格  致  勃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挖　额  汗  仍  肯  茁  移  挥  扶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27350" y="155575"/>
            <a:ext cx="33035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字词学习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6898" y="1428433"/>
            <a:ext cx="111921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dèng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74178" y="1451293"/>
            <a:ext cx="80502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tán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1438" y="1451293"/>
            <a:ext cx="77938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líng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0158" y="1462723"/>
            <a:ext cx="64472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gé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60278" y="1485583"/>
            <a:ext cx="75212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zhì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57558" y="1497013"/>
            <a:ext cx="67678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bó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74828" y="1474153"/>
            <a:ext cx="79701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wā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94968" y="1497013"/>
            <a:ext cx="409086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é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81324" y="2651443"/>
            <a:ext cx="101181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réng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12894" y="2708593"/>
            <a:ext cx="80502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kěn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50154" y="2674303"/>
            <a:ext cx="109356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zhuó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74578" y="2651443"/>
            <a:ext cx="49084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yí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77548" y="2674303"/>
            <a:ext cx="72648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huī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51968" y="2685733"/>
            <a:ext cx="551754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fú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4345" y="2651443"/>
            <a:ext cx="85151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C8C7D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hàn</a:t>
            </a:r>
            <a:endParaRPr lang="zh-CN" altLang="en-US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"/>
          <p:cNvSpPr txBox="1"/>
          <p:nvPr/>
        </p:nvSpPr>
        <p:spPr>
          <a:xfrm>
            <a:off x="935038" y="1468438"/>
            <a:ext cx="766286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读第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自然段，说说读完后你获得了哪些信息呢？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188" y="2938463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1987</a:t>
            </a: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日，是个令人难忘的日子。</a:t>
            </a:r>
            <a:endParaRPr lang="zh-CN" altLang="en-US" sz="3200" b="1" dirty="0">
              <a:solidFill>
                <a:srgbClr val="4A76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6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27350" y="155575"/>
            <a:ext cx="33035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再读课文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/>
          <p:nvPr/>
        </p:nvSpPr>
        <p:spPr>
          <a:xfrm>
            <a:off x="611188" y="438150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说说你对植树节的了解。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188" y="1042988"/>
            <a:ext cx="795655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植树节是按照法律规定宣传保护树木，并组织动员群众积极参加以植树造林为活动内容的节日。按时间长短可分为植树日、植树周和植树月，共称为国际植树节。提倡通过这种活动，激发人们爱林造林的热情、意识到环保的重要性。</a:t>
            </a:r>
            <a:endParaRPr lang="zh-CN" altLang="en-US" sz="3200" b="1" dirty="0">
              <a:solidFill>
                <a:srgbClr val="4A76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3b6b8527-2205-4fd4-ba42-8018be7ec58f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BF3EA"/>
        </a:solidFill>
        <a:ln w="19050">
          <a:noFill/>
        </a:ln>
      </a:spPr>
      <a:bodyPr wrap="square" lIns="72000" tIns="0" rIns="0" bIns="36000" rtlCol="0" anchor="ctr">
        <a:noAutofit/>
      </a:bodyPr>
      <a:lstStyle>
        <a:defPPr algn="l" eaLnBrk="1" hangingPunct="1">
          <a:spcBef>
            <a:spcPct val="50000"/>
          </a:spcBef>
          <a:defRPr kumimoji="1" sz="3200" b="1" dirty="0">
            <a:solidFill>
              <a:schemeClr val="tx1"/>
            </a:solidFill>
            <a:latin typeface="宋体" panose="02010600030101010101" pitchFamily="2" charset="-122"/>
          </a:defRPr>
        </a:defPPr>
      </a:lstStyle>
      <a:style>
        <a:lnRef idx="1">
          <a:schemeClr val="accent3"/>
        </a:lnRef>
        <a:fillRef idx="1003">
          <a:schemeClr val="lt1"/>
        </a:fillRef>
        <a:effectRef idx="1">
          <a:schemeClr val="accent3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2346</Words>
  <Application>WPS 演示</Application>
  <PresentationFormat>全屏显示(16:9)</PresentationFormat>
  <Paragraphs>262</Paragraphs>
  <Slides>37</Slides>
  <Notes>0</Notes>
  <HiddenSlides>0</HiddenSlides>
  <MMClips>7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黑体</vt:lpstr>
      <vt:lpstr>楷体</vt:lpstr>
      <vt:lpstr>汉语拼音</vt:lpstr>
      <vt:lpstr>Vijaya</vt:lpstr>
      <vt:lpstr>微软雅黑</vt:lpstr>
      <vt:lpstr>Arial Unicode MS</vt:lpstr>
      <vt:lpstr>Calibri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唐唐唐小糖1</cp:lastModifiedBy>
  <cp:revision>2522</cp:revision>
  <dcterms:created xsi:type="dcterms:W3CDTF">2016-01-14T05:53:00Z</dcterms:created>
  <dcterms:modified xsi:type="dcterms:W3CDTF">2026-02-06T08:49:35Z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7485D7BD8E174F1199E6FD3BD71C049D</vt:lpwstr>
  </property>
  <property fmtid="{D5CDD505-2E9C-101B-9397-08002B2CF9AE}" pid="4" name="KSOProductBuildVer">
    <vt:lpwstr>2052-12.1.0.24657</vt:lpwstr>
  </property>
</Properties>
</file>