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15" r:id="rId3"/>
    <p:sldId id="314" r:id="rId4"/>
    <p:sldId id="316" r:id="rId5"/>
    <p:sldId id="317" r:id="rId6"/>
    <p:sldId id="318" r:id="rId7"/>
    <p:sldId id="319" r:id="rId8"/>
    <p:sldId id="320" r:id="rId9"/>
    <p:sldId id="371" r:id="rId10"/>
    <p:sldId id="321" r:id="rId11"/>
    <p:sldId id="325" r:id="rId12"/>
    <p:sldId id="323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7" r:id="rId24"/>
    <p:sldId id="338" r:id="rId25"/>
    <p:sldId id="339" r:id="rId26"/>
    <p:sldId id="340" r:id="rId27"/>
    <p:sldId id="361" r:id="rId28"/>
    <p:sldId id="366" r:id="rId29"/>
    <p:sldId id="341" r:id="rId30"/>
    <p:sldId id="342" r:id="rId31"/>
    <p:sldId id="343" r:id="rId32"/>
    <p:sldId id="344" r:id="rId33"/>
    <p:sldId id="362" r:id="rId34"/>
    <p:sldId id="348" r:id="rId35"/>
    <p:sldId id="336" r:id="rId36"/>
    <p:sldId id="363" r:id="rId37"/>
    <p:sldId id="365" r:id="rId38"/>
    <p:sldId id="324" r:id="rId39"/>
    <p:sldId id="357" r:id="rId40"/>
    <p:sldId id="349" r:id="rId41"/>
    <p:sldId id="358" r:id="rId42"/>
    <p:sldId id="359" r:id="rId43"/>
    <p:sldId id="364" r:id="rId44"/>
    <p:sldId id="350" r:id="rId45"/>
    <p:sldId id="351" r:id="rId46"/>
    <p:sldId id="352" r:id="rId4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5A2F"/>
    <a:srgbClr val="147560"/>
    <a:srgbClr val="13765A"/>
    <a:srgbClr val="367B39"/>
    <a:srgbClr val="165447"/>
    <a:srgbClr val="226254"/>
    <a:srgbClr val="439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0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8" y="1104"/>
      </p:cViewPr>
      <p:guideLst>
        <p:guide pos="385"/>
        <p:guide pos="53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07755-747C-409D-A482-489DF0851A6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D9C512-F015-4958-BC6C-184176749E7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BDC770-E5BC-4959-BC7F-CDE1F7BA24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9A5742-CAB8-4C70-AD87-AB2FF915577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405" y="381721"/>
            <a:ext cx="707945" cy="6274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405" y="381721"/>
            <a:ext cx="707945" cy="6274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05" y="57871"/>
            <a:ext cx="707945" cy="6274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21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 txBox="1"/>
          <p:nvPr/>
        </p:nvSpPr>
        <p:spPr>
          <a:xfrm>
            <a:off x="1993900" y="1793875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语文园地一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3"/>
          <p:cNvPicPr>
            <a:picLocks noChangeAspect="1"/>
          </p:cNvPicPr>
          <p:nvPr/>
        </p:nvPicPr>
        <p:blipFill>
          <a:blip r:embed="rId1"/>
          <a:srcRect l="35278" t="-1370" r="-531" b="1370"/>
          <a:stretch>
            <a:fillRect/>
          </a:stretch>
        </p:blipFill>
        <p:spPr>
          <a:xfrm>
            <a:off x="3400425" y="2771775"/>
            <a:ext cx="234315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2"/>
          <p:cNvSpPr txBox="1"/>
          <p:nvPr/>
        </p:nvSpPr>
        <p:spPr>
          <a:xfrm>
            <a:off x="611188" y="225425"/>
            <a:ext cx="68326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情境二：如果我们在湖心亭玩了一会儿，想去宝塔，该怎么走呢？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685" y="1555944"/>
            <a:ext cx="5635600" cy="29567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717423" y="1327944"/>
            <a:ext cx="7709154" cy="2376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游玩时，要注意看导览图。要弄清楚自己的所处地和目的地，以及方位顺序。如果出现了几条路线，就看哪一条路线最近，最方便。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741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0563" y="3881438"/>
            <a:ext cx="1009650" cy="82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t="4500" r="27379" b="9986"/>
          <a:stretch>
            <a:fillRect/>
          </a:stretch>
        </p:blipFill>
        <p:spPr>
          <a:xfrm>
            <a:off x="5033963" y="2319338"/>
            <a:ext cx="2501900" cy="22098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8437" name="矩形 13"/>
          <p:cNvSpPr/>
          <p:nvPr/>
        </p:nvSpPr>
        <p:spPr>
          <a:xfrm>
            <a:off x="583406" y="790321"/>
            <a:ext cx="79771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在我们的生活中，很多地方都可以识字。大家想一想，还有哪些地方也藏着生字宝宝呢？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382" y="2370138"/>
            <a:ext cx="1557235" cy="198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/>
          <p:nvPr/>
        </p:nvSpPr>
        <p:spPr>
          <a:xfrm>
            <a:off x="844436" y="2458242"/>
            <a:ext cx="23304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视频欣赏：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找春天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1"/>
          <p:cNvSpPr txBox="1"/>
          <p:nvPr/>
        </p:nvSpPr>
        <p:spPr>
          <a:xfrm>
            <a:off x="611188" y="892175"/>
            <a:ext cx="78549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说说你在春天里看到了什么，感受到了什么。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60" name="标题 3"/>
          <p:cNvSpPr txBox="1"/>
          <p:nvPr/>
        </p:nvSpPr>
        <p:spPr>
          <a:xfrm>
            <a:off x="-53975" y="104775"/>
            <a:ext cx="2514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5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字词句运用</a:t>
            </a:r>
            <a:endParaRPr lang="zh-CN" altLang="en-US" sz="3200" b="1" dirty="0">
              <a:solidFill>
                <a:srgbClr val="D65B6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找春天（朗读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38014" y="1656132"/>
            <a:ext cx="5161550" cy="2903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/>
          <p:nvPr/>
        </p:nvSpPr>
        <p:spPr>
          <a:xfrm>
            <a:off x="374650" y="860425"/>
            <a:ext cx="8393113" cy="17866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补充词语，感受画面。补充的词语可以是表示颜色的，也可以是表示形状或感受的，只要能体现春天的特点的都可以。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488" y="2564772"/>
            <a:ext cx="7854950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的天空     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的阳光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的田野     </a:t>
            </a:r>
            <a:r>
              <a:rPr lang="en-US" altLang="zh-CN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的微风</a:t>
            </a:r>
            <a:endParaRPr lang="en-US" altLang="zh-CN" sz="3200" b="1" dirty="0">
              <a:solidFill>
                <a:srgbClr val="367B3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367B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的柳条     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的草坪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192152"/>
            <a:ext cx="1009650" cy="82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2"/>
          <p:cNvSpPr txBox="1"/>
          <p:nvPr/>
        </p:nvSpPr>
        <p:spPr>
          <a:xfrm>
            <a:off x="1336445" y="2616948"/>
            <a:ext cx="100860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5685080" y="2601087"/>
            <a:ext cx="100860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889716" y="3351497"/>
            <a:ext cx="1832553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685080" y="3349596"/>
            <a:ext cx="100860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柔和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301687" y="4071554"/>
            <a:ext cx="100860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454736" y="4057600"/>
            <a:ext cx="1420582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绿油油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814690" y="1279625"/>
            <a:ext cx="8079456" cy="293157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我看到了（                      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（          ）让我感到春天来了。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我看到了（                      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（          ）让我感到春天来了。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3290888" y="1403350"/>
            <a:ext cx="47164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碧绿的田野、细长的柳条</a:t>
            </a:r>
            <a:endParaRPr lang="zh-CN" altLang="en-US" sz="32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5443" y="2103371"/>
            <a:ext cx="22447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暖暖的阳光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0" y="4037013"/>
            <a:ext cx="1009650" cy="82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1"/>
          <p:cNvSpPr txBox="1"/>
          <p:nvPr/>
        </p:nvSpPr>
        <p:spPr>
          <a:xfrm>
            <a:off x="419403" y="616050"/>
            <a:ext cx="39417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仿照例句说一说。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30387" y="1415606"/>
            <a:ext cx="5616575" cy="1069328"/>
            <a:chOff x="1831022" y="723900"/>
            <a:chExt cx="5616575" cy="1070037"/>
          </a:xfrm>
        </p:grpSpPr>
        <p:sp>
          <p:nvSpPr>
            <p:cNvPr id="2" name="圆角矩形 6"/>
            <p:cNvSpPr/>
            <p:nvPr/>
          </p:nvSpPr>
          <p:spPr>
            <a:xfrm>
              <a:off x="1831022" y="851341"/>
              <a:ext cx="5616575" cy="942596"/>
            </a:xfrm>
            <a:prstGeom prst="roundRect">
              <a:avLst/>
            </a:prstGeom>
            <a:solidFill>
              <a:srgbClr val="B5D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6" name="TextBox 2"/>
            <p:cNvSpPr txBox="1"/>
            <p:nvPr/>
          </p:nvSpPr>
          <p:spPr>
            <a:xfrm>
              <a:off x="2415223" y="1089025"/>
              <a:ext cx="4895850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种子睡在松软的泥土里。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2"/>
            <p:cNvSpPr txBox="1">
              <a:spLocks noChangeArrowheads="1"/>
            </p:cNvSpPr>
            <p:nvPr/>
          </p:nvSpPr>
          <p:spPr bwMode="auto">
            <a:xfrm>
              <a:off x="4272295" y="723900"/>
              <a:ext cx="942975" cy="5845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-150" normalizeH="0" baseline="0" noProof="0" dirty="0" err="1">
                  <a:ln>
                    <a:noFill/>
                  </a:ln>
                  <a:solidFill>
                    <a:srgbClr val="165547"/>
                  </a:solidFill>
                  <a:effectLst/>
                  <a:uLnTx/>
                  <a:uFillTx/>
                  <a:latin typeface="汉语拼音" panose="020B0604020202020204" pitchFamily="34" charset="0"/>
                  <a:cs typeface="汉语拼音" panose="020B0604020202020204" pitchFamily="34" charset="0"/>
                </a:rPr>
                <a:t>ruǎn</a:t>
              </a:r>
              <a:endPara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165547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pic>
        <p:nvPicPr>
          <p:cNvPr id="5" name="Picture 4" descr="C:\Users\Administrator\Desktop\芽苗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258" y="2721130"/>
            <a:ext cx="592137" cy="43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2206308" y="2590955"/>
            <a:ext cx="59055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什么睡在松软的泥土里？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种子睡在哪里？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种子睡在什么样的泥土里？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4" descr="C:\Users\Administrator\Desktop\芽苗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258" y="3337080"/>
            <a:ext cx="592137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C:\Users\Administrator\Desktop\芽苗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258" y="3992718"/>
            <a:ext cx="592137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1517" y="629076"/>
            <a:ext cx="7369473" cy="6417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根据不同的提问，读读下面的句子。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6"/>
          <p:cNvSpPr/>
          <p:nvPr/>
        </p:nvSpPr>
        <p:spPr>
          <a:xfrm>
            <a:off x="1590675" y="931863"/>
            <a:ext cx="5964238" cy="8159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妈妈买了一件蓝色的连衣裙。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663" y="2011363"/>
            <a:ext cx="6353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想想这句话有哪些读法？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0563" y="3881438"/>
            <a:ext cx="1009650" cy="82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28663" y="2878138"/>
            <a:ext cx="795655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句子的读法不同，所表达的意思不同，强调的重点也不同。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3"/>
          <p:cNvSpPr txBox="1"/>
          <p:nvPr/>
        </p:nvSpPr>
        <p:spPr>
          <a:xfrm>
            <a:off x="217488" y="60325"/>
            <a:ext cx="20621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D65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书写提示</a:t>
            </a:r>
            <a:endParaRPr lang="zh-CN" altLang="en-US" sz="3600" b="1" dirty="0">
              <a:solidFill>
                <a:srgbClr val="D65B6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30263" y="1131888"/>
            <a:ext cx="3348037" cy="1717675"/>
            <a:chOff x="830898" y="1132235"/>
            <a:chExt cx="3348038" cy="1717415"/>
          </a:xfrm>
        </p:grpSpPr>
        <p:grpSp>
          <p:nvGrpSpPr>
            <p:cNvPr id="24618" name="组合 7"/>
            <p:cNvGrpSpPr/>
            <p:nvPr/>
          </p:nvGrpSpPr>
          <p:grpSpPr>
            <a:xfrm>
              <a:off x="830898" y="1160550"/>
              <a:ext cx="836613" cy="850900"/>
              <a:chOff x="2437" y="2032"/>
              <a:chExt cx="1244" cy="1264"/>
            </a:xfrm>
          </p:grpSpPr>
          <p:sp>
            <p:nvSpPr>
              <p:cNvPr id="2465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5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5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19" name="文本框 64"/>
            <p:cNvSpPr txBox="1"/>
            <p:nvPr/>
          </p:nvSpPr>
          <p:spPr>
            <a:xfrm>
              <a:off x="849948" y="1135150"/>
              <a:ext cx="811213" cy="830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620" name="组合 7"/>
            <p:cNvGrpSpPr/>
            <p:nvPr/>
          </p:nvGrpSpPr>
          <p:grpSpPr>
            <a:xfrm>
              <a:off x="1669098" y="1160550"/>
              <a:ext cx="836613" cy="850900"/>
              <a:chOff x="2437" y="2032"/>
              <a:chExt cx="1244" cy="1264"/>
            </a:xfrm>
          </p:grpSpPr>
          <p:sp>
            <p:nvSpPr>
              <p:cNvPr id="2464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5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1" name="组合 7"/>
            <p:cNvGrpSpPr/>
            <p:nvPr/>
          </p:nvGrpSpPr>
          <p:grpSpPr>
            <a:xfrm>
              <a:off x="2505711" y="1160550"/>
              <a:ext cx="836612" cy="850900"/>
              <a:chOff x="2437" y="2032"/>
              <a:chExt cx="1244" cy="1264"/>
            </a:xfrm>
          </p:grpSpPr>
          <p:sp>
            <p:nvSpPr>
              <p:cNvPr id="2464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4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2" name="组合 7"/>
            <p:cNvGrpSpPr/>
            <p:nvPr/>
          </p:nvGrpSpPr>
          <p:grpSpPr>
            <a:xfrm>
              <a:off x="3342323" y="1160550"/>
              <a:ext cx="836613" cy="850900"/>
              <a:chOff x="2437" y="2032"/>
              <a:chExt cx="1244" cy="1264"/>
            </a:xfrm>
          </p:grpSpPr>
          <p:sp>
            <p:nvSpPr>
              <p:cNvPr id="2464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4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3" name="组合 7"/>
            <p:cNvGrpSpPr/>
            <p:nvPr/>
          </p:nvGrpSpPr>
          <p:grpSpPr>
            <a:xfrm>
              <a:off x="830898" y="1998750"/>
              <a:ext cx="836613" cy="850900"/>
              <a:chOff x="2437" y="2032"/>
              <a:chExt cx="1244" cy="1264"/>
            </a:xfrm>
          </p:grpSpPr>
          <p:sp>
            <p:nvSpPr>
              <p:cNvPr id="2463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4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4" name="组合 7"/>
            <p:cNvGrpSpPr/>
            <p:nvPr/>
          </p:nvGrpSpPr>
          <p:grpSpPr>
            <a:xfrm>
              <a:off x="1669098" y="1998750"/>
              <a:ext cx="836613" cy="850900"/>
              <a:chOff x="2437" y="2032"/>
              <a:chExt cx="1244" cy="1264"/>
            </a:xfrm>
          </p:grpSpPr>
          <p:sp>
            <p:nvSpPr>
              <p:cNvPr id="2463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3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5" name="组合 7"/>
            <p:cNvGrpSpPr/>
            <p:nvPr/>
          </p:nvGrpSpPr>
          <p:grpSpPr>
            <a:xfrm>
              <a:off x="2505711" y="1998750"/>
              <a:ext cx="836612" cy="850900"/>
              <a:chOff x="2437" y="2032"/>
              <a:chExt cx="1244" cy="1264"/>
            </a:xfrm>
          </p:grpSpPr>
          <p:sp>
            <p:nvSpPr>
              <p:cNvPr id="2463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626" name="组合 7"/>
            <p:cNvGrpSpPr/>
            <p:nvPr/>
          </p:nvGrpSpPr>
          <p:grpSpPr>
            <a:xfrm>
              <a:off x="3342323" y="1998750"/>
              <a:ext cx="836613" cy="850900"/>
              <a:chOff x="2437" y="2032"/>
              <a:chExt cx="1244" cy="1264"/>
            </a:xfrm>
          </p:grpSpPr>
          <p:sp>
            <p:nvSpPr>
              <p:cNvPr id="2463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27" name="文本框 64"/>
            <p:cNvSpPr txBox="1"/>
            <p:nvPr/>
          </p:nvSpPr>
          <p:spPr>
            <a:xfrm>
              <a:off x="849948" y="1968588"/>
              <a:ext cx="811213" cy="831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眉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628" name="文本框 64"/>
            <p:cNvSpPr txBox="1"/>
            <p:nvPr/>
          </p:nvSpPr>
          <p:spPr>
            <a:xfrm>
              <a:off x="1681799" y="1132235"/>
              <a:ext cx="81121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CD73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</a:t>
              </a:r>
              <a:endParaRPr lang="zh-CN" altLang="en-US" sz="4800" b="1" dirty="0">
                <a:solidFill>
                  <a:srgbClr val="CD73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629" name="文本框 64"/>
            <p:cNvSpPr txBox="1"/>
            <p:nvPr/>
          </p:nvSpPr>
          <p:spPr>
            <a:xfrm>
              <a:off x="1681799" y="1965973"/>
              <a:ext cx="81121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CD73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眉</a:t>
              </a:r>
              <a:endParaRPr lang="zh-CN" altLang="en-US" sz="4800" b="1" dirty="0">
                <a:solidFill>
                  <a:srgbClr val="CD73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702175" y="2119313"/>
            <a:ext cx="3348038" cy="1716087"/>
            <a:chOff x="4701858" y="2118720"/>
            <a:chExt cx="3348037" cy="1716680"/>
          </a:xfrm>
        </p:grpSpPr>
        <p:grpSp>
          <p:nvGrpSpPr>
            <p:cNvPr id="24582" name="组合 7"/>
            <p:cNvGrpSpPr/>
            <p:nvPr/>
          </p:nvGrpSpPr>
          <p:grpSpPr>
            <a:xfrm>
              <a:off x="4701858" y="2146300"/>
              <a:ext cx="836612" cy="850900"/>
              <a:chOff x="2437" y="2032"/>
              <a:chExt cx="1244" cy="1264"/>
            </a:xfrm>
          </p:grpSpPr>
          <p:sp>
            <p:nvSpPr>
              <p:cNvPr id="246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83" name="文本框 64"/>
            <p:cNvSpPr txBox="1"/>
            <p:nvPr/>
          </p:nvSpPr>
          <p:spPr>
            <a:xfrm>
              <a:off x="4720908" y="2120900"/>
              <a:ext cx="811212" cy="831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处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584" name="组合 7"/>
            <p:cNvGrpSpPr/>
            <p:nvPr/>
          </p:nvGrpSpPr>
          <p:grpSpPr>
            <a:xfrm>
              <a:off x="5538470" y="2146300"/>
              <a:ext cx="836613" cy="850900"/>
              <a:chOff x="2437" y="2032"/>
              <a:chExt cx="1244" cy="1264"/>
            </a:xfrm>
          </p:grpSpPr>
          <p:sp>
            <p:nvSpPr>
              <p:cNvPr id="2461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85" name="组合 7"/>
            <p:cNvGrpSpPr/>
            <p:nvPr/>
          </p:nvGrpSpPr>
          <p:grpSpPr>
            <a:xfrm>
              <a:off x="6375083" y="2146300"/>
              <a:ext cx="836612" cy="850900"/>
              <a:chOff x="2437" y="2032"/>
              <a:chExt cx="1244" cy="1264"/>
            </a:xfrm>
          </p:grpSpPr>
          <p:sp>
            <p:nvSpPr>
              <p:cNvPr id="2460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86" name="组合 7"/>
            <p:cNvGrpSpPr/>
            <p:nvPr/>
          </p:nvGrpSpPr>
          <p:grpSpPr>
            <a:xfrm>
              <a:off x="7213283" y="2146300"/>
              <a:ext cx="836612" cy="850900"/>
              <a:chOff x="2437" y="2032"/>
              <a:chExt cx="1244" cy="1264"/>
            </a:xfrm>
          </p:grpSpPr>
          <p:sp>
            <p:nvSpPr>
              <p:cNvPr id="2460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87" name="组合 7"/>
            <p:cNvGrpSpPr/>
            <p:nvPr/>
          </p:nvGrpSpPr>
          <p:grpSpPr>
            <a:xfrm>
              <a:off x="4701858" y="2984500"/>
              <a:ext cx="836612" cy="850900"/>
              <a:chOff x="2437" y="2032"/>
              <a:chExt cx="1244" cy="1264"/>
            </a:xfrm>
          </p:grpSpPr>
          <p:sp>
            <p:nvSpPr>
              <p:cNvPr id="246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88" name="组合 7"/>
            <p:cNvGrpSpPr/>
            <p:nvPr/>
          </p:nvGrpSpPr>
          <p:grpSpPr>
            <a:xfrm>
              <a:off x="5538470" y="2984500"/>
              <a:ext cx="836613" cy="850900"/>
              <a:chOff x="2437" y="2032"/>
              <a:chExt cx="1244" cy="1264"/>
            </a:xfrm>
          </p:grpSpPr>
          <p:sp>
            <p:nvSpPr>
              <p:cNvPr id="2460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89" name="组合 7"/>
            <p:cNvGrpSpPr/>
            <p:nvPr/>
          </p:nvGrpSpPr>
          <p:grpSpPr>
            <a:xfrm>
              <a:off x="6375083" y="2984500"/>
              <a:ext cx="836612" cy="850900"/>
              <a:chOff x="2437" y="2032"/>
              <a:chExt cx="1244" cy="1264"/>
            </a:xfrm>
          </p:grpSpPr>
          <p:sp>
            <p:nvSpPr>
              <p:cNvPr id="245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grpSp>
          <p:nvGrpSpPr>
            <p:cNvPr id="24590" name="组合 7"/>
            <p:cNvGrpSpPr/>
            <p:nvPr/>
          </p:nvGrpSpPr>
          <p:grpSpPr>
            <a:xfrm>
              <a:off x="7213283" y="2984500"/>
              <a:ext cx="836612" cy="850900"/>
              <a:chOff x="2437" y="2032"/>
              <a:chExt cx="1244" cy="1264"/>
            </a:xfrm>
          </p:grpSpPr>
          <p:sp>
            <p:nvSpPr>
              <p:cNvPr id="2459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9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91" name="文本框 64"/>
            <p:cNvSpPr txBox="1"/>
            <p:nvPr/>
          </p:nvSpPr>
          <p:spPr>
            <a:xfrm>
              <a:off x="4720908" y="2955925"/>
              <a:ext cx="811212" cy="830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通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92" name="文本框 64"/>
            <p:cNvSpPr txBox="1"/>
            <p:nvPr/>
          </p:nvSpPr>
          <p:spPr>
            <a:xfrm>
              <a:off x="5551912" y="2118720"/>
              <a:ext cx="81121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CD73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处</a:t>
              </a:r>
              <a:endParaRPr lang="zh-CN" altLang="en-US" sz="4800" b="1" dirty="0">
                <a:solidFill>
                  <a:srgbClr val="CD73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93" name="文本框 64"/>
            <p:cNvSpPr txBox="1"/>
            <p:nvPr/>
          </p:nvSpPr>
          <p:spPr>
            <a:xfrm>
              <a:off x="5551912" y="2952458"/>
              <a:ext cx="81121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CD73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</a:t>
              </a:r>
              <a:endParaRPr lang="zh-CN" altLang="en-US" sz="4800" b="1" dirty="0">
                <a:solidFill>
                  <a:srgbClr val="CD737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581" name="图片 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966063">
            <a:off x="1582738" y="3697288"/>
            <a:ext cx="1009650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611188" y="792163"/>
            <a:ext cx="79565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“原”和“眉”是左上包围的字，书写时包围部分的撇画要写得舒展，被包围部分要写得端正。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147560"/>
                </a:solidFill>
                <a:latin typeface="宋体" panose="02010600030101010101" pitchFamily="2" charset="-122"/>
              </a:rPr>
              <a:t>“处”和“递通”是左下包围的字，书写时包围部分的捺画要写得舒展，被包围部分要写端正。</a:t>
            </a:r>
            <a:endParaRPr lang="zh-CN" altLang="en-US" sz="3200" b="1" dirty="0">
              <a:solidFill>
                <a:srgbClr val="1475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: 圆角 1">
            <a:hlinkClick r:id="rId1" action="ppaction://hlinksldjump"/>
          </p:cNvPr>
          <p:cNvSpPr/>
          <p:nvPr/>
        </p:nvSpPr>
        <p:spPr>
          <a:xfrm>
            <a:off x="3670378" y="1837396"/>
            <a:ext cx="1744663" cy="7556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矩形: 圆角 2">
            <a:hlinkClick r:id="rId2" action="ppaction://hlinksldjump"/>
          </p:cNvPr>
          <p:cNvSpPr/>
          <p:nvPr/>
        </p:nvSpPr>
        <p:spPr>
          <a:xfrm>
            <a:off x="3625773" y="2574577"/>
            <a:ext cx="1733550" cy="7556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/>
          <p:nvPr/>
        </p:nvSpPr>
        <p:spPr>
          <a:xfrm>
            <a:off x="611188" y="108267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大家还知道哪些这种结构的字呢？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918" y="2001744"/>
            <a:ext cx="5287041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左上包围的字：</a:t>
            </a: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床、层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左下包围的字：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还、这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0563" y="3881438"/>
            <a:ext cx="1009650" cy="82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2"/>
          <p:cNvSpPr txBox="1"/>
          <p:nvPr/>
        </p:nvSpPr>
        <p:spPr>
          <a:xfrm>
            <a:off x="593725" y="1590675"/>
            <a:ext cx="81994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我们在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找春天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中找到了春天，大家还记得“春天的眉毛”指的是什么吗？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2000" y="3306763"/>
            <a:ext cx="121285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1654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endParaRPr lang="zh-CN" altLang="en-US" sz="4000" b="1" dirty="0">
              <a:solidFill>
                <a:srgbClr val="1654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7"/>
          <p:cNvGrpSpPr/>
          <p:nvPr/>
        </p:nvGrpSpPr>
        <p:grpSpPr>
          <a:xfrm>
            <a:off x="3292475" y="2932113"/>
            <a:ext cx="1123950" cy="1314450"/>
            <a:chOff x="4268387" y="3967969"/>
            <a:chExt cx="1615440" cy="1888807"/>
          </a:xfrm>
        </p:grpSpPr>
        <p:sp>
          <p:nvSpPr>
            <p:cNvPr id="27655" name="任意多边形: 形状 8"/>
            <p:cNvSpPr/>
            <p:nvPr/>
          </p:nvSpPr>
          <p:spPr>
            <a:xfrm>
              <a:off x="4709395" y="5713901"/>
              <a:ext cx="704850" cy="142875"/>
            </a:xfrm>
            <a:custGeom>
              <a:avLst/>
              <a:gdLst/>
              <a:ahLst/>
              <a:cxnLst>
                <a:cxn ang="0">
                  <a:pos x="702469" y="73819"/>
                </a:cxn>
                <a:cxn ang="0">
                  <a:pos x="354806" y="140494"/>
                </a:cxn>
                <a:cxn ang="0">
                  <a:pos x="7144" y="73819"/>
                </a:cxn>
                <a:cxn ang="0">
                  <a:pos x="354806" y="7144"/>
                </a:cxn>
                <a:cxn ang="0">
                  <a:pos x="702469" y="73819"/>
                </a:cxn>
              </a:cxnLst>
              <a:rect l="0" t="0" r="0" b="0"/>
              <a:pathLst>
                <a:path w="704850" h="142875">
                  <a:moveTo>
                    <a:pt x="702469" y="73819"/>
                  </a:moveTo>
                  <a:cubicBezTo>
                    <a:pt x="702469" y="110966"/>
                    <a:pt x="547211" y="140494"/>
                    <a:pt x="354806" y="140494"/>
                  </a:cubicBezTo>
                  <a:cubicBezTo>
                    <a:pt x="162401" y="140494"/>
                    <a:pt x="7144" y="110966"/>
                    <a:pt x="7144" y="73819"/>
                  </a:cubicBezTo>
                  <a:cubicBezTo>
                    <a:pt x="7144" y="36671"/>
                    <a:pt x="162401" y="7144"/>
                    <a:pt x="354806" y="7144"/>
                  </a:cubicBezTo>
                  <a:cubicBezTo>
                    <a:pt x="546259" y="7144"/>
                    <a:pt x="702469" y="36671"/>
                    <a:pt x="702469" y="73819"/>
                  </a:cubicBezTo>
                  <a:close/>
                </a:path>
              </a:pathLst>
            </a:custGeom>
            <a:solidFill>
              <a:srgbClr val="F1F2F2">
                <a:alpha val="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任意多边形: 形状 9"/>
            <p:cNvSpPr/>
            <p:nvPr/>
          </p:nvSpPr>
          <p:spPr>
            <a:xfrm>
              <a:off x="4717967" y="5716736"/>
              <a:ext cx="685800" cy="133350"/>
            </a:xfrm>
            <a:custGeom>
              <a:avLst/>
              <a:gdLst/>
              <a:ahLst/>
              <a:cxnLst>
                <a:cxn ang="0">
                  <a:pos x="683419" y="70984"/>
                </a:cxn>
                <a:cxn ang="0">
                  <a:pos x="345281" y="134802"/>
                </a:cxn>
                <a:cxn ang="0">
                  <a:pos x="7144" y="70984"/>
                </a:cxn>
                <a:cxn ang="0">
                  <a:pos x="345281" y="7167"/>
                </a:cxn>
                <a:cxn ang="0">
                  <a:pos x="683419" y="70984"/>
                </a:cxn>
              </a:cxnLst>
              <a:rect l="0" t="0" r="0" b="0"/>
              <a:pathLst>
                <a:path w="685800" h="133350">
                  <a:moveTo>
                    <a:pt x="683419" y="70984"/>
                  </a:moveTo>
                  <a:cubicBezTo>
                    <a:pt x="683419" y="106227"/>
                    <a:pt x="531971" y="134802"/>
                    <a:pt x="345281" y="134802"/>
                  </a:cubicBezTo>
                  <a:cubicBezTo>
                    <a:pt x="158591" y="134802"/>
                    <a:pt x="7144" y="106227"/>
                    <a:pt x="7144" y="70984"/>
                  </a:cubicBezTo>
                  <a:cubicBezTo>
                    <a:pt x="7144" y="35742"/>
                    <a:pt x="158591" y="7167"/>
                    <a:pt x="345281" y="7167"/>
                  </a:cubicBezTo>
                  <a:cubicBezTo>
                    <a:pt x="531971" y="6214"/>
                    <a:pt x="683419" y="34789"/>
                    <a:pt x="683419" y="70984"/>
                  </a:cubicBezTo>
                  <a:close/>
                </a:path>
              </a:pathLst>
            </a:custGeom>
            <a:solidFill>
              <a:srgbClr val="E7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任意多边形: 形状 10"/>
            <p:cNvSpPr/>
            <p:nvPr/>
          </p:nvSpPr>
          <p:spPr>
            <a:xfrm>
              <a:off x="4727492" y="5718664"/>
              <a:ext cx="666750" cy="133350"/>
            </a:xfrm>
            <a:custGeom>
              <a:avLst/>
              <a:gdLst/>
              <a:ahLst/>
              <a:cxnLst>
                <a:cxn ang="0">
                  <a:pos x="664369" y="69056"/>
                </a:cxn>
                <a:cxn ang="0">
                  <a:pos x="335756" y="130969"/>
                </a:cxn>
                <a:cxn ang="0">
                  <a:pos x="7144" y="69056"/>
                </a:cxn>
                <a:cxn ang="0">
                  <a:pos x="335756" y="7144"/>
                </a:cxn>
                <a:cxn ang="0">
                  <a:pos x="664369" y="69056"/>
                </a:cxn>
              </a:cxnLst>
              <a:rect l="0" t="0" r="0" b="0"/>
              <a:pathLst>
                <a:path w="666750" h="133350">
                  <a:moveTo>
                    <a:pt x="664369" y="69056"/>
                  </a:moveTo>
                  <a:cubicBezTo>
                    <a:pt x="664369" y="103346"/>
                    <a:pt x="517684" y="130969"/>
                    <a:pt x="335756" y="130969"/>
                  </a:cubicBezTo>
                  <a:cubicBezTo>
                    <a:pt x="154781" y="130969"/>
                    <a:pt x="7144" y="103346"/>
                    <a:pt x="7144" y="69056"/>
                  </a:cubicBezTo>
                  <a:cubicBezTo>
                    <a:pt x="7144" y="34766"/>
                    <a:pt x="153829" y="7144"/>
                    <a:pt x="335756" y="7144"/>
                  </a:cubicBezTo>
                  <a:cubicBezTo>
                    <a:pt x="517684" y="7144"/>
                    <a:pt x="664369" y="34766"/>
                    <a:pt x="664369" y="69056"/>
                  </a:cubicBezTo>
                  <a:close/>
                </a:path>
              </a:pathLst>
            </a:custGeom>
            <a:solidFill>
              <a:srgbClr val="DDDED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任意多边形: 形状 11"/>
            <p:cNvSpPr/>
            <p:nvPr/>
          </p:nvSpPr>
          <p:spPr>
            <a:xfrm>
              <a:off x="4737017" y="5720569"/>
              <a:ext cx="647700" cy="133350"/>
            </a:xfrm>
            <a:custGeom>
              <a:avLst/>
              <a:gdLst/>
              <a:ahLst/>
              <a:cxnLst>
                <a:cxn ang="0">
                  <a:pos x="645319" y="67151"/>
                </a:cxn>
                <a:cxn ang="0">
                  <a:pos x="326231" y="127159"/>
                </a:cxn>
                <a:cxn ang="0">
                  <a:pos x="7144" y="67151"/>
                </a:cxn>
                <a:cxn ang="0">
                  <a:pos x="326231" y="7144"/>
                </a:cxn>
                <a:cxn ang="0">
                  <a:pos x="645319" y="67151"/>
                </a:cxn>
              </a:cxnLst>
              <a:rect l="0" t="0" r="0" b="0"/>
              <a:pathLst>
                <a:path w="647700" h="133350">
                  <a:moveTo>
                    <a:pt x="645319" y="67151"/>
                  </a:moveTo>
                  <a:cubicBezTo>
                    <a:pt x="645319" y="100489"/>
                    <a:pt x="502444" y="127159"/>
                    <a:pt x="326231" y="127159"/>
                  </a:cubicBezTo>
                  <a:cubicBezTo>
                    <a:pt x="150019" y="127159"/>
                    <a:pt x="7144" y="100489"/>
                    <a:pt x="7144" y="67151"/>
                  </a:cubicBezTo>
                  <a:cubicBezTo>
                    <a:pt x="7144" y="33814"/>
                    <a:pt x="150019" y="7144"/>
                    <a:pt x="326231" y="7144"/>
                  </a:cubicBezTo>
                  <a:cubicBezTo>
                    <a:pt x="502444" y="7144"/>
                    <a:pt x="645319" y="33814"/>
                    <a:pt x="645319" y="67151"/>
                  </a:cubicBezTo>
                  <a:close/>
                </a:path>
              </a:pathLst>
            </a:custGeom>
            <a:solidFill>
              <a:srgbClr val="D4D4D4">
                <a:alpha val="1411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任意多边形: 形状 12"/>
            <p:cNvSpPr/>
            <p:nvPr/>
          </p:nvSpPr>
          <p:spPr>
            <a:xfrm>
              <a:off x="4748447" y="5723426"/>
              <a:ext cx="628650" cy="123825"/>
            </a:xfrm>
            <a:custGeom>
              <a:avLst/>
              <a:gdLst/>
              <a:ahLst/>
              <a:cxnLst>
                <a:cxn ang="0">
                  <a:pos x="624364" y="64294"/>
                </a:cxn>
                <a:cxn ang="0">
                  <a:pos x="315754" y="121444"/>
                </a:cxn>
                <a:cxn ang="0">
                  <a:pos x="7144" y="64294"/>
                </a:cxn>
                <a:cxn ang="0">
                  <a:pos x="315754" y="7144"/>
                </a:cxn>
                <a:cxn ang="0">
                  <a:pos x="624364" y="64294"/>
                </a:cxn>
              </a:cxnLst>
              <a:rect l="0" t="0" r="0" b="0"/>
              <a:pathLst>
                <a:path w="628650" h="123825">
                  <a:moveTo>
                    <a:pt x="624364" y="64294"/>
                  </a:moveTo>
                  <a:cubicBezTo>
                    <a:pt x="624364" y="95726"/>
                    <a:pt x="486251" y="121444"/>
                    <a:pt x="315754" y="121444"/>
                  </a:cubicBezTo>
                  <a:cubicBezTo>
                    <a:pt x="145256" y="121444"/>
                    <a:pt x="7144" y="95726"/>
                    <a:pt x="7144" y="64294"/>
                  </a:cubicBezTo>
                  <a:cubicBezTo>
                    <a:pt x="7144" y="32861"/>
                    <a:pt x="145256" y="7144"/>
                    <a:pt x="315754" y="7144"/>
                  </a:cubicBezTo>
                  <a:cubicBezTo>
                    <a:pt x="486251" y="7144"/>
                    <a:pt x="624364" y="31909"/>
                    <a:pt x="624364" y="64294"/>
                  </a:cubicBezTo>
                  <a:close/>
                </a:path>
              </a:pathLst>
            </a:custGeom>
            <a:solidFill>
              <a:srgbClr val="CACACA">
                <a:alpha val="18823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任意多边形: 形状 13"/>
            <p:cNvSpPr/>
            <p:nvPr/>
          </p:nvSpPr>
          <p:spPr>
            <a:xfrm>
              <a:off x="4757972" y="5725331"/>
              <a:ext cx="609600" cy="123825"/>
            </a:xfrm>
            <a:custGeom>
              <a:avLst/>
              <a:gdLst/>
              <a:ahLst/>
              <a:cxnLst>
                <a:cxn ang="0">
                  <a:pos x="605314" y="62389"/>
                </a:cxn>
                <a:cxn ang="0">
                  <a:pos x="306229" y="117634"/>
                </a:cxn>
                <a:cxn ang="0">
                  <a:pos x="7144" y="62389"/>
                </a:cxn>
                <a:cxn ang="0">
                  <a:pos x="306229" y="7144"/>
                </a:cxn>
                <a:cxn ang="0">
                  <a:pos x="605314" y="62389"/>
                </a:cxn>
              </a:cxnLst>
              <a:rect l="0" t="0" r="0" b="0"/>
              <a:pathLst>
                <a:path w="609600" h="123825">
                  <a:moveTo>
                    <a:pt x="605314" y="62389"/>
                  </a:moveTo>
                  <a:cubicBezTo>
                    <a:pt x="605314" y="92869"/>
                    <a:pt x="471011" y="117634"/>
                    <a:pt x="306229" y="117634"/>
                  </a:cubicBezTo>
                  <a:cubicBezTo>
                    <a:pt x="140494" y="117634"/>
                    <a:pt x="7144" y="92869"/>
                    <a:pt x="7144" y="62389"/>
                  </a:cubicBezTo>
                  <a:cubicBezTo>
                    <a:pt x="7144" y="31909"/>
                    <a:pt x="141446" y="7144"/>
                    <a:pt x="306229" y="7144"/>
                  </a:cubicBezTo>
                  <a:cubicBezTo>
                    <a:pt x="471011" y="7144"/>
                    <a:pt x="605314" y="31909"/>
                    <a:pt x="605314" y="62389"/>
                  </a:cubicBezTo>
                  <a:close/>
                </a:path>
              </a:pathLst>
            </a:custGeom>
            <a:solidFill>
              <a:srgbClr val="C0C0C0">
                <a:alpha val="2392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任意多边形: 形状 14"/>
            <p:cNvSpPr/>
            <p:nvPr/>
          </p:nvSpPr>
          <p:spPr>
            <a:xfrm>
              <a:off x="4766545" y="5728189"/>
              <a:ext cx="590550" cy="114300"/>
            </a:xfrm>
            <a:custGeom>
              <a:avLst/>
              <a:gdLst/>
              <a:ahLst/>
              <a:cxnLst>
                <a:cxn ang="0">
                  <a:pos x="586264" y="59531"/>
                </a:cxn>
                <a:cxn ang="0">
                  <a:pos x="296704" y="111919"/>
                </a:cxn>
                <a:cxn ang="0">
                  <a:pos x="7144" y="59531"/>
                </a:cxn>
                <a:cxn ang="0">
                  <a:pos x="296704" y="7144"/>
                </a:cxn>
                <a:cxn ang="0">
                  <a:pos x="586264" y="59531"/>
                </a:cxn>
              </a:cxnLst>
              <a:rect l="0" t="0" r="0" b="0"/>
              <a:pathLst>
                <a:path w="590550" h="114300">
                  <a:moveTo>
                    <a:pt x="586264" y="59531"/>
                  </a:moveTo>
                  <a:cubicBezTo>
                    <a:pt x="586264" y="88106"/>
                    <a:pt x="456724" y="111919"/>
                    <a:pt x="296704" y="111919"/>
                  </a:cubicBezTo>
                  <a:cubicBezTo>
                    <a:pt x="136684" y="111919"/>
                    <a:pt x="7144" y="88106"/>
                    <a:pt x="7144" y="59531"/>
                  </a:cubicBezTo>
                  <a:cubicBezTo>
                    <a:pt x="7144" y="30956"/>
                    <a:pt x="136684" y="7144"/>
                    <a:pt x="296704" y="7144"/>
                  </a:cubicBezTo>
                  <a:cubicBezTo>
                    <a:pt x="456724" y="7144"/>
                    <a:pt x="586264" y="30004"/>
                    <a:pt x="586264" y="59531"/>
                  </a:cubicBezTo>
                  <a:close/>
                </a:path>
              </a:pathLst>
            </a:custGeom>
            <a:solidFill>
              <a:srgbClr val="B6B6B6">
                <a:alpha val="2901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任意多边形: 形状 15"/>
            <p:cNvSpPr/>
            <p:nvPr/>
          </p:nvSpPr>
          <p:spPr>
            <a:xfrm>
              <a:off x="4776070" y="5730094"/>
              <a:ext cx="571500" cy="114300"/>
            </a:xfrm>
            <a:custGeom>
              <a:avLst/>
              <a:gdLst/>
              <a:ahLst/>
              <a:cxnLst>
                <a:cxn ang="0">
                  <a:pos x="567214" y="57626"/>
                </a:cxn>
                <a:cxn ang="0">
                  <a:pos x="287179" y="108109"/>
                </a:cxn>
                <a:cxn ang="0">
                  <a:pos x="7144" y="57626"/>
                </a:cxn>
                <a:cxn ang="0">
                  <a:pos x="287179" y="7144"/>
                </a:cxn>
                <a:cxn ang="0">
                  <a:pos x="567214" y="57626"/>
                </a:cxn>
              </a:cxnLst>
              <a:rect l="0" t="0" r="0" b="0"/>
              <a:pathLst>
                <a:path w="571500" h="114300">
                  <a:moveTo>
                    <a:pt x="567214" y="57626"/>
                  </a:moveTo>
                  <a:cubicBezTo>
                    <a:pt x="567214" y="85249"/>
                    <a:pt x="441484" y="108109"/>
                    <a:pt x="287179" y="108109"/>
                  </a:cubicBezTo>
                  <a:cubicBezTo>
                    <a:pt x="132874" y="108109"/>
                    <a:pt x="7144" y="85249"/>
                    <a:pt x="7144" y="57626"/>
                  </a:cubicBezTo>
                  <a:cubicBezTo>
                    <a:pt x="7144" y="30004"/>
                    <a:pt x="132874" y="7144"/>
                    <a:pt x="287179" y="7144"/>
                  </a:cubicBezTo>
                  <a:cubicBezTo>
                    <a:pt x="442436" y="7144"/>
                    <a:pt x="567214" y="30004"/>
                    <a:pt x="567214" y="57626"/>
                  </a:cubicBezTo>
                  <a:close/>
                </a:path>
              </a:pathLst>
            </a:custGeom>
            <a:solidFill>
              <a:srgbClr val="ACACAC">
                <a:alpha val="3294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任意多边形: 形状 16"/>
            <p:cNvSpPr/>
            <p:nvPr/>
          </p:nvSpPr>
          <p:spPr>
            <a:xfrm>
              <a:off x="4785595" y="5732951"/>
              <a:ext cx="552450" cy="104775"/>
            </a:xfrm>
            <a:custGeom>
              <a:avLst/>
              <a:gdLst/>
              <a:ahLst/>
              <a:cxnLst>
                <a:cxn ang="0">
                  <a:pos x="548164" y="54769"/>
                </a:cxn>
                <a:cxn ang="0">
                  <a:pos x="277654" y="102394"/>
                </a:cxn>
                <a:cxn ang="0">
                  <a:pos x="7144" y="54769"/>
                </a:cxn>
                <a:cxn ang="0">
                  <a:pos x="277654" y="7144"/>
                </a:cxn>
                <a:cxn ang="0">
                  <a:pos x="548164" y="54769"/>
                </a:cxn>
              </a:cxnLst>
              <a:rect l="0" t="0" r="0" b="0"/>
              <a:pathLst>
                <a:path w="552450" h="104775">
                  <a:moveTo>
                    <a:pt x="548164" y="54769"/>
                  </a:moveTo>
                  <a:cubicBezTo>
                    <a:pt x="548164" y="81439"/>
                    <a:pt x="427196" y="102394"/>
                    <a:pt x="277654" y="102394"/>
                  </a:cubicBezTo>
                  <a:cubicBezTo>
                    <a:pt x="128111" y="102394"/>
                    <a:pt x="7144" y="81439"/>
                    <a:pt x="7144" y="54769"/>
                  </a:cubicBezTo>
                  <a:cubicBezTo>
                    <a:pt x="7144" y="28099"/>
                    <a:pt x="128111" y="7144"/>
                    <a:pt x="277654" y="7144"/>
                  </a:cubicBezTo>
                  <a:cubicBezTo>
                    <a:pt x="427196" y="7144"/>
                    <a:pt x="548164" y="28099"/>
                    <a:pt x="548164" y="54769"/>
                  </a:cubicBezTo>
                  <a:close/>
                </a:path>
              </a:pathLst>
            </a:custGeom>
            <a:solidFill>
              <a:srgbClr val="A3A2A2">
                <a:alpha val="3803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任意多边形: 形状 17"/>
            <p:cNvSpPr/>
            <p:nvPr/>
          </p:nvSpPr>
          <p:spPr>
            <a:xfrm>
              <a:off x="4797025" y="5734856"/>
              <a:ext cx="533400" cy="104775"/>
            </a:xfrm>
            <a:custGeom>
              <a:avLst/>
              <a:gdLst/>
              <a:ahLst/>
              <a:cxnLst>
                <a:cxn ang="0">
                  <a:pos x="527209" y="52864"/>
                </a:cxn>
                <a:cxn ang="0">
                  <a:pos x="267176" y="98584"/>
                </a:cxn>
                <a:cxn ang="0">
                  <a:pos x="7144" y="52864"/>
                </a:cxn>
                <a:cxn ang="0">
                  <a:pos x="267176" y="7144"/>
                </a:cxn>
                <a:cxn ang="0">
                  <a:pos x="527209" y="52864"/>
                </a:cxn>
              </a:cxnLst>
              <a:rect l="0" t="0" r="0" b="0"/>
              <a:pathLst>
                <a:path w="533400" h="104775">
                  <a:moveTo>
                    <a:pt x="527209" y="52864"/>
                  </a:moveTo>
                  <a:cubicBezTo>
                    <a:pt x="527209" y="77629"/>
                    <a:pt x="411004" y="98584"/>
                    <a:pt x="267176" y="98584"/>
                  </a:cubicBezTo>
                  <a:cubicBezTo>
                    <a:pt x="123349" y="98584"/>
                    <a:pt x="7144" y="78581"/>
                    <a:pt x="7144" y="52864"/>
                  </a:cubicBezTo>
                  <a:cubicBezTo>
                    <a:pt x="7144" y="28099"/>
                    <a:pt x="123349" y="7144"/>
                    <a:pt x="267176" y="7144"/>
                  </a:cubicBezTo>
                  <a:cubicBezTo>
                    <a:pt x="410051" y="7144"/>
                    <a:pt x="527209" y="27146"/>
                    <a:pt x="527209" y="52864"/>
                  </a:cubicBezTo>
                  <a:close/>
                </a:path>
              </a:pathLst>
            </a:custGeom>
            <a:solidFill>
              <a:srgbClr val="999898">
                <a:alpha val="4313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任意多边形: 形状 18"/>
            <p:cNvSpPr/>
            <p:nvPr/>
          </p:nvSpPr>
          <p:spPr>
            <a:xfrm>
              <a:off x="4806550" y="5737681"/>
              <a:ext cx="514350" cy="95250"/>
            </a:xfrm>
            <a:custGeom>
              <a:avLst/>
              <a:gdLst/>
              <a:ahLst/>
              <a:cxnLst>
                <a:cxn ang="0">
                  <a:pos x="508159" y="50039"/>
                </a:cxn>
                <a:cxn ang="0">
                  <a:pos x="257651" y="92901"/>
                </a:cxn>
                <a:cxn ang="0">
                  <a:pos x="7144" y="50039"/>
                </a:cxn>
                <a:cxn ang="0">
                  <a:pos x="257651" y="7176"/>
                </a:cxn>
                <a:cxn ang="0">
                  <a:pos x="508159" y="50039"/>
                </a:cxn>
              </a:cxnLst>
              <a:rect l="0" t="0" r="0" b="0"/>
              <a:pathLst>
                <a:path w="514350" h="95250">
                  <a:moveTo>
                    <a:pt x="508159" y="50039"/>
                  </a:moveTo>
                  <a:cubicBezTo>
                    <a:pt x="508159" y="73851"/>
                    <a:pt x="395764" y="92901"/>
                    <a:pt x="257651" y="92901"/>
                  </a:cubicBezTo>
                  <a:cubicBezTo>
                    <a:pt x="119539" y="92901"/>
                    <a:pt x="7144" y="73851"/>
                    <a:pt x="7144" y="50039"/>
                  </a:cubicBezTo>
                  <a:cubicBezTo>
                    <a:pt x="7144" y="26226"/>
                    <a:pt x="119539" y="7176"/>
                    <a:pt x="257651" y="7176"/>
                  </a:cubicBezTo>
                  <a:cubicBezTo>
                    <a:pt x="395764" y="6224"/>
                    <a:pt x="508159" y="26226"/>
                    <a:pt x="508159" y="50039"/>
                  </a:cubicBezTo>
                  <a:close/>
                </a:path>
              </a:pathLst>
            </a:custGeom>
            <a:solidFill>
              <a:srgbClr val="8F8E8E">
                <a:alpha val="4784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任意多边形: 形状 19"/>
            <p:cNvSpPr/>
            <p:nvPr/>
          </p:nvSpPr>
          <p:spPr>
            <a:xfrm>
              <a:off x="4816075" y="5739619"/>
              <a:ext cx="495300" cy="95250"/>
            </a:xfrm>
            <a:custGeom>
              <a:avLst/>
              <a:gdLst/>
              <a:ahLst/>
              <a:cxnLst>
                <a:cxn ang="0">
                  <a:pos x="489109" y="48101"/>
                </a:cxn>
                <a:cxn ang="0">
                  <a:pos x="248126" y="89059"/>
                </a:cxn>
                <a:cxn ang="0">
                  <a:pos x="7144" y="48101"/>
                </a:cxn>
                <a:cxn ang="0">
                  <a:pos x="248126" y="7144"/>
                </a:cxn>
                <a:cxn ang="0">
                  <a:pos x="489109" y="48101"/>
                </a:cxn>
              </a:cxnLst>
              <a:rect l="0" t="0" r="0" b="0"/>
              <a:pathLst>
                <a:path w="495300" h="95250">
                  <a:moveTo>
                    <a:pt x="489109" y="48101"/>
                  </a:moveTo>
                  <a:cubicBezTo>
                    <a:pt x="489109" y="70961"/>
                    <a:pt x="381476" y="89059"/>
                    <a:pt x="248126" y="89059"/>
                  </a:cubicBezTo>
                  <a:cubicBezTo>
                    <a:pt x="114776" y="89059"/>
                    <a:pt x="7144" y="70961"/>
                    <a:pt x="7144" y="48101"/>
                  </a:cubicBezTo>
                  <a:cubicBezTo>
                    <a:pt x="7144" y="25241"/>
                    <a:pt x="114776" y="7144"/>
                    <a:pt x="248126" y="7144"/>
                  </a:cubicBezTo>
                  <a:cubicBezTo>
                    <a:pt x="380524" y="7144"/>
                    <a:pt x="489109" y="25241"/>
                    <a:pt x="489109" y="48101"/>
                  </a:cubicBezTo>
                  <a:close/>
                </a:path>
              </a:pathLst>
            </a:custGeom>
            <a:solidFill>
              <a:srgbClr val="858384">
                <a:alpha val="5215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任意多边形: 形状 20"/>
            <p:cNvSpPr/>
            <p:nvPr/>
          </p:nvSpPr>
          <p:spPr>
            <a:xfrm>
              <a:off x="4824647" y="5742438"/>
              <a:ext cx="476250" cy="85725"/>
            </a:xfrm>
            <a:custGeom>
              <a:avLst/>
              <a:gdLst/>
              <a:ahLst/>
              <a:cxnLst>
                <a:cxn ang="0">
                  <a:pos x="470059" y="45282"/>
                </a:cxn>
                <a:cxn ang="0">
                  <a:pos x="238601" y="83382"/>
                </a:cxn>
                <a:cxn ang="0">
                  <a:pos x="7144" y="45282"/>
                </a:cxn>
                <a:cxn ang="0">
                  <a:pos x="238601" y="7182"/>
                </a:cxn>
                <a:cxn ang="0">
                  <a:pos x="470059" y="45282"/>
                </a:cxn>
              </a:cxnLst>
              <a:rect l="0" t="0" r="0" b="0"/>
              <a:pathLst>
                <a:path w="476250" h="85725">
                  <a:moveTo>
                    <a:pt x="470059" y="45282"/>
                  </a:moveTo>
                  <a:cubicBezTo>
                    <a:pt x="470059" y="66237"/>
                    <a:pt x="366236" y="83382"/>
                    <a:pt x="238601" y="83382"/>
                  </a:cubicBezTo>
                  <a:cubicBezTo>
                    <a:pt x="110966" y="83382"/>
                    <a:pt x="7144" y="66237"/>
                    <a:pt x="7144" y="45282"/>
                  </a:cubicBezTo>
                  <a:cubicBezTo>
                    <a:pt x="7144" y="24327"/>
                    <a:pt x="110966" y="7182"/>
                    <a:pt x="238601" y="7182"/>
                  </a:cubicBezTo>
                  <a:cubicBezTo>
                    <a:pt x="367189" y="6229"/>
                    <a:pt x="470059" y="23374"/>
                    <a:pt x="470059" y="45282"/>
                  </a:cubicBezTo>
                  <a:close/>
                </a:path>
              </a:pathLst>
            </a:custGeom>
            <a:solidFill>
              <a:srgbClr val="7B797A">
                <a:alpha val="5686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任意多边形: 形状 21"/>
            <p:cNvSpPr/>
            <p:nvPr/>
          </p:nvSpPr>
          <p:spPr>
            <a:xfrm>
              <a:off x="4834172" y="5744381"/>
              <a:ext cx="457200" cy="85725"/>
            </a:xfrm>
            <a:custGeom>
              <a:avLst/>
              <a:gdLst/>
              <a:ahLst/>
              <a:cxnLst>
                <a:cxn ang="0">
                  <a:pos x="451009" y="43339"/>
                </a:cxn>
                <a:cxn ang="0">
                  <a:pos x="229076" y="79534"/>
                </a:cxn>
                <a:cxn ang="0">
                  <a:pos x="7144" y="43339"/>
                </a:cxn>
                <a:cxn ang="0">
                  <a:pos x="229076" y="7144"/>
                </a:cxn>
                <a:cxn ang="0">
                  <a:pos x="451009" y="43339"/>
                </a:cxn>
              </a:cxnLst>
              <a:rect l="0" t="0" r="0" b="0"/>
              <a:pathLst>
                <a:path w="457200" h="85725">
                  <a:moveTo>
                    <a:pt x="451009" y="43339"/>
                  </a:moveTo>
                  <a:cubicBezTo>
                    <a:pt x="451009" y="63341"/>
                    <a:pt x="351949" y="79534"/>
                    <a:pt x="229076" y="79534"/>
                  </a:cubicBezTo>
                  <a:cubicBezTo>
                    <a:pt x="106204" y="79534"/>
                    <a:pt x="7144" y="63341"/>
                    <a:pt x="7144" y="43339"/>
                  </a:cubicBezTo>
                  <a:cubicBezTo>
                    <a:pt x="7144" y="23336"/>
                    <a:pt x="106204" y="7144"/>
                    <a:pt x="229076" y="7144"/>
                  </a:cubicBezTo>
                  <a:cubicBezTo>
                    <a:pt x="351949" y="7144"/>
                    <a:pt x="451009" y="23336"/>
                    <a:pt x="451009" y="43339"/>
                  </a:cubicBezTo>
                  <a:close/>
                </a:path>
              </a:pathLst>
            </a:custGeom>
            <a:solidFill>
              <a:srgbClr val="716F70">
                <a:alpha val="6196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任意多边形: 形状 22"/>
            <p:cNvSpPr/>
            <p:nvPr/>
          </p:nvSpPr>
          <p:spPr>
            <a:xfrm>
              <a:off x="4843697" y="5747239"/>
              <a:ext cx="438150" cy="76200"/>
            </a:xfrm>
            <a:custGeom>
              <a:avLst/>
              <a:gdLst/>
              <a:ahLst/>
              <a:cxnLst>
                <a:cxn ang="0">
                  <a:pos x="431959" y="40481"/>
                </a:cxn>
                <a:cxn ang="0">
                  <a:pos x="219551" y="73819"/>
                </a:cxn>
                <a:cxn ang="0">
                  <a:pos x="7144" y="40481"/>
                </a:cxn>
                <a:cxn ang="0">
                  <a:pos x="219551" y="7144"/>
                </a:cxn>
                <a:cxn ang="0">
                  <a:pos x="431959" y="40481"/>
                </a:cxn>
              </a:cxnLst>
              <a:rect l="0" t="0" r="0" b="0"/>
              <a:pathLst>
                <a:path w="438150" h="76200">
                  <a:moveTo>
                    <a:pt x="431959" y="40481"/>
                  </a:moveTo>
                  <a:cubicBezTo>
                    <a:pt x="431959" y="58579"/>
                    <a:pt x="336709" y="73819"/>
                    <a:pt x="219551" y="73819"/>
                  </a:cubicBezTo>
                  <a:cubicBezTo>
                    <a:pt x="102394" y="73819"/>
                    <a:pt x="7144" y="58579"/>
                    <a:pt x="7144" y="40481"/>
                  </a:cubicBezTo>
                  <a:cubicBezTo>
                    <a:pt x="7144" y="22384"/>
                    <a:pt x="102394" y="7144"/>
                    <a:pt x="219551" y="7144"/>
                  </a:cubicBezTo>
                  <a:cubicBezTo>
                    <a:pt x="336709" y="7144"/>
                    <a:pt x="431959" y="21431"/>
                    <a:pt x="431959" y="40481"/>
                  </a:cubicBezTo>
                  <a:close/>
                </a:path>
              </a:pathLst>
            </a:custGeom>
            <a:solidFill>
              <a:srgbClr val="686566">
                <a:alpha val="67058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任意多边形: 形状 23"/>
            <p:cNvSpPr/>
            <p:nvPr/>
          </p:nvSpPr>
          <p:spPr>
            <a:xfrm>
              <a:off x="4855127" y="5749144"/>
              <a:ext cx="409575" cy="76200"/>
            </a:xfrm>
            <a:custGeom>
              <a:avLst/>
              <a:gdLst/>
              <a:ahLst/>
              <a:cxnLst>
                <a:cxn ang="0">
                  <a:pos x="411004" y="38576"/>
                </a:cxn>
                <a:cxn ang="0">
                  <a:pos x="209074" y="70009"/>
                </a:cxn>
                <a:cxn ang="0">
                  <a:pos x="7144" y="38576"/>
                </a:cxn>
                <a:cxn ang="0">
                  <a:pos x="209074" y="7144"/>
                </a:cxn>
                <a:cxn ang="0">
                  <a:pos x="411004" y="38576"/>
                </a:cxn>
              </a:cxnLst>
              <a:rect l="0" t="0" r="0" b="0"/>
              <a:pathLst>
                <a:path w="409575" h="76200">
                  <a:moveTo>
                    <a:pt x="411004" y="38576"/>
                  </a:moveTo>
                  <a:cubicBezTo>
                    <a:pt x="411004" y="55721"/>
                    <a:pt x="320516" y="70009"/>
                    <a:pt x="209074" y="70009"/>
                  </a:cubicBezTo>
                  <a:cubicBezTo>
                    <a:pt x="97631" y="70009"/>
                    <a:pt x="7144" y="55721"/>
                    <a:pt x="7144" y="38576"/>
                  </a:cubicBezTo>
                  <a:cubicBezTo>
                    <a:pt x="7144" y="21431"/>
                    <a:pt x="97631" y="7144"/>
                    <a:pt x="209074" y="7144"/>
                  </a:cubicBezTo>
                  <a:cubicBezTo>
                    <a:pt x="320516" y="7144"/>
                    <a:pt x="411004" y="21431"/>
                    <a:pt x="411004" y="38576"/>
                  </a:cubicBezTo>
                  <a:close/>
                </a:path>
              </a:pathLst>
            </a:custGeom>
            <a:solidFill>
              <a:srgbClr val="5E5B5C">
                <a:alpha val="7097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任意多边形: 形状 24"/>
            <p:cNvSpPr/>
            <p:nvPr/>
          </p:nvSpPr>
          <p:spPr>
            <a:xfrm>
              <a:off x="4864652" y="5751953"/>
              <a:ext cx="390525" cy="66675"/>
            </a:xfrm>
            <a:custGeom>
              <a:avLst/>
              <a:gdLst/>
              <a:ahLst/>
              <a:cxnLst>
                <a:cxn ang="0">
                  <a:pos x="391954" y="35767"/>
                </a:cxn>
                <a:cxn ang="0">
                  <a:pos x="199549" y="64342"/>
                </a:cxn>
                <a:cxn ang="0">
                  <a:pos x="7144" y="35767"/>
                </a:cxn>
                <a:cxn ang="0">
                  <a:pos x="199549" y="7192"/>
                </a:cxn>
                <a:cxn ang="0">
                  <a:pos x="391954" y="35767"/>
                </a:cxn>
              </a:cxnLst>
              <a:rect l="0" t="0" r="0" b="0"/>
              <a:pathLst>
                <a:path w="390525" h="66675">
                  <a:moveTo>
                    <a:pt x="391954" y="35767"/>
                  </a:moveTo>
                  <a:cubicBezTo>
                    <a:pt x="391954" y="51959"/>
                    <a:pt x="305276" y="64342"/>
                    <a:pt x="199549" y="64342"/>
                  </a:cubicBezTo>
                  <a:cubicBezTo>
                    <a:pt x="92869" y="64342"/>
                    <a:pt x="7144" y="51959"/>
                    <a:pt x="7144" y="35767"/>
                  </a:cubicBezTo>
                  <a:cubicBezTo>
                    <a:pt x="7144" y="19574"/>
                    <a:pt x="93821" y="7192"/>
                    <a:pt x="199549" y="7192"/>
                  </a:cubicBezTo>
                  <a:cubicBezTo>
                    <a:pt x="305276" y="6239"/>
                    <a:pt x="391954" y="19574"/>
                    <a:pt x="391954" y="35767"/>
                  </a:cubicBezTo>
                  <a:close/>
                </a:path>
              </a:pathLst>
            </a:custGeom>
            <a:solidFill>
              <a:srgbClr val="545152">
                <a:alpha val="7607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任意多边形: 形状 25"/>
            <p:cNvSpPr/>
            <p:nvPr/>
          </p:nvSpPr>
          <p:spPr>
            <a:xfrm>
              <a:off x="4873225" y="5753906"/>
              <a:ext cx="371475" cy="66675"/>
            </a:xfrm>
            <a:custGeom>
              <a:avLst/>
              <a:gdLst/>
              <a:ahLst/>
              <a:cxnLst>
                <a:cxn ang="0">
                  <a:pos x="372904" y="33814"/>
                </a:cxn>
                <a:cxn ang="0">
                  <a:pos x="190024" y="60484"/>
                </a:cxn>
                <a:cxn ang="0">
                  <a:pos x="7144" y="33814"/>
                </a:cxn>
                <a:cxn ang="0">
                  <a:pos x="190024" y="7144"/>
                </a:cxn>
                <a:cxn ang="0">
                  <a:pos x="372904" y="33814"/>
                </a:cxn>
              </a:cxnLst>
              <a:rect l="0" t="0" r="0" b="0"/>
              <a:pathLst>
                <a:path w="371475" h="66675">
                  <a:moveTo>
                    <a:pt x="372904" y="33814"/>
                  </a:moveTo>
                  <a:cubicBezTo>
                    <a:pt x="372904" y="48101"/>
                    <a:pt x="290989" y="60484"/>
                    <a:pt x="190024" y="60484"/>
                  </a:cubicBezTo>
                  <a:cubicBezTo>
                    <a:pt x="89059" y="60484"/>
                    <a:pt x="7144" y="49054"/>
                    <a:pt x="7144" y="33814"/>
                  </a:cubicBezTo>
                  <a:cubicBezTo>
                    <a:pt x="7144" y="19526"/>
                    <a:pt x="89059" y="7144"/>
                    <a:pt x="190024" y="7144"/>
                  </a:cubicBezTo>
                  <a:cubicBezTo>
                    <a:pt x="290989" y="7144"/>
                    <a:pt x="372904" y="18574"/>
                    <a:pt x="372904" y="33814"/>
                  </a:cubicBezTo>
                  <a:close/>
                </a:path>
              </a:pathLst>
            </a:custGeom>
            <a:solidFill>
              <a:srgbClr val="4A4748">
                <a:alpha val="8117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任意多边形: 形状 26"/>
            <p:cNvSpPr/>
            <p:nvPr/>
          </p:nvSpPr>
          <p:spPr>
            <a:xfrm>
              <a:off x="4882750" y="5756708"/>
              <a:ext cx="352425" cy="57150"/>
            </a:xfrm>
            <a:custGeom>
              <a:avLst/>
              <a:gdLst/>
              <a:ahLst/>
              <a:cxnLst>
                <a:cxn ang="0">
                  <a:pos x="353854" y="31012"/>
                </a:cxn>
                <a:cxn ang="0">
                  <a:pos x="180499" y="54824"/>
                </a:cxn>
                <a:cxn ang="0">
                  <a:pos x="7144" y="31012"/>
                </a:cxn>
                <a:cxn ang="0">
                  <a:pos x="180499" y="7199"/>
                </a:cxn>
                <a:cxn ang="0">
                  <a:pos x="353854" y="31012"/>
                </a:cxn>
              </a:cxnLst>
              <a:rect l="0" t="0" r="0" b="0"/>
              <a:pathLst>
                <a:path w="352425" h="57150">
                  <a:moveTo>
                    <a:pt x="353854" y="31012"/>
                  </a:moveTo>
                  <a:cubicBezTo>
                    <a:pt x="353854" y="44347"/>
                    <a:pt x="276701" y="54824"/>
                    <a:pt x="180499" y="54824"/>
                  </a:cubicBezTo>
                  <a:cubicBezTo>
                    <a:pt x="85249" y="54824"/>
                    <a:pt x="7144" y="44347"/>
                    <a:pt x="7144" y="31012"/>
                  </a:cubicBezTo>
                  <a:cubicBezTo>
                    <a:pt x="7144" y="17677"/>
                    <a:pt x="84296" y="7199"/>
                    <a:pt x="180499" y="7199"/>
                  </a:cubicBezTo>
                  <a:cubicBezTo>
                    <a:pt x="276701" y="6247"/>
                    <a:pt x="353854" y="17677"/>
                    <a:pt x="353854" y="31012"/>
                  </a:cubicBezTo>
                  <a:close/>
                </a:path>
              </a:pathLst>
            </a:custGeom>
            <a:solidFill>
              <a:srgbClr val="403D3E">
                <a:alpha val="8588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任意多边形: 形状 27"/>
            <p:cNvSpPr/>
            <p:nvPr/>
          </p:nvSpPr>
          <p:spPr>
            <a:xfrm>
              <a:off x="4892275" y="5758669"/>
              <a:ext cx="333375" cy="57150"/>
            </a:xfrm>
            <a:custGeom>
              <a:avLst/>
              <a:gdLst/>
              <a:ahLst/>
              <a:cxnLst>
                <a:cxn ang="0">
                  <a:pos x="334804" y="29051"/>
                </a:cxn>
                <a:cxn ang="0">
                  <a:pos x="170974" y="50959"/>
                </a:cxn>
                <a:cxn ang="0">
                  <a:pos x="7144" y="29051"/>
                </a:cxn>
                <a:cxn ang="0">
                  <a:pos x="170974" y="7144"/>
                </a:cxn>
                <a:cxn ang="0">
                  <a:pos x="334804" y="29051"/>
                </a:cxn>
              </a:cxnLst>
              <a:rect l="0" t="0" r="0" b="0"/>
              <a:pathLst>
                <a:path w="333375" h="57150">
                  <a:moveTo>
                    <a:pt x="334804" y="29051"/>
                  </a:moveTo>
                  <a:cubicBezTo>
                    <a:pt x="334804" y="41434"/>
                    <a:pt x="261461" y="50959"/>
                    <a:pt x="170974" y="50959"/>
                  </a:cubicBezTo>
                  <a:cubicBezTo>
                    <a:pt x="80486" y="50959"/>
                    <a:pt x="7144" y="41434"/>
                    <a:pt x="7144" y="29051"/>
                  </a:cubicBezTo>
                  <a:cubicBezTo>
                    <a:pt x="7144" y="17621"/>
                    <a:pt x="80486" y="7144"/>
                    <a:pt x="170974" y="7144"/>
                  </a:cubicBezTo>
                  <a:cubicBezTo>
                    <a:pt x="261461" y="7144"/>
                    <a:pt x="334804" y="16669"/>
                    <a:pt x="334804" y="29051"/>
                  </a:cubicBezTo>
                  <a:close/>
                </a:path>
              </a:pathLst>
            </a:custGeom>
            <a:solidFill>
              <a:srgbClr val="373334">
                <a:alpha val="9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任意多边形: 形状 28"/>
            <p:cNvSpPr/>
            <p:nvPr/>
          </p:nvSpPr>
          <p:spPr>
            <a:xfrm>
              <a:off x="4903705" y="5761454"/>
              <a:ext cx="314325" cy="47625"/>
            </a:xfrm>
            <a:custGeom>
              <a:avLst/>
              <a:gdLst/>
              <a:ahLst/>
              <a:cxnLst>
                <a:cxn ang="0">
                  <a:pos x="313849" y="26266"/>
                </a:cxn>
                <a:cxn ang="0">
                  <a:pos x="160496" y="45316"/>
                </a:cxn>
                <a:cxn ang="0">
                  <a:pos x="7144" y="26266"/>
                </a:cxn>
                <a:cxn ang="0">
                  <a:pos x="160496" y="7216"/>
                </a:cxn>
                <a:cxn ang="0">
                  <a:pos x="313849" y="26266"/>
                </a:cxn>
              </a:cxnLst>
              <a:rect l="0" t="0" r="0" b="0"/>
              <a:pathLst>
                <a:path w="314325" h="47625">
                  <a:moveTo>
                    <a:pt x="313849" y="26266"/>
                  </a:moveTo>
                  <a:cubicBezTo>
                    <a:pt x="313849" y="36744"/>
                    <a:pt x="245269" y="45316"/>
                    <a:pt x="160496" y="45316"/>
                  </a:cubicBezTo>
                  <a:cubicBezTo>
                    <a:pt x="75724" y="45316"/>
                    <a:pt x="7144" y="36744"/>
                    <a:pt x="7144" y="26266"/>
                  </a:cubicBezTo>
                  <a:cubicBezTo>
                    <a:pt x="7144" y="15789"/>
                    <a:pt x="75724" y="7216"/>
                    <a:pt x="160496" y="7216"/>
                  </a:cubicBezTo>
                  <a:cubicBezTo>
                    <a:pt x="245269" y="6264"/>
                    <a:pt x="313849" y="14836"/>
                    <a:pt x="313849" y="26266"/>
                  </a:cubicBezTo>
                  <a:close/>
                </a:path>
              </a:pathLst>
            </a:custGeom>
            <a:solidFill>
              <a:srgbClr val="2D292A">
                <a:alpha val="949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任意多边形: 形状 29"/>
            <p:cNvSpPr/>
            <p:nvPr/>
          </p:nvSpPr>
          <p:spPr>
            <a:xfrm>
              <a:off x="4913230" y="5763431"/>
              <a:ext cx="295275" cy="47625"/>
            </a:xfrm>
            <a:custGeom>
              <a:avLst/>
              <a:gdLst/>
              <a:ahLst/>
              <a:cxnLst>
                <a:cxn ang="0">
                  <a:pos x="294799" y="24289"/>
                </a:cxn>
                <a:cxn ang="0">
                  <a:pos x="150971" y="41434"/>
                </a:cxn>
                <a:cxn ang="0">
                  <a:pos x="7144" y="24289"/>
                </a:cxn>
                <a:cxn ang="0">
                  <a:pos x="150971" y="7144"/>
                </a:cxn>
                <a:cxn ang="0">
                  <a:pos x="294799" y="24289"/>
                </a:cxn>
              </a:cxnLst>
              <a:rect l="0" t="0" r="0" b="0"/>
              <a:pathLst>
                <a:path w="295275" h="47625">
                  <a:moveTo>
                    <a:pt x="294799" y="24289"/>
                  </a:moveTo>
                  <a:cubicBezTo>
                    <a:pt x="294799" y="33814"/>
                    <a:pt x="230029" y="41434"/>
                    <a:pt x="150971" y="41434"/>
                  </a:cubicBezTo>
                  <a:cubicBezTo>
                    <a:pt x="70961" y="41434"/>
                    <a:pt x="7144" y="33814"/>
                    <a:pt x="7144" y="24289"/>
                  </a:cubicBezTo>
                  <a:cubicBezTo>
                    <a:pt x="7144" y="14764"/>
                    <a:pt x="71914" y="7144"/>
                    <a:pt x="150971" y="7144"/>
                  </a:cubicBezTo>
                  <a:cubicBezTo>
                    <a:pt x="230029" y="7144"/>
                    <a:pt x="294799" y="14764"/>
                    <a:pt x="294799" y="24289"/>
                  </a:cubicBezTo>
                  <a:close/>
                </a:path>
              </a:pathLst>
            </a:custGeom>
            <a:solidFill>
              <a:srgbClr val="231F2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任意多边形: 形状 30"/>
            <p:cNvSpPr/>
            <p:nvPr/>
          </p:nvSpPr>
          <p:spPr>
            <a:xfrm>
              <a:off x="4268387" y="4855699"/>
              <a:ext cx="752475" cy="933450"/>
            </a:xfrm>
            <a:custGeom>
              <a:avLst/>
              <a:gdLst/>
              <a:ahLst/>
              <a:cxnLst>
                <a:cxn ang="0">
                  <a:pos x="667226" y="934879"/>
                </a:cxn>
                <a:cxn ang="0">
                  <a:pos x="747236" y="934879"/>
                </a:cxn>
                <a:cxn ang="0">
                  <a:pos x="7144" y="7144"/>
                </a:cxn>
                <a:cxn ang="0">
                  <a:pos x="667226" y="934879"/>
                </a:cxn>
              </a:cxnLst>
              <a:rect l="0" t="0" r="0" b="0"/>
              <a:pathLst>
                <a:path w="752475" h="933450">
                  <a:moveTo>
                    <a:pt x="667226" y="934879"/>
                  </a:moveTo>
                  <a:lnTo>
                    <a:pt x="747236" y="934879"/>
                  </a:lnTo>
                  <a:cubicBezTo>
                    <a:pt x="747236" y="934879"/>
                    <a:pt x="636746" y="71914"/>
                    <a:pt x="7144" y="7144"/>
                  </a:cubicBezTo>
                  <a:cubicBezTo>
                    <a:pt x="7144" y="7144"/>
                    <a:pt x="515779" y="153829"/>
                    <a:pt x="667226" y="934879"/>
                  </a:cubicBez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任意多边形: 形状 31"/>
            <p:cNvSpPr/>
            <p:nvPr/>
          </p:nvSpPr>
          <p:spPr>
            <a:xfrm>
              <a:off x="4576045" y="4507084"/>
              <a:ext cx="514350" cy="1285875"/>
            </a:xfrm>
            <a:custGeom>
              <a:avLst/>
              <a:gdLst/>
              <a:ahLst/>
              <a:cxnLst>
                <a:cxn ang="0">
                  <a:pos x="7144" y="7144"/>
                </a:cxn>
                <a:cxn ang="0">
                  <a:pos x="515779" y="1284446"/>
                </a:cxn>
                <a:cxn ang="0">
                  <a:pos x="393859" y="1284446"/>
                </a:cxn>
                <a:cxn ang="0">
                  <a:pos x="7144" y="7144"/>
                </a:cxn>
              </a:cxnLst>
              <a:rect l="0" t="0" r="0" b="0"/>
              <a:pathLst>
                <a:path w="514350" h="1285875">
                  <a:moveTo>
                    <a:pt x="7144" y="7144"/>
                  </a:moveTo>
                  <a:cubicBezTo>
                    <a:pt x="7144" y="7144"/>
                    <a:pt x="424339" y="55721"/>
                    <a:pt x="515779" y="1284446"/>
                  </a:cubicBezTo>
                  <a:lnTo>
                    <a:pt x="393859" y="1284446"/>
                  </a:lnTo>
                  <a:cubicBezTo>
                    <a:pt x="393859" y="1283494"/>
                    <a:pt x="479584" y="307181"/>
                    <a:pt x="7144" y="7144"/>
                  </a:cubicBez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任意多边形: 形状 32"/>
            <p:cNvSpPr/>
            <p:nvPr/>
          </p:nvSpPr>
          <p:spPr>
            <a:xfrm>
              <a:off x="5053733" y="3967969"/>
              <a:ext cx="457200" cy="1828800"/>
            </a:xfrm>
            <a:custGeom>
              <a:avLst/>
              <a:gdLst/>
              <a:ahLst/>
              <a:cxnLst>
                <a:cxn ang="0">
                  <a:pos x="126673" y="1822609"/>
                </a:cxn>
                <a:cxn ang="0">
                  <a:pos x="451475" y="7144"/>
                </a:cxn>
                <a:cxn ang="0">
                  <a:pos x="7610" y="1822609"/>
                </a:cxn>
                <a:cxn ang="0">
                  <a:pos x="126673" y="1822609"/>
                </a:cxn>
              </a:cxnLst>
              <a:rect l="0" t="0" r="0" b="0"/>
              <a:pathLst>
                <a:path w="457200" h="1828800">
                  <a:moveTo>
                    <a:pt x="126673" y="1822609"/>
                  </a:moveTo>
                  <a:cubicBezTo>
                    <a:pt x="126673" y="1822609"/>
                    <a:pt x="18088" y="684371"/>
                    <a:pt x="451475" y="7144"/>
                  </a:cubicBezTo>
                  <a:cubicBezTo>
                    <a:pt x="451475" y="7144"/>
                    <a:pt x="-9535" y="622459"/>
                    <a:pt x="7610" y="1822609"/>
                  </a:cubicBezTo>
                  <a:lnTo>
                    <a:pt x="126673" y="1822609"/>
                  </a:ln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任意多边形: 形状 33"/>
            <p:cNvSpPr/>
            <p:nvPr/>
          </p:nvSpPr>
          <p:spPr>
            <a:xfrm>
              <a:off x="5121827" y="5310125"/>
              <a:ext cx="762000" cy="485775"/>
            </a:xfrm>
            <a:custGeom>
              <a:avLst/>
              <a:gdLst/>
              <a:ahLst/>
              <a:cxnLst>
                <a:cxn ang="0">
                  <a:pos x="757714" y="314717"/>
                </a:cxn>
                <a:cxn ang="0">
                  <a:pos x="307181" y="110882"/>
                </a:cxn>
                <a:cxn ang="0">
                  <a:pos x="105251" y="481405"/>
                </a:cxn>
                <a:cxn ang="0">
                  <a:pos x="7144" y="481405"/>
                </a:cxn>
                <a:cxn ang="0">
                  <a:pos x="349091" y="12775"/>
                </a:cxn>
                <a:cxn ang="0">
                  <a:pos x="757714" y="314717"/>
                </a:cxn>
              </a:cxnLst>
              <a:rect l="0" t="0" r="0" b="0"/>
              <a:pathLst>
                <a:path w="762000" h="485775">
                  <a:moveTo>
                    <a:pt x="757714" y="314717"/>
                  </a:moveTo>
                  <a:cubicBezTo>
                    <a:pt x="757714" y="314717"/>
                    <a:pt x="592931" y="-57710"/>
                    <a:pt x="307181" y="110882"/>
                  </a:cubicBezTo>
                  <a:cubicBezTo>
                    <a:pt x="307181" y="110882"/>
                    <a:pt x="135731" y="186130"/>
                    <a:pt x="105251" y="481405"/>
                  </a:cubicBezTo>
                  <a:lnTo>
                    <a:pt x="7144" y="481405"/>
                  </a:lnTo>
                  <a:cubicBezTo>
                    <a:pt x="7144" y="481405"/>
                    <a:pt x="61436" y="61352"/>
                    <a:pt x="349091" y="12775"/>
                  </a:cubicBezTo>
                  <a:cubicBezTo>
                    <a:pt x="349091" y="12775"/>
                    <a:pt x="633889" y="-59615"/>
                    <a:pt x="757714" y="314717"/>
                  </a:cubicBezTo>
                  <a:close/>
                </a:path>
              </a:pathLst>
            </a:custGeom>
            <a:solidFill>
              <a:srgbClr val="5CAA0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任意多边形: 形状 34"/>
            <p:cNvSpPr/>
            <p:nvPr/>
          </p:nvSpPr>
          <p:spPr>
            <a:xfrm>
              <a:off x="5084680" y="5115655"/>
              <a:ext cx="600075" cy="676275"/>
            </a:xfrm>
            <a:custGeom>
              <a:avLst/>
              <a:gdLst/>
              <a:ahLst/>
              <a:cxnLst>
                <a:cxn ang="0">
                  <a:pos x="69056" y="674923"/>
                </a:cxn>
                <a:cxn ang="0">
                  <a:pos x="593884" y="392030"/>
                </a:cxn>
                <a:cxn ang="0">
                  <a:pos x="7144" y="674923"/>
                </a:cxn>
                <a:cxn ang="0">
                  <a:pos x="69056" y="674923"/>
                </a:cxn>
              </a:cxnLst>
              <a:rect l="0" t="0" r="0" b="0"/>
              <a:pathLst>
                <a:path w="600075" h="676275">
                  <a:moveTo>
                    <a:pt x="69056" y="674923"/>
                  </a:moveTo>
                  <a:cubicBezTo>
                    <a:pt x="330994" y="-468077"/>
                    <a:pt x="593884" y="392030"/>
                    <a:pt x="593884" y="392030"/>
                  </a:cubicBezTo>
                  <a:cubicBezTo>
                    <a:pt x="593884" y="392030"/>
                    <a:pt x="318611" y="-639527"/>
                    <a:pt x="7144" y="674923"/>
                  </a:cubicBezTo>
                  <a:lnTo>
                    <a:pt x="69056" y="674923"/>
                  </a:ln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任意多边形: 形状 35"/>
            <p:cNvSpPr/>
            <p:nvPr/>
          </p:nvSpPr>
          <p:spPr>
            <a:xfrm>
              <a:off x="4666532" y="4776641"/>
              <a:ext cx="466725" cy="1019175"/>
            </a:xfrm>
            <a:custGeom>
              <a:avLst/>
              <a:gdLst/>
              <a:ahLst/>
              <a:cxnLst>
                <a:cxn ang="0">
                  <a:pos x="7144" y="7144"/>
                </a:cxn>
                <a:cxn ang="0">
                  <a:pos x="462439" y="1014889"/>
                </a:cxn>
                <a:cxn ang="0">
                  <a:pos x="348139" y="1014889"/>
                </a:cxn>
                <a:cxn ang="0">
                  <a:pos x="7144" y="7144"/>
                </a:cxn>
              </a:cxnLst>
              <a:rect l="0" t="0" r="0" b="0"/>
              <a:pathLst>
                <a:path w="466725" h="1019175">
                  <a:moveTo>
                    <a:pt x="7144" y="7144"/>
                  </a:moveTo>
                  <a:cubicBezTo>
                    <a:pt x="7144" y="7144"/>
                    <a:pt x="479584" y="205264"/>
                    <a:pt x="462439" y="1014889"/>
                  </a:cubicBezTo>
                  <a:lnTo>
                    <a:pt x="348139" y="1014889"/>
                  </a:lnTo>
                  <a:cubicBezTo>
                    <a:pt x="349091" y="1013936"/>
                    <a:pt x="406241" y="308134"/>
                    <a:pt x="7144" y="7144"/>
                  </a:cubicBezTo>
                  <a:close/>
                </a:path>
              </a:pathLst>
            </a:custGeom>
            <a:solidFill>
              <a:srgbClr val="5CAA0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3" name="标题 3"/>
          <p:cNvSpPr txBox="1"/>
          <p:nvPr/>
        </p:nvSpPr>
        <p:spPr>
          <a:xfrm>
            <a:off x="223838" y="147638"/>
            <a:ext cx="2062162" cy="59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5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200" b="1" dirty="0">
              <a:solidFill>
                <a:srgbClr val="D65B6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: 圆角 28"/>
          <p:cNvSpPr/>
          <p:nvPr/>
        </p:nvSpPr>
        <p:spPr>
          <a:xfrm>
            <a:off x="3433763" y="104775"/>
            <a:ext cx="2276475" cy="64611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/>
          <p:nvPr/>
        </p:nvSpPr>
        <p:spPr>
          <a:xfrm>
            <a:off x="1389063" y="1654175"/>
            <a:ext cx="5410200" cy="183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赋得古原草送别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7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白居易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12875" y="1512888"/>
            <a:ext cx="588963" cy="6816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fù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879725" y="2439988"/>
            <a:ext cx="1214438" cy="6816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táng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722813" y="2439988"/>
            <a:ext cx="712788" cy="6816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cs typeface="汉语拼音" panose="020B0604020202020204" pitchFamily="34" charset="0"/>
              </a:rPr>
              <a:t>yì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1404938" y="1654175"/>
            <a:ext cx="1301750" cy="96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136E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赋得</a:t>
            </a:r>
            <a:endParaRPr lang="en-US" altLang="zh-CN" sz="3200" b="1" dirty="0">
              <a:solidFill>
                <a:srgbClr val="136E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210560" y="898843"/>
            <a:ext cx="3924300" cy="907097"/>
          </a:xfrm>
          <a:prstGeom prst="accentBorderCallout1">
            <a:avLst>
              <a:gd name="adj1" fmla="val 42919"/>
              <a:gd name="adj2" fmla="val -3092"/>
              <a:gd name="adj3" fmla="val 115128"/>
              <a:gd name="adj4" fmla="val -29551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35A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/>
          <a:lstStyle/>
          <a:p>
            <a:pPr lvl="0" eaLnBrk="1" latinLnBrk="1" hangingPunct="1">
              <a:spcBef>
                <a:spcPts val="0"/>
              </a:spcBef>
              <a:defRPr/>
            </a:pPr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古代的一种命题作诗方式，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称为“赋得体”。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燕尾形 10"/>
          <p:cNvSpPr/>
          <p:nvPr/>
        </p:nvSpPr>
        <p:spPr>
          <a:xfrm>
            <a:off x="4043665" y="3588499"/>
            <a:ext cx="3635375" cy="1023938"/>
          </a:xfrm>
          <a:prstGeom prst="accentBorderCallout1">
            <a:avLst>
              <a:gd name="adj1" fmla="val 19313"/>
              <a:gd name="adj2" fmla="val -3495"/>
              <a:gd name="adj3" fmla="val -71476"/>
              <a:gd name="adj4" fmla="val -5391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35A2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/>
          <a:lstStyle/>
          <a:p>
            <a:pPr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通过写古原上的野草， 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表达送别之情。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428875" y="1651000"/>
            <a:ext cx="2928938" cy="963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古原草送别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8682" name="组合 7"/>
          <p:cNvGrpSpPr/>
          <p:nvPr/>
        </p:nvGrpSpPr>
        <p:grpSpPr>
          <a:xfrm>
            <a:off x="727075" y="2644775"/>
            <a:ext cx="1125538" cy="1316038"/>
            <a:chOff x="4268387" y="3967969"/>
            <a:chExt cx="1615440" cy="1888807"/>
          </a:xfrm>
        </p:grpSpPr>
        <p:sp>
          <p:nvSpPr>
            <p:cNvPr id="28683" name="任意多边形: 形状 8"/>
            <p:cNvSpPr/>
            <p:nvPr/>
          </p:nvSpPr>
          <p:spPr>
            <a:xfrm>
              <a:off x="4709395" y="5713901"/>
              <a:ext cx="704850" cy="142875"/>
            </a:xfrm>
            <a:custGeom>
              <a:avLst/>
              <a:gdLst/>
              <a:ahLst/>
              <a:cxnLst>
                <a:cxn ang="0">
                  <a:pos x="702469" y="73819"/>
                </a:cxn>
                <a:cxn ang="0">
                  <a:pos x="354806" y="140494"/>
                </a:cxn>
                <a:cxn ang="0">
                  <a:pos x="7144" y="73819"/>
                </a:cxn>
                <a:cxn ang="0">
                  <a:pos x="354806" y="7144"/>
                </a:cxn>
                <a:cxn ang="0">
                  <a:pos x="702469" y="73819"/>
                </a:cxn>
              </a:cxnLst>
              <a:rect l="0" t="0" r="0" b="0"/>
              <a:pathLst>
                <a:path w="704850" h="142875">
                  <a:moveTo>
                    <a:pt x="702469" y="73819"/>
                  </a:moveTo>
                  <a:cubicBezTo>
                    <a:pt x="702469" y="110966"/>
                    <a:pt x="547211" y="140494"/>
                    <a:pt x="354806" y="140494"/>
                  </a:cubicBezTo>
                  <a:cubicBezTo>
                    <a:pt x="162401" y="140494"/>
                    <a:pt x="7144" y="110966"/>
                    <a:pt x="7144" y="73819"/>
                  </a:cubicBezTo>
                  <a:cubicBezTo>
                    <a:pt x="7144" y="36671"/>
                    <a:pt x="162401" y="7144"/>
                    <a:pt x="354806" y="7144"/>
                  </a:cubicBezTo>
                  <a:cubicBezTo>
                    <a:pt x="546259" y="7144"/>
                    <a:pt x="702469" y="36671"/>
                    <a:pt x="702469" y="73819"/>
                  </a:cubicBezTo>
                  <a:close/>
                </a:path>
              </a:pathLst>
            </a:custGeom>
            <a:solidFill>
              <a:srgbClr val="F1F2F2">
                <a:alpha val="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任意多边形: 形状 9"/>
            <p:cNvSpPr/>
            <p:nvPr/>
          </p:nvSpPr>
          <p:spPr>
            <a:xfrm>
              <a:off x="4717967" y="5716736"/>
              <a:ext cx="685800" cy="133350"/>
            </a:xfrm>
            <a:custGeom>
              <a:avLst/>
              <a:gdLst/>
              <a:ahLst/>
              <a:cxnLst>
                <a:cxn ang="0">
                  <a:pos x="683419" y="70984"/>
                </a:cxn>
                <a:cxn ang="0">
                  <a:pos x="345281" y="134802"/>
                </a:cxn>
                <a:cxn ang="0">
                  <a:pos x="7144" y="70984"/>
                </a:cxn>
                <a:cxn ang="0">
                  <a:pos x="345281" y="7167"/>
                </a:cxn>
                <a:cxn ang="0">
                  <a:pos x="683419" y="70984"/>
                </a:cxn>
              </a:cxnLst>
              <a:rect l="0" t="0" r="0" b="0"/>
              <a:pathLst>
                <a:path w="685800" h="133350">
                  <a:moveTo>
                    <a:pt x="683419" y="70984"/>
                  </a:moveTo>
                  <a:cubicBezTo>
                    <a:pt x="683419" y="106227"/>
                    <a:pt x="531971" y="134802"/>
                    <a:pt x="345281" y="134802"/>
                  </a:cubicBezTo>
                  <a:cubicBezTo>
                    <a:pt x="158591" y="134802"/>
                    <a:pt x="7144" y="106227"/>
                    <a:pt x="7144" y="70984"/>
                  </a:cubicBezTo>
                  <a:cubicBezTo>
                    <a:pt x="7144" y="35742"/>
                    <a:pt x="158591" y="7167"/>
                    <a:pt x="345281" y="7167"/>
                  </a:cubicBezTo>
                  <a:cubicBezTo>
                    <a:pt x="531971" y="6214"/>
                    <a:pt x="683419" y="34789"/>
                    <a:pt x="683419" y="70984"/>
                  </a:cubicBezTo>
                  <a:close/>
                </a:path>
              </a:pathLst>
            </a:custGeom>
            <a:solidFill>
              <a:srgbClr val="E7E8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任意多边形: 形状 10"/>
            <p:cNvSpPr/>
            <p:nvPr/>
          </p:nvSpPr>
          <p:spPr>
            <a:xfrm>
              <a:off x="4727492" y="5718664"/>
              <a:ext cx="666750" cy="133350"/>
            </a:xfrm>
            <a:custGeom>
              <a:avLst/>
              <a:gdLst/>
              <a:ahLst/>
              <a:cxnLst>
                <a:cxn ang="0">
                  <a:pos x="664369" y="69056"/>
                </a:cxn>
                <a:cxn ang="0">
                  <a:pos x="335756" y="130969"/>
                </a:cxn>
                <a:cxn ang="0">
                  <a:pos x="7144" y="69056"/>
                </a:cxn>
                <a:cxn ang="0">
                  <a:pos x="335756" y="7144"/>
                </a:cxn>
                <a:cxn ang="0">
                  <a:pos x="664369" y="69056"/>
                </a:cxn>
              </a:cxnLst>
              <a:rect l="0" t="0" r="0" b="0"/>
              <a:pathLst>
                <a:path w="666750" h="133350">
                  <a:moveTo>
                    <a:pt x="664369" y="69056"/>
                  </a:moveTo>
                  <a:cubicBezTo>
                    <a:pt x="664369" y="103346"/>
                    <a:pt x="517684" y="130969"/>
                    <a:pt x="335756" y="130969"/>
                  </a:cubicBezTo>
                  <a:cubicBezTo>
                    <a:pt x="154781" y="130969"/>
                    <a:pt x="7144" y="103346"/>
                    <a:pt x="7144" y="69056"/>
                  </a:cubicBezTo>
                  <a:cubicBezTo>
                    <a:pt x="7144" y="34766"/>
                    <a:pt x="153829" y="7144"/>
                    <a:pt x="335756" y="7144"/>
                  </a:cubicBezTo>
                  <a:cubicBezTo>
                    <a:pt x="517684" y="7144"/>
                    <a:pt x="664369" y="34766"/>
                    <a:pt x="664369" y="69056"/>
                  </a:cubicBezTo>
                  <a:close/>
                </a:path>
              </a:pathLst>
            </a:custGeom>
            <a:solidFill>
              <a:srgbClr val="DDDED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任意多边形: 形状 11"/>
            <p:cNvSpPr/>
            <p:nvPr/>
          </p:nvSpPr>
          <p:spPr>
            <a:xfrm>
              <a:off x="4737017" y="5720569"/>
              <a:ext cx="647700" cy="133350"/>
            </a:xfrm>
            <a:custGeom>
              <a:avLst/>
              <a:gdLst/>
              <a:ahLst/>
              <a:cxnLst>
                <a:cxn ang="0">
                  <a:pos x="645319" y="67151"/>
                </a:cxn>
                <a:cxn ang="0">
                  <a:pos x="326231" y="127159"/>
                </a:cxn>
                <a:cxn ang="0">
                  <a:pos x="7144" y="67151"/>
                </a:cxn>
                <a:cxn ang="0">
                  <a:pos x="326231" y="7144"/>
                </a:cxn>
                <a:cxn ang="0">
                  <a:pos x="645319" y="67151"/>
                </a:cxn>
              </a:cxnLst>
              <a:rect l="0" t="0" r="0" b="0"/>
              <a:pathLst>
                <a:path w="647700" h="133350">
                  <a:moveTo>
                    <a:pt x="645319" y="67151"/>
                  </a:moveTo>
                  <a:cubicBezTo>
                    <a:pt x="645319" y="100489"/>
                    <a:pt x="502444" y="127159"/>
                    <a:pt x="326231" y="127159"/>
                  </a:cubicBezTo>
                  <a:cubicBezTo>
                    <a:pt x="150019" y="127159"/>
                    <a:pt x="7144" y="100489"/>
                    <a:pt x="7144" y="67151"/>
                  </a:cubicBezTo>
                  <a:cubicBezTo>
                    <a:pt x="7144" y="33814"/>
                    <a:pt x="150019" y="7144"/>
                    <a:pt x="326231" y="7144"/>
                  </a:cubicBezTo>
                  <a:cubicBezTo>
                    <a:pt x="502444" y="7144"/>
                    <a:pt x="645319" y="33814"/>
                    <a:pt x="645319" y="67151"/>
                  </a:cubicBezTo>
                  <a:close/>
                </a:path>
              </a:pathLst>
            </a:custGeom>
            <a:solidFill>
              <a:srgbClr val="D4D4D4">
                <a:alpha val="1411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任意多边形: 形状 12"/>
            <p:cNvSpPr/>
            <p:nvPr/>
          </p:nvSpPr>
          <p:spPr>
            <a:xfrm>
              <a:off x="4748447" y="5723426"/>
              <a:ext cx="628650" cy="123825"/>
            </a:xfrm>
            <a:custGeom>
              <a:avLst/>
              <a:gdLst/>
              <a:ahLst/>
              <a:cxnLst>
                <a:cxn ang="0">
                  <a:pos x="624364" y="64294"/>
                </a:cxn>
                <a:cxn ang="0">
                  <a:pos x="315754" y="121444"/>
                </a:cxn>
                <a:cxn ang="0">
                  <a:pos x="7144" y="64294"/>
                </a:cxn>
                <a:cxn ang="0">
                  <a:pos x="315754" y="7144"/>
                </a:cxn>
                <a:cxn ang="0">
                  <a:pos x="624364" y="64294"/>
                </a:cxn>
              </a:cxnLst>
              <a:rect l="0" t="0" r="0" b="0"/>
              <a:pathLst>
                <a:path w="628650" h="123825">
                  <a:moveTo>
                    <a:pt x="624364" y="64294"/>
                  </a:moveTo>
                  <a:cubicBezTo>
                    <a:pt x="624364" y="95726"/>
                    <a:pt x="486251" y="121444"/>
                    <a:pt x="315754" y="121444"/>
                  </a:cubicBezTo>
                  <a:cubicBezTo>
                    <a:pt x="145256" y="121444"/>
                    <a:pt x="7144" y="95726"/>
                    <a:pt x="7144" y="64294"/>
                  </a:cubicBezTo>
                  <a:cubicBezTo>
                    <a:pt x="7144" y="32861"/>
                    <a:pt x="145256" y="7144"/>
                    <a:pt x="315754" y="7144"/>
                  </a:cubicBezTo>
                  <a:cubicBezTo>
                    <a:pt x="486251" y="7144"/>
                    <a:pt x="624364" y="31909"/>
                    <a:pt x="624364" y="64294"/>
                  </a:cubicBezTo>
                  <a:close/>
                </a:path>
              </a:pathLst>
            </a:custGeom>
            <a:solidFill>
              <a:srgbClr val="CACACA">
                <a:alpha val="18823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任意多边形: 形状 13"/>
            <p:cNvSpPr/>
            <p:nvPr/>
          </p:nvSpPr>
          <p:spPr>
            <a:xfrm>
              <a:off x="4757972" y="5725331"/>
              <a:ext cx="609600" cy="123825"/>
            </a:xfrm>
            <a:custGeom>
              <a:avLst/>
              <a:gdLst/>
              <a:ahLst/>
              <a:cxnLst>
                <a:cxn ang="0">
                  <a:pos x="605314" y="62389"/>
                </a:cxn>
                <a:cxn ang="0">
                  <a:pos x="306229" y="117634"/>
                </a:cxn>
                <a:cxn ang="0">
                  <a:pos x="7144" y="62389"/>
                </a:cxn>
                <a:cxn ang="0">
                  <a:pos x="306229" y="7144"/>
                </a:cxn>
                <a:cxn ang="0">
                  <a:pos x="605314" y="62389"/>
                </a:cxn>
              </a:cxnLst>
              <a:rect l="0" t="0" r="0" b="0"/>
              <a:pathLst>
                <a:path w="609600" h="123825">
                  <a:moveTo>
                    <a:pt x="605314" y="62389"/>
                  </a:moveTo>
                  <a:cubicBezTo>
                    <a:pt x="605314" y="92869"/>
                    <a:pt x="471011" y="117634"/>
                    <a:pt x="306229" y="117634"/>
                  </a:cubicBezTo>
                  <a:cubicBezTo>
                    <a:pt x="140494" y="117634"/>
                    <a:pt x="7144" y="92869"/>
                    <a:pt x="7144" y="62389"/>
                  </a:cubicBezTo>
                  <a:cubicBezTo>
                    <a:pt x="7144" y="31909"/>
                    <a:pt x="141446" y="7144"/>
                    <a:pt x="306229" y="7144"/>
                  </a:cubicBezTo>
                  <a:cubicBezTo>
                    <a:pt x="471011" y="7144"/>
                    <a:pt x="605314" y="31909"/>
                    <a:pt x="605314" y="62389"/>
                  </a:cubicBezTo>
                  <a:close/>
                </a:path>
              </a:pathLst>
            </a:custGeom>
            <a:solidFill>
              <a:srgbClr val="C0C0C0">
                <a:alpha val="2392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任意多边形: 形状 14"/>
            <p:cNvSpPr/>
            <p:nvPr/>
          </p:nvSpPr>
          <p:spPr>
            <a:xfrm>
              <a:off x="4766545" y="5728189"/>
              <a:ext cx="590550" cy="114300"/>
            </a:xfrm>
            <a:custGeom>
              <a:avLst/>
              <a:gdLst/>
              <a:ahLst/>
              <a:cxnLst>
                <a:cxn ang="0">
                  <a:pos x="586264" y="59531"/>
                </a:cxn>
                <a:cxn ang="0">
                  <a:pos x="296704" y="111919"/>
                </a:cxn>
                <a:cxn ang="0">
                  <a:pos x="7144" y="59531"/>
                </a:cxn>
                <a:cxn ang="0">
                  <a:pos x="296704" y="7144"/>
                </a:cxn>
                <a:cxn ang="0">
                  <a:pos x="586264" y="59531"/>
                </a:cxn>
              </a:cxnLst>
              <a:rect l="0" t="0" r="0" b="0"/>
              <a:pathLst>
                <a:path w="590550" h="114300">
                  <a:moveTo>
                    <a:pt x="586264" y="59531"/>
                  </a:moveTo>
                  <a:cubicBezTo>
                    <a:pt x="586264" y="88106"/>
                    <a:pt x="456724" y="111919"/>
                    <a:pt x="296704" y="111919"/>
                  </a:cubicBezTo>
                  <a:cubicBezTo>
                    <a:pt x="136684" y="111919"/>
                    <a:pt x="7144" y="88106"/>
                    <a:pt x="7144" y="59531"/>
                  </a:cubicBezTo>
                  <a:cubicBezTo>
                    <a:pt x="7144" y="30956"/>
                    <a:pt x="136684" y="7144"/>
                    <a:pt x="296704" y="7144"/>
                  </a:cubicBezTo>
                  <a:cubicBezTo>
                    <a:pt x="456724" y="7144"/>
                    <a:pt x="586264" y="30004"/>
                    <a:pt x="586264" y="59531"/>
                  </a:cubicBezTo>
                  <a:close/>
                </a:path>
              </a:pathLst>
            </a:custGeom>
            <a:solidFill>
              <a:srgbClr val="B6B6B6">
                <a:alpha val="2901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任意多边形: 形状 15"/>
            <p:cNvSpPr/>
            <p:nvPr/>
          </p:nvSpPr>
          <p:spPr>
            <a:xfrm>
              <a:off x="4776070" y="5730094"/>
              <a:ext cx="571500" cy="114300"/>
            </a:xfrm>
            <a:custGeom>
              <a:avLst/>
              <a:gdLst/>
              <a:ahLst/>
              <a:cxnLst>
                <a:cxn ang="0">
                  <a:pos x="567214" y="57626"/>
                </a:cxn>
                <a:cxn ang="0">
                  <a:pos x="287179" y="108109"/>
                </a:cxn>
                <a:cxn ang="0">
                  <a:pos x="7144" y="57626"/>
                </a:cxn>
                <a:cxn ang="0">
                  <a:pos x="287179" y="7144"/>
                </a:cxn>
                <a:cxn ang="0">
                  <a:pos x="567214" y="57626"/>
                </a:cxn>
              </a:cxnLst>
              <a:rect l="0" t="0" r="0" b="0"/>
              <a:pathLst>
                <a:path w="571500" h="114300">
                  <a:moveTo>
                    <a:pt x="567214" y="57626"/>
                  </a:moveTo>
                  <a:cubicBezTo>
                    <a:pt x="567214" y="85249"/>
                    <a:pt x="441484" y="108109"/>
                    <a:pt x="287179" y="108109"/>
                  </a:cubicBezTo>
                  <a:cubicBezTo>
                    <a:pt x="132874" y="108109"/>
                    <a:pt x="7144" y="85249"/>
                    <a:pt x="7144" y="57626"/>
                  </a:cubicBezTo>
                  <a:cubicBezTo>
                    <a:pt x="7144" y="30004"/>
                    <a:pt x="132874" y="7144"/>
                    <a:pt x="287179" y="7144"/>
                  </a:cubicBezTo>
                  <a:cubicBezTo>
                    <a:pt x="442436" y="7144"/>
                    <a:pt x="567214" y="30004"/>
                    <a:pt x="567214" y="57626"/>
                  </a:cubicBezTo>
                  <a:close/>
                </a:path>
              </a:pathLst>
            </a:custGeom>
            <a:solidFill>
              <a:srgbClr val="ACACAC">
                <a:alpha val="3294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任意多边形: 形状 16"/>
            <p:cNvSpPr/>
            <p:nvPr/>
          </p:nvSpPr>
          <p:spPr>
            <a:xfrm>
              <a:off x="4785595" y="5732951"/>
              <a:ext cx="552450" cy="104775"/>
            </a:xfrm>
            <a:custGeom>
              <a:avLst/>
              <a:gdLst/>
              <a:ahLst/>
              <a:cxnLst>
                <a:cxn ang="0">
                  <a:pos x="548164" y="54769"/>
                </a:cxn>
                <a:cxn ang="0">
                  <a:pos x="277654" y="102394"/>
                </a:cxn>
                <a:cxn ang="0">
                  <a:pos x="7144" y="54769"/>
                </a:cxn>
                <a:cxn ang="0">
                  <a:pos x="277654" y="7144"/>
                </a:cxn>
                <a:cxn ang="0">
                  <a:pos x="548164" y="54769"/>
                </a:cxn>
              </a:cxnLst>
              <a:rect l="0" t="0" r="0" b="0"/>
              <a:pathLst>
                <a:path w="552450" h="104775">
                  <a:moveTo>
                    <a:pt x="548164" y="54769"/>
                  </a:moveTo>
                  <a:cubicBezTo>
                    <a:pt x="548164" y="81439"/>
                    <a:pt x="427196" y="102394"/>
                    <a:pt x="277654" y="102394"/>
                  </a:cubicBezTo>
                  <a:cubicBezTo>
                    <a:pt x="128111" y="102394"/>
                    <a:pt x="7144" y="81439"/>
                    <a:pt x="7144" y="54769"/>
                  </a:cubicBezTo>
                  <a:cubicBezTo>
                    <a:pt x="7144" y="28099"/>
                    <a:pt x="128111" y="7144"/>
                    <a:pt x="277654" y="7144"/>
                  </a:cubicBezTo>
                  <a:cubicBezTo>
                    <a:pt x="427196" y="7144"/>
                    <a:pt x="548164" y="28099"/>
                    <a:pt x="548164" y="54769"/>
                  </a:cubicBezTo>
                  <a:close/>
                </a:path>
              </a:pathLst>
            </a:custGeom>
            <a:solidFill>
              <a:srgbClr val="A3A2A2">
                <a:alpha val="3803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任意多边形: 形状 17"/>
            <p:cNvSpPr/>
            <p:nvPr/>
          </p:nvSpPr>
          <p:spPr>
            <a:xfrm>
              <a:off x="4797025" y="5734856"/>
              <a:ext cx="533400" cy="104775"/>
            </a:xfrm>
            <a:custGeom>
              <a:avLst/>
              <a:gdLst/>
              <a:ahLst/>
              <a:cxnLst>
                <a:cxn ang="0">
                  <a:pos x="527209" y="52864"/>
                </a:cxn>
                <a:cxn ang="0">
                  <a:pos x="267176" y="98584"/>
                </a:cxn>
                <a:cxn ang="0">
                  <a:pos x="7144" y="52864"/>
                </a:cxn>
                <a:cxn ang="0">
                  <a:pos x="267176" y="7144"/>
                </a:cxn>
                <a:cxn ang="0">
                  <a:pos x="527209" y="52864"/>
                </a:cxn>
              </a:cxnLst>
              <a:rect l="0" t="0" r="0" b="0"/>
              <a:pathLst>
                <a:path w="533400" h="104775">
                  <a:moveTo>
                    <a:pt x="527209" y="52864"/>
                  </a:moveTo>
                  <a:cubicBezTo>
                    <a:pt x="527209" y="77629"/>
                    <a:pt x="411004" y="98584"/>
                    <a:pt x="267176" y="98584"/>
                  </a:cubicBezTo>
                  <a:cubicBezTo>
                    <a:pt x="123349" y="98584"/>
                    <a:pt x="7144" y="78581"/>
                    <a:pt x="7144" y="52864"/>
                  </a:cubicBezTo>
                  <a:cubicBezTo>
                    <a:pt x="7144" y="28099"/>
                    <a:pt x="123349" y="7144"/>
                    <a:pt x="267176" y="7144"/>
                  </a:cubicBezTo>
                  <a:cubicBezTo>
                    <a:pt x="410051" y="7144"/>
                    <a:pt x="527209" y="27146"/>
                    <a:pt x="527209" y="52864"/>
                  </a:cubicBezTo>
                  <a:close/>
                </a:path>
              </a:pathLst>
            </a:custGeom>
            <a:solidFill>
              <a:srgbClr val="999898">
                <a:alpha val="4313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任意多边形: 形状 18"/>
            <p:cNvSpPr/>
            <p:nvPr/>
          </p:nvSpPr>
          <p:spPr>
            <a:xfrm>
              <a:off x="4806550" y="5737681"/>
              <a:ext cx="514350" cy="95250"/>
            </a:xfrm>
            <a:custGeom>
              <a:avLst/>
              <a:gdLst/>
              <a:ahLst/>
              <a:cxnLst>
                <a:cxn ang="0">
                  <a:pos x="508159" y="50039"/>
                </a:cxn>
                <a:cxn ang="0">
                  <a:pos x="257651" y="92901"/>
                </a:cxn>
                <a:cxn ang="0">
                  <a:pos x="7144" y="50039"/>
                </a:cxn>
                <a:cxn ang="0">
                  <a:pos x="257651" y="7176"/>
                </a:cxn>
                <a:cxn ang="0">
                  <a:pos x="508159" y="50039"/>
                </a:cxn>
              </a:cxnLst>
              <a:rect l="0" t="0" r="0" b="0"/>
              <a:pathLst>
                <a:path w="514350" h="95250">
                  <a:moveTo>
                    <a:pt x="508159" y="50039"/>
                  </a:moveTo>
                  <a:cubicBezTo>
                    <a:pt x="508159" y="73851"/>
                    <a:pt x="395764" y="92901"/>
                    <a:pt x="257651" y="92901"/>
                  </a:cubicBezTo>
                  <a:cubicBezTo>
                    <a:pt x="119539" y="92901"/>
                    <a:pt x="7144" y="73851"/>
                    <a:pt x="7144" y="50039"/>
                  </a:cubicBezTo>
                  <a:cubicBezTo>
                    <a:pt x="7144" y="26226"/>
                    <a:pt x="119539" y="7176"/>
                    <a:pt x="257651" y="7176"/>
                  </a:cubicBezTo>
                  <a:cubicBezTo>
                    <a:pt x="395764" y="6224"/>
                    <a:pt x="508159" y="26226"/>
                    <a:pt x="508159" y="50039"/>
                  </a:cubicBezTo>
                  <a:close/>
                </a:path>
              </a:pathLst>
            </a:custGeom>
            <a:solidFill>
              <a:srgbClr val="8F8E8E">
                <a:alpha val="4784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任意多边形: 形状 19"/>
            <p:cNvSpPr/>
            <p:nvPr/>
          </p:nvSpPr>
          <p:spPr>
            <a:xfrm>
              <a:off x="4816075" y="5739619"/>
              <a:ext cx="495300" cy="95250"/>
            </a:xfrm>
            <a:custGeom>
              <a:avLst/>
              <a:gdLst/>
              <a:ahLst/>
              <a:cxnLst>
                <a:cxn ang="0">
                  <a:pos x="489109" y="48101"/>
                </a:cxn>
                <a:cxn ang="0">
                  <a:pos x="248126" y="89059"/>
                </a:cxn>
                <a:cxn ang="0">
                  <a:pos x="7144" y="48101"/>
                </a:cxn>
                <a:cxn ang="0">
                  <a:pos x="248126" y="7144"/>
                </a:cxn>
                <a:cxn ang="0">
                  <a:pos x="489109" y="48101"/>
                </a:cxn>
              </a:cxnLst>
              <a:rect l="0" t="0" r="0" b="0"/>
              <a:pathLst>
                <a:path w="495300" h="95250">
                  <a:moveTo>
                    <a:pt x="489109" y="48101"/>
                  </a:moveTo>
                  <a:cubicBezTo>
                    <a:pt x="489109" y="70961"/>
                    <a:pt x="381476" y="89059"/>
                    <a:pt x="248126" y="89059"/>
                  </a:cubicBezTo>
                  <a:cubicBezTo>
                    <a:pt x="114776" y="89059"/>
                    <a:pt x="7144" y="70961"/>
                    <a:pt x="7144" y="48101"/>
                  </a:cubicBezTo>
                  <a:cubicBezTo>
                    <a:pt x="7144" y="25241"/>
                    <a:pt x="114776" y="7144"/>
                    <a:pt x="248126" y="7144"/>
                  </a:cubicBezTo>
                  <a:cubicBezTo>
                    <a:pt x="380524" y="7144"/>
                    <a:pt x="489109" y="25241"/>
                    <a:pt x="489109" y="48101"/>
                  </a:cubicBezTo>
                  <a:close/>
                </a:path>
              </a:pathLst>
            </a:custGeom>
            <a:solidFill>
              <a:srgbClr val="858384">
                <a:alpha val="5215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任意多边形: 形状 20"/>
            <p:cNvSpPr/>
            <p:nvPr/>
          </p:nvSpPr>
          <p:spPr>
            <a:xfrm>
              <a:off x="4824647" y="5742438"/>
              <a:ext cx="476250" cy="85725"/>
            </a:xfrm>
            <a:custGeom>
              <a:avLst/>
              <a:gdLst/>
              <a:ahLst/>
              <a:cxnLst>
                <a:cxn ang="0">
                  <a:pos x="470059" y="45282"/>
                </a:cxn>
                <a:cxn ang="0">
                  <a:pos x="238601" y="83382"/>
                </a:cxn>
                <a:cxn ang="0">
                  <a:pos x="7144" y="45282"/>
                </a:cxn>
                <a:cxn ang="0">
                  <a:pos x="238601" y="7182"/>
                </a:cxn>
                <a:cxn ang="0">
                  <a:pos x="470059" y="45282"/>
                </a:cxn>
              </a:cxnLst>
              <a:rect l="0" t="0" r="0" b="0"/>
              <a:pathLst>
                <a:path w="476250" h="85725">
                  <a:moveTo>
                    <a:pt x="470059" y="45282"/>
                  </a:moveTo>
                  <a:cubicBezTo>
                    <a:pt x="470059" y="66237"/>
                    <a:pt x="366236" y="83382"/>
                    <a:pt x="238601" y="83382"/>
                  </a:cubicBezTo>
                  <a:cubicBezTo>
                    <a:pt x="110966" y="83382"/>
                    <a:pt x="7144" y="66237"/>
                    <a:pt x="7144" y="45282"/>
                  </a:cubicBezTo>
                  <a:cubicBezTo>
                    <a:pt x="7144" y="24327"/>
                    <a:pt x="110966" y="7182"/>
                    <a:pt x="238601" y="7182"/>
                  </a:cubicBezTo>
                  <a:cubicBezTo>
                    <a:pt x="367189" y="6229"/>
                    <a:pt x="470059" y="23374"/>
                    <a:pt x="470059" y="45282"/>
                  </a:cubicBezTo>
                  <a:close/>
                </a:path>
              </a:pathLst>
            </a:custGeom>
            <a:solidFill>
              <a:srgbClr val="7B797A">
                <a:alpha val="5686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6" name="任意多边形: 形状 21"/>
            <p:cNvSpPr/>
            <p:nvPr/>
          </p:nvSpPr>
          <p:spPr>
            <a:xfrm>
              <a:off x="4834172" y="5744381"/>
              <a:ext cx="457200" cy="85725"/>
            </a:xfrm>
            <a:custGeom>
              <a:avLst/>
              <a:gdLst/>
              <a:ahLst/>
              <a:cxnLst>
                <a:cxn ang="0">
                  <a:pos x="451009" y="43339"/>
                </a:cxn>
                <a:cxn ang="0">
                  <a:pos x="229076" y="79534"/>
                </a:cxn>
                <a:cxn ang="0">
                  <a:pos x="7144" y="43339"/>
                </a:cxn>
                <a:cxn ang="0">
                  <a:pos x="229076" y="7144"/>
                </a:cxn>
                <a:cxn ang="0">
                  <a:pos x="451009" y="43339"/>
                </a:cxn>
              </a:cxnLst>
              <a:rect l="0" t="0" r="0" b="0"/>
              <a:pathLst>
                <a:path w="457200" h="85725">
                  <a:moveTo>
                    <a:pt x="451009" y="43339"/>
                  </a:moveTo>
                  <a:cubicBezTo>
                    <a:pt x="451009" y="63341"/>
                    <a:pt x="351949" y="79534"/>
                    <a:pt x="229076" y="79534"/>
                  </a:cubicBezTo>
                  <a:cubicBezTo>
                    <a:pt x="106204" y="79534"/>
                    <a:pt x="7144" y="63341"/>
                    <a:pt x="7144" y="43339"/>
                  </a:cubicBezTo>
                  <a:cubicBezTo>
                    <a:pt x="7144" y="23336"/>
                    <a:pt x="106204" y="7144"/>
                    <a:pt x="229076" y="7144"/>
                  </a:cubicBezTo>
                  <a:cubicBezTo>
                    <a:pt x="351949" y="7144"/>
                    <a:pt x="451009" y="23336"/>
                    <a:pt x="451009" y="43339"/>
                  </a:cubicBezTo>
                  <a:close/>
                </a:path>
              </a:pathLst>
            </a:custGeom>
            <a:solidFill>
              <a:srgbClr val="716F70">
                <a:alpha val="6196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任意多边形: 形状 22"/>
            <p:cNvSpPr/>
            <p:nvPr/>
          </p:nvSpPr>
          <p:spPr>
            <a:xfrm>
              <a:off x="4843697" y="5747239"/>
              <a:ext cx="438150" cy="76200"/>
            </a:xfrm>
            <a:custGeom>
              <a:avLst/>
              <a:gdLst/>
              <a:ahLst/>
              <a:cxnLst>
                <a:cxn ang="0">
                  <a:pos x="431959" y="40481"/>
                </a:cxn>
                <a:cxn ang="0">
                  <a:pos x="219551" y="73819"/>
                </a:cxn>
                <a:cxn ang="0">
                  <a:pos x="7144" y="40481"/>
                </a:cxn>
                <a:cxn ang="0">
                  <a:pos x="219551" y="7144"/>
                </a:cxn>
                <a:cxn ang="0">
                  <a:pos x="431959" y="40481"/>
                </a:cxn>
              </a:cxnLst>
              <a:rect l="0" t="0" r="0" b="0"/>
              <a:pathLst>
                <a:path w="438150" h="76200">
                  <a:moveTo>
                    <a:pt x="431959" y="40481"/>
                  </a:moveTo>
                  <a:cubicBezTo>
                    <a:pt x="431959" y="58579"/>
                    <a:pt x="336709" y="73819"/>
                    <a:pt x="219551" y="73819"/>
                  </a:cubicBezTo>
                  <a:cubicBezTo>
                    <a:pt x="102394" y="73819"/>
                    <a:pt x="7144" y="58579"/>
                    <a:pt x="7144" y="40481"/>
                  </a:cubicBezTo>
                  <a:cubicBezTo>
                    <a:pt x="7144" y="22384"/>
                    <a:pt x="102394" y="7144"/>
                    <a:pt x="219551" y="7144"/>
                  </a:cubicBezTo>
                  <a:cubicBezTo>
                    <a:pt x="336709" y="7144"/>
                    <a:pt x="431959" y="21431"/>
                    <a:pt x="431959" y="40481"/>
                  </a:cubicBezTo>
                  <a:close/>
                </a:path>
              </a:pathLst>
            </a:custGeom>
            <a:solidFill>
              <a:srgbClr val="686566">
                <a:alpha val="67058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任意多边形: 形状 23"/>
            <p:cNvSpPr/>
            <p:nvPr/>
          </p:nvSpPr>
          <p:spPr>
            <a:xfrm>
              <a:off x="4855127" y="5749144"/>
              <a:ext cx="409575" cy="76200"/>
            </a:xfrm>
            <a:custGeom>
              <a:avLst/>
              <a:gdLst/>
              <a:ahLst/>
              <a:cxnLst>
                <a:cxn ang="0">
                  <a:pos x="411004" y="38576"/>
                </a:cxn>
                <a:cxn ang="0">
                  <a:pos x="209074" y="70009"/>
                </a:cxn>
                <a:cxn ang="0">
                  <a:pos x="7144" y="38576"/>
                </a:cxn>
                <a:cxn ang="0">
                  <a:pos x="209074" y="7144"/>
                </a:cxn>
                <a:cxn ang="0">
                  <a:pos x="411004" y="38576"/>
                </a:cxn>
              </a:cxnLst>
              <a:rect l="0" t="0" r="0" b="0"/>
              <a:pathLst>
                <a:path w="409575" h="76200">
                  <a:moveTo>
                    <a:pt x="411004" y="38576"/>
                  </a:moveTo>
                  <a:cubicBezTo>
                    <a:pt x="411004" y="55721"/>
                    <a:pt x="320516" y="70009"/>
                    <a:pt x="209074" y="70009"/>
                  </a:cubicBezTo>
                  <a:cubicBezTo>
                    <a:pt x="97631" y="70009"/>
                    <a:pt x="7144" y="55721"/>
                    <a:pt x="7144" y="38576"/>
                  </a:cubicBezTo>
                  <a:cubicBezTo>
                    <a:pt x="7144" y="21431"/>
                    <a:pt x="97631" y="7144"/>
                    <a:pt x="209074" y="7144"/>
                  </a:cubicBezTo>
                  <a:cubicBezTo>
                    <a:pt x="320516" y="7144"/>
                    <a:pt x="411004" y="21431"/>
                    <a:pt x="411004" y="38576"/>
                  </a:cubicBezTo>
                  <a:close/>
                </a:path>
              </a:pathLst>
            </a:custGeom>
            <a:solidFill>
              <a:srgbClr val="5E5B5C">
                <a:alpha val="70979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任意多边形: 形状 24"/>
            <p:cNvSpPr/>
            <p:nvPr/>
          </p:nvSpPr>
          <p:spPr>
            <a:xfrm>
              <a:off x="4864652" y="5751953"/>
              <a:ext cx="390525" cy="66675"/>
            </a:xfrm>
            <a:custGeom>
              <a:avLst/>
              <a:gdLst/>
              <a:ahLst/>
              <a:cxnLst>
                <a:cxn ang="0">
                  <a:pos x="391954" y="35767"/>
                </a:cxn>
                <a:cxn ang="0">
                  <a:pos x="199549" y="64342"/>
                </a:cxn>
                <a:cxn ang="0">
                  <a:pos x="7144" y="35767"/>
                </a:cxn>
                <a:cxn ang="0">
                  <a:pos x="199549" y="7192"/>
                </a:cxn>
                <a:cxn ang="0">
                  <a:pos x="391954" y="35767"/>
                </a:cxn>
              </a:cxnLst>
              <a:rect l="0" t="0" r="0" b="0"/>
              <a:pathLst>
                <a:path w="390525" h="66675">
                  <a:moveTo>
                    <a:pt x="391954" y="35767"/>
                  </a:moveTo>
                  <a:cubicBezTo>
                    <a:pt x="391954" y="51959"/>
                    <a:pt x="305276" y="64342"/>
                    <a:pt x="199549" y="64342"/>
                  </a:cubicBezTo>
                  <a:cubicBezTo>
                    <a:pt x="92869" y="64342"/>
                    <a:pt x="7144" y="51959"/>
                    <a:pt x="7144" y="35767"/>
                  </a:cubicBezTo>
                  <a:cubicBezTo>
                    <a:pt x="7144" y="19574"/>
                    <a:pt x="93821" y="7192"/>
                    <a:pt x="199549" y="7192"/>
                  </a:cubicBezTo>
                  <a:cubicBezTo>
                    <a:pt x="305276" y="6239"/>
                    <a:pt x="391954" y="19574"/>
                    <a:pt x="391954" y="35767"/>
                  </a:cubicBezTo>
                  <a:close/>
                </a:path>
              </a:pathLst>
            </a:custGeom>
            <a:solidFill>
              <a:srgbClr val="545152">
                <a:alpha val="76077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任意多边形: 形状 25"/>
            <p:cNvSpPr/>
            <p:nvPr/>
          </p:nvSpPr>
          <p:spPr>
            <a:xfrm>
              <a:off x="4873225" y="5753906"/>
              <a:ext cx="371475" cy="66675"/>
            </a:xfrm>
            <a:custGeom>
              <a:avLst/>
              <a:gdLst/>
              <a:ahLst/>
              <a:cxnLst>
                <a:cxn ang="0">
                  <a:pos x="372904" y="33814"/>
                </a:cxn>
                <a:cxn ang="0">
                  <a:pos x="190024" y="60484"/>
                </a:cxn>
                <a:cxn ang="0">
                  <a:pos x="7144" y="33814"/>
                </a:cxn>
                <a:cxn ang="0">
                  <a:pos x="190024" y="7144"/>
                </a:cxn>
                <a:cxn ang="0">
                  <a:pos x="372904" y="33814"/>
                </a:cxn>
              </a:cxnLst>
              <a:rect l="0" t="0" r="0" b="0"/>
              <a:pathLst>
                <a:path w="371475" h="66675">
                  <a:moveTo>
                    <a:pt x="372904" y="33814"/>
                  </a:moveTo>
                  <a:cubicBezTo>
                    <a:pt x="372904" y="48101"/>
                    <a:pt x="290989" y="60484"/>
                    <a:pt x="190024" y="60484"/>
                  </a:cubicBezTo>
                  <a:cubicBezTo>
                    <a:pt x="89059" y="60484"/>
                    <a:pt x="7144" y="49054"/>
                    <a:pt x="7144" y="33814"/>
                  </a:cubicBezTo>
                  <a:cubicBezTo>
                    <a:pt x="7144" y="19526"/>
                    <a:pt x="89059" y="7144"/>
                    <a:pt x="190024" y="7144"/>
                  </a:cubicBezTo>
                  <a:cubicBezTo>
                    <a:pt x="290989" y="7144"/>
                    <a:pt x="372904" y="18574"/>
                    <a:pt x="372904" y="33814"/>
                  </a:cubicBezTo>
                  <a:close/>
                </a:path>
              </a:pathLst>
            </a:custGeom>
            <a:solidFill>
              <a:srgbClr val="4A4748">
                <a:alpha val="8117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任意多边形: 形状 26"/>
            <p:cNvSpPr/>
            <p:nvPr/>
          </p:nvSpPr>
          <p:spPr>
            <a:xfrm>
              <a:off x="4882750" y="5756708"/>
              <a:ext cx="352425" cy="57150"/>
            </a:xfrm>
            <a:custGeom>
              <a:avLst/>
              <a:gdLst/>
              <a:ahLst/>
              <a:cxnLst>
                <a:cxn ang="0">
                  <a:pos x="353854" y="31012"/>
                </a:cxn>
                <a:cxn ang="0">
                  <a:pos x="180499" y="54824"/>
                </a:cxn>
                <a:cxn ang="0">
                  <a:pos x="7144" y="31012"/>
                </a:cxn>
                <a:cxn ang="0">
                  <a:pos x="180499" y="7199"/>
                </a:cxn>
                <a:cxn ang="0">
                  <a:pos x="353854" y="31012"/>
                </a:cxn>
              </a:cxnLst>
              <a:rect l="0" t="0" r="0" b="0"/>
              <a:pathLst>
                <a:path w="352425" h="57150">
                  <a:moveTo>
                    <a:pt x="353854" y="31012"/>
                  </a:moveTo>
                  <a:cubicBezTo>
                    <a:pt x="353854" y="44347"/>
                    <a:pt x="276701" y="54824"/>
                    <a:pt x="180499" y="54824"/>
                  </a:cubicBezTo>
                  <a:cubicBezTo>
                    <a:pt x="85249" y="54824"/>
                    <a:pt x="7144" y="44347"/>
                    <a:pt x="7144" y="31012"/>
                  </a:cubicBezTo>
                  <a:cubicBezTo>
                    <a:pt x="7144" y="17677"/>
                    <a:pt x="84296" y="7199"/>
                    <a:pt x="180499" y="7199"/>
                  </a:cubicBezTo>
                  <a:cubicBezTo>
                    <a:pt x="276701" y="6247"/>
                    <a:pt x="353854" y="17677"/>
                    <a:pt x="353854" y="31012"/>
                  </a:cubicBezTo>
                  <a:close/>
                </a:path>
              </a:pathLst>
            </a:custGeom>
            <a:solidFill>
              <a:srgbClr val="403D3E">
                <a:alpha val="8588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任意多边形: 形状 27"/>
            <p:cNvSpPr/>
            <p:nvPr/>
          </p:nvSpPr>
          <p:spPr>
            <a:xfrm>
              <a:off x="4892275" y="5758669"/>
              <a:ext cx="333375" cy="57150"/>
            </a:xfrm>
            <a:custGeom>
              <a:avLst/>
              <a:gdLst/>
              <a:ahLst/>
              <a:cxnLst>
                <a:cxn ang="0">
                  <a:pos x="334804" y="29051"/>
                </a:cxn>
                <a:cxn ang="0">
                  <a:pos x="170974" y="50959"/>
                </a:cxn>
                <a:cxn ang="0">
                  <a:pos x="7144" y="29051"/>
                </a:cxn>
                <a:cxn ang="0">
                  <a:pos x="170974" y="7144"/>
                </a:cxn>
                <a:cxn ang="0">
                  <a:pos x="334804" y="29051"/>
                </a:cxn>
              </a:cxnLst>
              <a:rect l="0" t="0" r="0" b="0"/>
              <a:pathLst>
                <a:path w="333375" h="57150">
                  <a:moveTo>
                    <a:pt x="334804" y="29051"/>
                  </a:moveTo>
                  <a:cubicBezTo>
                    <a:pt x="334804" y="41434"/>
                    <a:pt x="261461" y="50959"/>
                    <a:pt x="170974" y="50959"/>
                  </a:cubicBezTo>
                  <a:cubicBezTo>
                    <a:pt x="80486" y="50959"/>
                    <a:pt x="7144" y="41434"/>
                    <a:pt x="7144" y="29051"/>
                  </a:cubicBezTo>
                  <a:cubicBezTo>
                    <a:pt x="7144" y="17621"/>
                    <a:pt x="80486" y="7144"/>
                    <a:pt x="170974" y="7144"/>
                  </a:cubicBezTo>
                  <a:cubicBezTo>
                    <a:pt x="261461" y="7144"/>
                    <a:pt x="334804" y="16669"/>
                    <a:pt x="334804" y="29051"/>
                  </a:cubicBezTo>
                  <a:close/>
                </a:path>
              </a:pathLst>
            </a:custGeom>
            <a:solidFill>
              <a:srgbClr val="373334">
                <a:alpha val="9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任意多边形: 形状 28"/>
            <p:cNvSpPr/>
            <p:nvPr/>
          </p:nvSpPr>
          <p:spPr>
            <a:xfrm>
              <a:off x="4903705" y="5761454"/>
              <a:ext cx="314325" cy="47625"/>
            </a:xfrm>
            <a:custGeom>
              <a:avLst/>
              <a:gdLst/>
              <a:ahLst/>
              <a:cxnLst>
                <a:cxn ang="0">
                  <a:pos x="313849" y="26266"/>
                </a:cxn>
                <a:cxn ang="0">
                  <a:pos x="160496" y="45316"/>
                </a:cxn>
                <a:cxn ang="0">
                  <a:pos x="7144" y="26266"/>
                </a:cxn>
                <a:cxn ang="0">
                  <a:pos x="160496" y="7216"/>
                </a:cxn>
                <a:cxn ang="0">
                  <a:pos x="313849" y="26266"/>
                </a:cxn>
              </a:cxnLst>
              <a:rect l="0" t="0" r="0" b="0"/>
              <a:pathLst>
                <a:path w="314325" h="47625">
                  <a:moveTo>
                    <a:pt x="313849" y="26266"/>
                  </a:moveTo>
                  <a:cubicBezTo>
                    <a:pt x="313849" y="36744"/>
                    <a:pt x="245269" y="45316"/>
                    <a:pt x="160496" y="45316"/>
                  </a:cubicBezTo>
                  <a:cubicBezTo>
                    <a:pt x="75724" y="45316"/>
                    <a:pt x="7144" y="36744"/>
                    <a:pt x="7144" y="26266"/>
                  </a:cubicBezTo>
                  <a:cubicBezTo>
                    <a:pt x="7144" y="15789"/>
                    <a:pt x="75724" y="7216"/>
                    <a:pt x="160496" y="7216"/>
                  </a:cubicBezTo>
                  <a:cubicBezTo>
                    <a:pt x="245269" y="6264"/>
                    <a:pt x="313849" y="14836"/>
                    <a:pt x="313849" y="26266"/>
                  </a:cubicBezTo>
                  <a:close/>
                </a:path>
              </a:pathLst>
            </a:custGeom>
            <a:solidFill>
              <a:srgbClr val="2D292A">
                <a:alpha val="949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任意多边形: 形状 29"/>
            <p:cNvSpPr/>
            <p:nvPr/>
          </p:nvSpPr>
          <p:spPr>
            <a:xfrm>
              <a:off x="4913230" y="5763431"/>
              <a:ext cx="295275" cy="47625"/>
            </a:xfrm>
            <a:custGeom>
              <a:avLst/>
              <a:gdLst/>
              <a:ahLst/>
              <a:cxnLst>
                <a:cxn ang="0">
                  <a:pos x="294799" y="24289"/>
                </a:cxn>
                <a:cxn ang="0">
                  <a:pos x="150971" y="41434"/>
                </a:cxn>
                <a:cxn ang="0">
                  <a:pos x="7144" y="24289"/>
                </a:cxn>
                <a:cxn ang="0">
                  <a:pos x="150971" y="7144"/>
                </a:cxn>
                <a:cxn ang="0">
                  <a:pos x="294799" y="24289"/>
                </a:cxn>
              </a:cxnLst>
              <a:rect l="0" t="0" r="0" b="0"/>
              <a:pathLst>
                <a:path w="295275" h="47625">
                  <a:moveTo>
                    <a:pt x="294799" y="24289"/>
                  </a:moveTo>
                  <a:cubicBezTo>
                    <a:pt x="294799" y="33814"/>
                    <a:pt x="230029" y="41434"/>
                    <a:pt x="150971" y="41434"/>
                  </a:cubicBezTo>
                  <a:cubicBezTo>
                    <a:pt x="70961" y="41434"/>
                    <a:pt x="7144" y="33814"/>
                    <a:pt x="7144" y="24289"/>
                  </a:cubicBezTo>
                  <a:cubicBezTo>
                    <a:pt x="7144" y="14764"/>
                    <a:pt x="71914" y="7144"/>
                    <a:pt x="150971" y="7144"/>
                  </a:cubicBezTo>
                  <a:cubicBezTo>
                    <a:pt x="230029" y="7144"/>
                    <a:pt x="294799" y="14764"/>
                    <a:pt x="294799" y="24289"/>
                  </a:cubicBezTo>
                  <a:close/>
                </a:path>
              </a:pathLst>
            </a:custGeom>
            <a:solidFill>
              <a:srgbClr val="231F2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5" name="任意多边形: 形状 30"/>
            <p:cNvSpPr/>
            <p:nvPr/>
          </p:nvSpPr>
          <p:spPr>
            <a:xfrm>
              <a:off x="4268387" y="4855699"/>
              <a:ext cx="752475" cy="933450"/>
            </a:xfrm>
            <a:custGeom>
              <a:avLst/>
              <a:gdLst/>
              <a:ahLst/>
              <a:cxnLst>
                <a:cxn ang="0">
                  <a:pos x="667226" y="934879"/>
                </a:cxn>
                <a:cxn ang="0">
                  <a:pos x="747236" y="934879"/>
                </a:cxn>
                <a:cxn ang="0">
                  <a:pos x="7144" y="7144"/>
                </a:cxn>
                <a:cxn ang="0">
                  <a:pos x="667226" y="934879"/>
                </a:cxn>
              </a:cxnLst>
              <a:rect l="0" t="0" r="0" b="0"/>
              <a:pathLst>
                <a:path w="752475" h="933450">
                  <a:moveTo>
                    <a:pt x="667226" y="934879"/>
                  </a:moveTo>
                  <a:lnTo>
                    <a:pt x="747236" y="934879"/>
                  </a:lnTo>
                  <a:cubicBezTo>
                    <a:pt x="747236" y="934879"/>
                    <a:pt x="636746" y="71914"/>
                    <a:pt x="7144" y="7144"/>
                  </a:cubicBezTo>
                  <a:cubicBezTo>
                    <a:pt x="7144" y="7144"/>
                    <a:pt x="515779" y="153829"/>
                    <a:pt x="667226" y="934879"/>
                  </a:cubicBez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任意多边形: 形状 31"/>
            <p:cNvSpPr/>
            <p:nvPr/>
          </p:nvSpPr>
          <p:spPr>
            <a:xfrm>
              <a:off x="4576045" y="4507084"/>
              <a:ext cx="514350" cy="1285875"/>
            </a:xfrm>
            <a:custGeom>
              <a:avLst/>
              <a:gdLst/>
              <a:ahLst/>
              <a:cxnLst>
                <a:cxn ang="0">
                  <a:pos x="7144" y="7144"/>
                </a:cxn>
                <a:cxn ang="0">
                  <a:pos x="515779" y="1284446"/>
                </a:cxn>
                <a:cxn ang="0">
                  <a:pos x="393859" y="1284446"/>
                </a:cxn>
                <a:cxn ang="0">
                  <a:pos x="7144" y="7144"/>
                </a:cxn>
              </a:cxnLst>
              <a:rect l="0" t="0" r="0" b="0"/>
              <a:pathLst>
                <a:path w="514350" h="1285875">
                  <a:moveTo>
                    <a:pt x="7144" y="7144"/>
                  </a:moveTo>
                  <a:cubicBezTo>
                    <a:pt x="7144" y="7144"/>
                    <a:pt x="424339" y="55721"/>
                    <a:pt x="515779" y="1284446"/>
                  </a:cubicBezTo>
                  <a:lnTo>
                    <a:pt x="393859" y="1284446"/>
                  </a:lnTo>
                  <a:cubicBezTo>
                    <a:pt x="393859" y="1283494"/>
                    <a:pt x="479584" y="307181"/>
                    <a:pt x="7144" y="7144"/>
                  </a:cubicBez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7" name="任意多边形: 形状 32"/>
            <p:cNvSpPr/>
            <p:nvPr/>
          </p:nvSpPr>
          <p:spPr>
            <a:xfrm>
              <a:off x="5053733" y="3967969"/>
              <a:ext cx="457200" cy="1828800"/>
            </a:xfrm>
            <a:custGeom>
              <a:avLst/>
              <a:gdLst/>
              <a:ahLst/>
              <a:cxnLst>
                <a:cxn ang="0">
                  <a:pos x="126673" y="1822609"/>
                </a:cxn>
                <a:cxn ang="0">
                  <a:pos x="451475" y="7144"/>
                </a:cxn>
                <a:cxn ang="0">
                  <a:pos x="7610" y="1822609"/>
                </a:cxn>
                <a:cxn ang="0">
                  <a:pos x="126673" y="1822609"/>
                </a:cxn>
              </a:cxnLst>
              <a:rect l="0" t="0" r="0" b="0"/>
              <a:pathLst>
                <a:path w="457200" h="1828800">
                  <a:moveTo>
                    <a:pt x="126673" y="1822609"/>
                  </a:moveTo>
                  <a:cubicBezTo>
                    <a:pt x="126673" y="1822609"/>
                    <a:pt x="18088" y="684371"/>
                    <a:pt x="451475" y="7144"/>
                  </a:cubicBezTo>
                  <a:cubicBezTo>
                    <a:pt x="451475" y="7144"/>
                    <a:pt x="-9535" y="622459"/>
                    <a:pt x="7610" y="1822609"/>
                  </a:cubicBezTo>
                  <a:lnTo>
                    <a:pt x="126673" y="1822609"/>
                  </a:ln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任意多边形: 形状 33"/>
            <p:cNvSpPr/>
            <p:nvPr/>
          </p:nvSpPr>
          <p:spPr>
            <a:xfrm>
              <a:off x="5121827" y="5310125"/>
              <a:ext cx="762000" cy="485775"/>
            </a:xfrm>
            <a:custGeom>
              <a:avLst/>
              <a:gdLst/>
              <a:ahLst/>
              <a:cxnLst>
                <a:cxn ang="0">
                  <a:pos x="757714" y="314717"/>
                </a:cxn>
                <a:cxn ang="0">
                  <a:pos x="307181" y="110882"/>
                </a:cxn>
                <a:cxn ang="0">
                  <a:pos x="105251" y="481405"/>
                </a:cxn>
                <a:cxn ang="0">
                  <a:pos x="7144" y="481405"/>
                </a:cxn>
                <a:cxn ang="0">
                  <a:pos x="349091" y="12775"/>
                </a:cxn>
                <a:cxn ang="0">
                  <a:pos x="757714" y="314717"/>
                </a:cxn>
              </a:cxnLst>
              <a:rect l="0" t="0" r="0" b="0"/>
              <a:pathLst>
                <a:path w="762000" h="485775">
                  <a:moveTo>
                    <a:pt x="757714" y="314717"/>
                  </a:moveTo>
                  <a:cubicBezTo>
                    <a:pt x="757714" y="314717"/>
                    <a:pt x="592931" y="-57710"/>
                    <a:pt x="307181" y="110882"/>
                  </a:cubicBezTo>
                  <a:cubicBezTo>
                    <a:pt x="307181" y="110882"/>
                    <a:pt x="135731" y="186130"/>
                    <a:pt x="105251" y="481405"/>
                  </a:cubicBezTo>
                  <a:lnTo>
                    <a:pt x="7144" y="481405"/>
                  </a:lnTo>
                  <a:cubicBezTo>
                    <a:pt x="7144" y="481405"/>
                    <a:pt x="61436" y="61352"/>
                    <a:pt x="349091" y="12775"/>
                  </a:cubicBezTo>
                  <a:cubicBezTo>
                    <a:pt x="349091" y="12775"/>
                    <a:pt x="633889" y="-59615"/>
                    <a:pt x="757714" y="314717"/>
                  </a:cubicBezTo>
                  <a:close/>
                </a:path>
              </a:pathLst>
            </a:custGeom>
            <a:solidFill>
              <a:srgbClr val="5CAA0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任意多边形: 形状 34"/>
            <p:cNvSpPr/>
            <p:nvPr/>
          </p:nvSpPr>
          <p:spPr>
            <a:xfrm>
              <a:off x="5084680" y="5115655"/>
              <a:ext cx="600075" cy="676275"/>
            </a:xfrm>
            <a:custGeom>
              <a:avLst/>
              <a:gdLst/>
              <a:ahLst/>
              <a:cxnLst>
                <a:cxn ang="0">
                  <a:pos x="69056" y="674923"/>
                </a:cxn>
                <a:cxn ang="0">
                  <a:pos x="593884" y="392030"/>
                </a:cxn>
                <a:cxn ang="0">
                  <a:pos x="7144" y="674923"/>
                </a:cxn>
                <a:cxn ang="0">
                  <a:pos x="69056" y="674923"/>
                </a:cxn>
              </a:cxnLst>
              <a:rect l="0" t="0" r="0" b="0"/>
              <a:pathLst>
                <a:path w="600075" h="676275">
                  <a:moveTo>
                    <a:pt x="69056" y="674923"/>
                  </a:moveTo>
                  <a:cubicBezTo>
                    <a:pt x="330994" y="-468077"/>
                    <a:pt x="593884" y="392030"/>
                    <a:pt x="593884" y="392030"/>
                  </a:cubicBezTo>
                  <a:cubicBezTo>
                    <a:pt x="593884" y="392030"/>
                    <a:pt x="318611" y="-639527"/>
                    <a:pt x="7144" y="674923"/>
                  </a:cubicBezTo>
                  <a:lnTo>
                    <a:pt x="69056" y="674923"/>
                  </a:lnTo>
                  <a:close/>
                </a:path>
              </a:pathLst>
            </a:custGeom>
            <a:solidFill>
              <a:srgbClr val="4D9501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任意多边形: 形状 35"/>
            <p:cNvSpPr/>
            <p:nvPr/>
          </p:nvSpPr>
          <p:spPr>
            <a:xfrm>
              <a:off x="4666532" y="4776641"/>
              <a:ext cx="466725" cy="1019175"/>
            </a:xfrm>
            <a:custGeom>
              <a:avLst/>
              <a:gdLst/>
              <a:ahLst/>
              <a:cxnLst>
                <a:cxn ang="0">
                  <a:pos x="7144" y="7144"/>
                </a:cxn>
                <a:cxn ang="0">
                  <a:pos x="462439" y="1014889"/>
                </a:cxn>
                <a:cxn ang="0">
                  <a:pos x="348139" y="1014889"/>
                </a:cxn>
                <a:cxn ang="0">
                  <a:pos x="7144" y="7144"/>
                </a:cxn>
              </a:cxnLst>
              <a:rect l="0" t="0" r="0" b="0"/>
              <a:pathLst>
                <a:path w="466725" h="1019175">
                  <a:moveTo>
                    <a:pt x="7144" y="7144"/>
                  </a:moveTo>
                  <a:cubicBezTo>
                    <a:pt x="7144" y="7144"/>
                    <a:pt x="479584" y="205264"/>
                    <a:pt x="462439" y="1014889"/>
                  </a:cubicBezTo>
                  <a:lnTo>
                    <a:pt x="348139" y="1014889"/>
                  </a:lnTo>
                  <a:cubicBezTo>
                    <a:pt x="349091" y="1013936"/>
                    <a:pt x="406241" y="308134"/>
                    <a:pt x="7144" y="7144"/>
                  </a:cubicBezTo>
                  <a:close/>
                </a:path>
              </a:pathLst>
            </a:custGeom>
            <a:solidFill>
              <a:srgbClr val="5CAA0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7" descr="C:\Users\Administrator\Desktop\timg9EMKZKD4.jpg"/>
          <p:cNvPicPr>
            <a:picLocks noChangeAspect="1"/>
          </p:cNvPicPr>
          <p:nvPr/>
        </p:nvPicPr>
        <p:blipFill>
          <a:blip r:embed="rId1"/>
          <a:srcRect t="25072" b="2"/>
          <a:stretch>
            <a:fillRect/>
          </a:stretch>
        </p:blipFill>
        <p:spPr>
          <a:xfrm>
            <a:off x="1588" y="0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: 圆角 2"/>
          <p:cNvSpPr/>
          <p:nvPr/>
        </p:nvSpPr>
        <p:spPr>
          <a:xfrm>
            <a:off x="237737" y="150019"/>
            <a:ext cx="8470834" cy="4610667"/>
          </a:xfrm>
          <a:prstGeom prst="roundRect">
            <a:avLst>
              <a:gd name="adj" fmla="val 8990"/>
            </a:avLst>
          </a:prstGeom>
          <a:solidFill>
            <a:srgbClr val="FFFFFF">
              <a:alpha val="8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700" name="TextBox 2"/>
          <p:cNvSpPr txBox="1"/>
          <p:nvPr/>
        </p:nvSpPr>
        <p:spPr>
          <a:xfrm>
            <a:off x="981393" y="1516063"/>
            <a:ext cx="7050087" cy="28709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赋得古原草送别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白居易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离离原上草，一岁一枯荣。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野火烧不尽，春风吹又生。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313937" y="318038"/>
            <a:ext cx="81994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自由读古诗，圈出生字，借助拼音，读准字音，读顺诗句。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/>
          <p:nvPr/>
        </p:nvSpPr>
        <p:spPr>
          <a:xfrm>
            <a:off x="472281" y="592358"/>
            <a:ext cx="6311658" cy="605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再读古诗，读出画面。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8054" y="2923223"/>
            <a:ext cx="275590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离离原上草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72896" y="2284095"/>
            <a:ext cx="3656098" cy="224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12"/>
          <p:cNvSpPr txBox="1"/>
          <p:nvPr/>
        </p:nvSpPr>
        <p:spPr>
          <a:xfrm>
            <a:off x="472281" y="1321335"/>
            <a:ext cx="8504079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结合课本插图，边读边想象草茂盛的样子。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2"/>
          <p:cNvSpPr txBox="1"/>
          <p:nvPr/>
        </p:nvSpPr>
        <p:spPr>
          <a:xfrm>
            <a:off x="391556" y="292112"/>
            <a:ext cx="7735173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观察春季的草和冬季的草，通过对比，理解诗句的意思。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68581" y="4040188"/>
            <a:ext cx="275590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一岁一枯荣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4238" y="1474788"/>
            <a:ext cx="3238500" cy="2663192"/>
            <a:chOff x="883769" y="1474372"/>
            <a:chExt cx="3239365" cy="2662860"/>
          </a:xfrm>
        </p:grpSpPr>
        <p:pic>
          <p:nvPicPr>
            <p:cNvPr id="2" name="Picture 4" descr="C:\Users\Administrator\Desktop\timgTN648VD6.jpg"/>
            <p:cNvPicPr>
              <a:picLocks noChangeArrowheads="1"/>
            </p:cNvPicPr>
            <p:nvPr/>
          </p:nvPicPr>
          <p:blipFill>
            <a:blip r:embed="rId1" cstate="print"/>
            <a:srcRect b="17122"/>
            <a:stretch>
              <a:fillRect/>
            </a:stretch>
          </p:blipFill>
          <p:spPr bwMode="auto">
            <a:xfrm>
              <a:off x="883769" y="1978498"/>
              <a:ext cx="3239365" cy="21587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2" name="文本框 5"/>
            <p:cNvSpPr txBox="1"/>
            <p:nvPr/>
          </p:nvSpPr>
          <p:spPr>
            <a:xfrm>
              <a:off x="1587176" y="1474372"/>
              <a:ext cx="1832553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16544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春季的草</a:t>
              </a:r>
              <a:endParaRPr lang="zh-CN" altLang="en-US" sz="3200" b="1" dirty="0">
                <a:solidFill>
                  <a:srgbClr val="16544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21263" y="1474788"/>
            <a:ext cx="3238500" cy="2663192"/>
            <a:chOff x="5020865" y="1474372"/>
            <a:chExt cx="3239365" cy="2662860"/>
          </a:xfrm>
        </p:grpSpPr>
        <p:pic>
          <p:nvPicPr>
            <p:cNvPr id="4" name="图片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20865" y="1978498"/>
              <a:ext cx="3239365" cy="21587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750" name="文本框 6"/>
            <p:cNvSpPr txBox="1"/>
            <p:nvPr/>
          </p:nvSpPr>
          <p:spPr>
            <a:xfrm>
              <a:off x="5724271" y="1474372"/>
              <a:ext cx="1832553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518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冬季的草</a:t>
              </a:r>
              <a:endParaRPr lang="zh-CN" altLang="en-US" sz="3200" b="1" dirty="0">
                <a:solidFill>
                  <a:srgbClr val="00518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: 圆角 4"/>
          <p:cNvSpPr/>
          <p:nvPr/>
        </p:nvSpPr>
        <p:spPr>
          <a:xfrm>
            <a:off x="237737" y="404849"/>
            <a:ext cx="8470834" cy="2596617"/>
          </a:xfrm>
          <a:prstGeom prst="roundRect">
            <a:avLst>
              <a:gd name="adj" fmla="val 8990"/>
            </a:avLst>
          </a:prstGeom>
          <a:solidFill>
            <a:srgbClr val="FFFFFF">
              <a:alpha val="60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642379" y="594177"/>
            <a:ext cx="7661549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想象春风吹绿大地，小草萌发的景象，感悟小草顽强的生命力。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2237" y="1915531"/>
            <a:ext cx="6359525" cy="731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野火烧不尽，春风吹又生。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5810" y="1043940"/>
            <a:ext cx="7269480" cy="668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理解诗意，点明诗歌情感表达。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" y="2122805"/>
            <a:ext cx="7681913" cy="1333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这首诗通过对古原上野草的描写，抒发送别友人的时的依依惜别之情。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8025" y="701675"/>
            <a:ext cx="7956550" cy="414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熟读古诗，积累背诵。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请你们闭上眼睛听老师朗读。思考：你听到了什么？感受到了什么？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拓展延伸。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白居易是唐代的大诗人，他的诗大多通俗易懂，课后，大家可以再找找白居易写的其他诗，读一读。</a:t>
            </a:r>
            <a:endParaRPr kumimoji="0" lang="zh-CN" altLang="en-US" sz="3200" b="1" kern="1200" cap="none" spc="0" normalizeH="0" baseline="0" noProof="0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820" name="标题 3"/>
          <p:cNvSpPr txBox="1"/>
          <p:nvPr/>
        </p:nvSpPr>
        <p:spPr>
          <a:xfrm>
            <a:off x="223838" y="147638"/>
            <a:ext cx="2062162" cy="59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5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我爱阅读</a:t>
            </a:r>
            <a:endParaRPr lang="zh-CN" altLang="en-US" sz="3200" b="1" dirty="0">
              <a:solidFill>
                <a:srgbClr val="D65B6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赋得古原草送别（伴奏）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73399" y="18795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8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2"/>
          <p:cNvSpPr txBox="1"/>
          <p:nvPr/>
        </p:nvSpPr>
        <p:spPr>
          <a:xfrm>
            <a:off x="611188" y="911862"/>
            <a:ext cx="80533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同学们，你们知道我们国家的国宝大熊猫最爱吃什么吗？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5" name="图片 14"/>
          <p:cNvPicPr/>
          <p:nvPr/>
        </p:nvPicPr>
        <p:blipFill rotWithShape="1">
          <a:blip r:embed="rId1" cstate="print"/>
          <a:srcRect l="13508"/>
          <a:stretch>
            <a:fillRect/>
          </a:stretch>
        </p:blipFill>
        <p:spPr>
          <a:xfrm flipH="1">
            <a:off x="1300722" y="2278296"/>
            <a:ext cx="3024374" cy="233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8142" y="2273259"/>
            <a:ext cx="3024374" cy="233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3"/>
          <p:cNvSpPr txBox="1"/>
          <p:nvPr/>
        </p:nvSpPr>
        <p:spPr>
          <a:xfrm>
            <a:off x="-53975" y="104775"/>
            <a:ext cx="2514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5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识字加油站</a:t>
            </a:r>
            <a:endParaRPr lang="zh-CN" altLang="en-US" sz="3200" b="1" dirty="0">
              <a:solidFill>
                <a:srgbClr val="D65B6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28"/>
          <p:cNvSpPr/>
          <p:nvPr/>
        </p:nvSpPr>
        <p:spPr>
          <a:xfrm>
            <a:off x="3433763" y="104775"/>
            <a:ext cx="2276475" cy="64611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735" y="1051845"/>
            <a:ext cx="6819076" cy="35776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690688" y="422275"/>
            <a:ext cx="1958975" cy="1127125"/>
            <a:chOff x="1690913" y="422994"/>
            <a:chExt cx="1959313" cy="1125742"/>
          </a:xfrm>
        </p:grpSpPr>
        <p:grpSp>
          <p:nvGrpSpPr>
            <p:cNvPr id="36868" name="组合 5"/>
            <p:cNvGrpSpPr/>
            <p:nvPr/>
          </p:nvGrpSpPr>
          <p:grpSpPr>
            <a:xfrm>
              <a:off x="1690913" y="501446"/>
              <a:ext cx="1959313" cy="1047290"/>
              <a:chOff x="1425442" y="1718187"/>
              <a:chExt cx="1959313" cy="1047290"/>
            </a:xfrm>
          </p:grpSpPr>
          <p:sp>
            <p:nvSpPr>
              <p:cNvPr id="5" name="圆角矩形 6"/>
              <p:cNvSpPr/>
              <p:nvPr/>
            </p:nvSpPr>
            <p:spPr>
              <a:xfrm>
                <a:off x="1425442" y="1717428"/>
                <a:ext cx="1959313" cy="1048049"/>
              </a:xfrm>
              <a:prstGeom prst="roundRect">
                <a:avLst/>
              </a:prstGeom>
              <a:solidFill>
                <a:srgbClr val="D8EE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871" name="文本框 3"/>
              <p:cNvSpPr txBox="1"/>
              <p:nvPr/>
            </p:nvSpPr>
            <p:spPr>
              <a:xfrm>
                <a:off x="1555667" y="1991042"/>
                <a:ext cx="1728358" cy="7328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4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笋芽儿</a:t>
                </a:r>
                <a:endPara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6869" name="文本框 6"/>
            <p:cNvSpPr txBox="1"/>
            <p:nvPr/>
          </p:nvSpPr>
          <p:spPr>
            <a:xfrm>
              <a:off x="1799016" y="422994"/>
              <a:ext cx="739433" cy="6439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0070C0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sǔn</a:t>
              </a:r>
              <a:endParaRPr lang="zh-CN" altLang="en-US" sz="3200" b="1" dirty="0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/>
          <p:nvPr/>
        </p:nvSpPr>
        <p:spPr>
          <a:xfrm>
            <a:off x="419990" y="774701"/>
            <a:ext cx="8193687" cy="1196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自由朗读短文，圈画出生字，注意读准字音，标出每个自然段的序号。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766762" y="2154238"/>
            <a:ext cx="76104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36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唠叨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轰隆隆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36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叽叽喳喳</a:t>
            </a:r>
            <a:endParaRPr lang="zh-CN" altLang="en-US" sz="3600" b="1" dirty="0">
              <a:solidFill>
                <a:srgbClr val="1376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315119" y="3716338"/>
            <a:ext cx="8403431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默读课文，思考：课文讲了一个什么故事？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/>
          <p:nvPr/>
        </p:nvSpPr>
        <p:spPr>
          <a:xfrm>
            <a:off x="611188" y="923455"/>
            <a:ext cx="79565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再读短文，思考：笋芽儿的生长过程是怎样的？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9400" y="3936530"/>
            <a:ext cx="2657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沉睡的笋芽儿</a:t>
            </a:r>
            <a:endParaRPr lang="zh-CN" altLang="en-US" sz="3200" b="1" dirty="0">
              <a:solidFill>
                <a:srgbClr val="1376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1863" y="3063405"/>
            <a:ext cx="3892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钻出了地面的笋芽儿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5488" y="2190280"/>
            <a:ext cx="43053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376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长成了一株健壮的竹子</a:t>
            </a:r>
            <a:endParaRPr lang="zh-CN" altLang="en-US" sz="3200" b="1" dirty="0">
              <a:solidFill>
                <a:srgbClr val="1376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箭头: 下弧形 6"/>
          <p:cNvSpPr/>
          <p:nvPr/>
        </p:nvSpPr>
        <p:spPr>
          <a:xfrm rot="6796508" flipH="1" flipV="1">
            <a:off x="5588794" y="3694436"/>
            <a:ext cx="1112838" cy="546100"/>
          </a:xfrm>
          <a:prstGeom prst="curvedUpArrow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箭头: 下弧形 7"/>
          <p:cNvSpPr/>
          <p:nvPr/>
        </p:nvSpPr>
        <p:spPr>
          <a:xfrm rot="5604040" flipH="1" flipV="1">
            <a:off x="6063456" y="2656211"/>
            <a:ext cx="1128713" cy="546100"/>
          </a:xfrm>
          <a:prstGeom prst="curvedUpArrow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84000">
                <a:srgbClr val="ED4D4D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71628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73746" y="1183027"/>
            <a:ext cx="4996508" cy="3321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39" name="文本框 2"/>
          <p:cNvSpPr txBox="1"/>
          <p:nvPr/>
        </p:nvSpPr>
        <p:spPr>
          <a:xfrm>
            <a:off x="2855174" y="414011"/>
            <a:ext cx="3238500" cy="604781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沉睡的笋芽儿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/>
          <p:nvPr/>
        </p:nvSpPr>
        <p:spPr>
          <a:xfrm>
            <a:off x="495300" y="1293813"/>
            <a:ext cx="853281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是谁帮助沉睡在土里的笋芽儿钻出地面的？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4" y="2175681"/>
            <a:ext cx="4357481" cy="604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春雨姑娘、雷公公。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188" y="992188"/>
            <a:ext cx="81597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春雨姑娘、雷公公是怎么呼唤笋芽儿的？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188" y="1597025"/>
            <a:ext cx="78517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沙沙沙，沙沙沙。春雨姑娘在绿色的叶丛中弹奏着乐曲，低声呼唤着沉睡的笋芽儿：“笋芽儿，醒醒啊，春天来啦！”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368111" y="3645766"/>
            <a:ext cx="6282136" cy="68406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春雨姑娘的呼唤又轻又柔</a:t>
            </a:r>
            <a:r>
              <a:rPr lang="zh-CN" altLang="en-US" sz="3600" b="1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"/>
          <p:cNvSpPr txBox="1"/>
          <p:nvPr/>
        </p:nvSpPr>
        <p:spPr>
          <a:xfrm>
            <a:off x="611188" y="1060450"/>
            <a:ext cx="78517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轰隆隆！轰隆隆！雷公公把藏了好久的大鼓重重地敲了起来。他用粗重的嗓音呼唤着笋芽儿。</a:t>
            </a:r>
            <a:endParaRPr lang="zh-CN" altLang="en-US" sz="3200" b="1" dirty="0">
              <a:solidFill>
                <a:srgbClr val="1475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299528" y="3148878"/>
            <a:ext cx="6544945" cy="684068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雷公公的呼唤响亮、厚重。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"/>
          <p:cNvSpPr txBox="1"/>
          <p:nvPr/>
        </p:nvSpPr>
        <p:spPr>
          <a:xfrm>
            <a:off x="401638" y="793750"/>
            <a:ext cx="7067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笋芽儿醒了以后是怎么做的？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6775" y="1473200"/>
            <a:ext cx="76009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揉眼睛、伸懒腰、看看、扭动、向上钻。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725" y="2309813"/>
            <a:ext cx="7956550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在春雨姑娘和雷公公的呼唤中，在竹妈妈不停地唠叨中，笋芽儿终于钻出了地面。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12510"/>
          <a:stretch>
            <a:fillRect/>
          </a:stretch>
        </p:blipFill>
        <p:spPr>
          <a:xfrm>
            <a:off x="2321720" y="1002928"/>
            <a:ext cx="4379104" cy="3682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59" name="文本框 2"/>
          <p:cNvSpPr txBox="1"/>
          <p:nvPr/>
        </p:nvSpPr>
        <p:spPr>
          <a:xfrm>
            <a:off x="1859625" y="338657"/>
            <a:ext cx="5424749" cy="604781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algn="ctr"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钻出了地面的笋芽儿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"/>
          <p:cNvSpPr txBox="1"/>
          <p:nvPr/>
        </p:nvSpPr>
        <p:spPr>
          <a:xfrm>
            <a:off x="746919" y="1204913"/>
            <a:ext cx="59499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这时的笋芽儿，看到了什么？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919" y="2065338"/>
            <a:ext cx="7650162" cy="178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多么明亮、多么美丽的世界啊！桃花笑红了脸，柳树摇着绿色的长辫子，小燕子叽叽喳喳地叫着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对话气泡: 圆角矩形 33"/>
          <p:cNvSpPr/>
          <p:nvPr/>
        </p:nvSpPr>
        <p:spPr>
          <a:xfrm>
            <a:off x="458788" y="1976438"/>
            <a:ext cx="2073275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" name="对话气泡: 圆角矩形 34"/>
          <p:cNvSpPr/>
          <p:nvPr/>
        </p:nvSpPr>
        <p:spPr>
          <a:xfrm>
            <a:off x="2717800" y="2001838"/>
            <a:ext cx="2073275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6" name="对话气泡: 圆角矩形 35"/>
          <p:cNvSpPr/>
          <p:nvPr/>
        </p:nvSpPr>
        <p:spPr>
          <a:xfrm>
            <a:off x="4965700" y="1976438"/>
            <a:ext cx="2073275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2" name="对话气泡: 圆角矩形 31"/>
          <p:cNvSpPr/>
          <p:nvPr/>
        </p:nvSpPr>
        <p:spPr>
          <a:xfrm>
            <a:off x="2709863" y="471488"/>
            <a:ext cx="2071688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3650" y="3359150"/>
            <a:ext cx="5880100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“亭、厅”是后鼻音。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“餐、咨、厕”是平舌音。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3289300" y="347663"/>
            <a:ext cx="946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xún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2746375" y="360363"/>
            <a:ext cx="1008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zī</a:t>
            </a:r>
            <a:endParaRPr kumimoji="0" lang="en-US" altLang="zh-CN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67055" y="1846580"/>
            <a:ext cx="1031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cè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160963" y="1866900"/>
            <a:ext cx="946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cān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579813" y="1892300"/>
            <a:ext cx="946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tǎ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916613" y="1892300"/>
            <a:ext cx="1031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tīng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11279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25" y="3887788"/>
            <a:ext cx="1009650" cy="82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2932113" y="576263"/>
            <a:ext cx="1773238" cy="835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咨询处</a:t>
            </a:r>
            <a:endParaRPr kumimoji="0" lang="zh-CN" altLang="en-US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6605" y="2057718"/>
            <a:ext cx="1806575" cy="835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厕 所</a:t>
            </a:r>
            <a:endParaRPr kumimoji="0" lang="zh-CN" altLang="en-US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17838" y="2065338"/>
            <a:ext cx="1763713" cy="835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宝 塔</a:t>
            </a:r>
            <a:endParaRPr kumimoji="0" lang="zh-CN" altLang="en-US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27650" y="2081213"/>
            <a:ext cx="568325" cy="83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16625" y="2081213"/>
            <a:ext cx="566738" cy="83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对话气泡: 圆角矩形 28"/>
          <p:cNvSpPr/>
          <p:nvPr/>
        </p:nvSpPr>
        <p:spPr>
          <a:xfrm>
            <a:off x="458788" y="460375"/>
            <a:ext cx="2073275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1414463" y="360363"/>
            <a:ext cx="946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tíng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0550" y="576263"/>
            <a:ext cx="2116138" cy="835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湖心亭</a:t>
            </a:r>
            <a:endParaRPr kumimoji="0" lang="zh-CN" altLang="en-US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对话气泡: 圆角矩形 32"/>
          <p:cNvSpPr/>
          <p:nvPr/>
        </p:nvSpPr>
        <p:spPr>
          <a:xfrm>
            <a:off x="4965700" y="471488"/>
            <a:ext cx="2498725" cy="950913"/>
          </a:xfrm>
          <a:prstGeom prst="wedgeRoundRectCallout">
            <a:avLst>
              <a:gd name="adj1" fmla="val 7101"/>
              <a:gd name="adj2" fmla="val 7532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60963" y="576263"/>
            <a:ext cx="2303463" cy="835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6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露天剧场</a:t>
            </a:r>
            <a:endParaRPr kumimoji="0" lang="zh-CN" altLang="en-US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110288" y="347663"/>
            <a:ext cx="7080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jù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2" grpId="0" animBg="1"/>
      <p:bldP spid="3" grpId="0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20" grpId="0"/>
      <p:bldP spid="23" grpId="0"/>
      <p:bldP spid="25" grpId="0"/>
      <p:bldP spid="27" grpId="0"/>
      <p:bldP spid="28" grpId="0"/>
      <p:bldP spid="29" grpId="0" animBg="1"/>
      <p:bldP spid="7" grpId="0"/>
      <p:bldP spid="7" grpId="1"/>
      <p:bldP spid="19" grpId="0"/>
      <p:bldP spid="33" grpId="0" animBg="1"/>
      <p:bldP spid="22" grpId="0"/>
      <p:bldP spid="5" grpId="0"/>
      <p:bldP spid="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611188" y="792163"/>
            <a:ext cx="8121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笋芽儿看到这样的景色，说了什么？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527175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多美好的春光啊！我要快快长大！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188" y="2341563"/>
            <a:ext cx="7956550" cy="178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在春雨姑娘的爱抚下，在太阳公公的照耀下，小小的笋芽儿终于长大了，长成了一株健壮的竹子。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98600" y="1524447"/>
            <a:ext cx="4379104" cy="2918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131" name="文本框 2"/>
          <p:cNvSpPr txBox="1"/>
          <p:nvPr/>
        </p:nvSpPr>
        <p:spPr>
          <a:xfrm>
            <a:off x="747584" y="611188"/>
            <a:ext cx="5681135" cy="604781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algn="ctr"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长成了一株健壮的竹子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132" name="图片 3"/>
          <p:cNvPicPr>
            <a:picLocks noChangeAspect="1"/>
          </p:cNvPicPr>
          <p:nvPr/>
        </p:nvPicPr>
        <p:blipFill>
          <a:blip r:embed="rId2"/>
          <a:srcRect l="2" r="-15079"/>
          <a:stretch>
            <a:fillRect/>
          </a:stretch>
        </p:blipFill>
        <p:spPr>
          <a:xfrm>
            <a:off x="6205538" y="611188"/>
            <a:ext cx="1946275" cy="403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"/>
          <p:cNvSpPr txBox="1"/>
          <p:nvPr/>
        </p:nvSpPr>
        <p:spPr>
          <a:xfrm>
            <a:off x="599758" y="906463"/>
            <a:ext cx="81216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长成一株健壮竹子的笋芽儿，此时的心情会是怎样的？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用这种心情齐读笋芽儿说的话吧！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笋芽儿终于长大了，你能代表她来感谢那些帮助过她的朋友吗？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0975" y="1790700"/>
            <a:ext cx="1162050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"/>
          <p:cNvSpPr txBox="1"/>
          <p:nvPr/>
        </p:nvSpPr>
        <p:spPr>
          <a:xfrm>
            <a:off x="763588" y="1260475"/>
            <a:ext cx="7485062" cy="27469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因为大家的帮助，因为笋芽儿的勇敢，她终于长成了一株健壮的竹子。让我们一起回顾她的成长历程，将她成长过程中的角色演一演。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27"/>
          <p:cNvSpPr>
            <a:spLocks noChangeArrowheads="1"/>
          </p:cNvSpPr>
          <p:nvPr/>
        </p:nvSpPr>
        <p:spPr bwMode="auto">
          <a:xfrm>
            <a:off x="268288" y="61913"/>
            <a:ext cx="20240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D65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角色朗读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D65B6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1"/>
          <p:cNvSpPr txBox="1"/>
          <p:nvPr/>
        </p:nvSpPr>
        <p:spPr>
          <a:xfrm>
            <a:off x="644525" y="1475296"/>
            <a:ext cx="7956550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如果我们都是笋芽儿，最后都长成了健壮的竹子。此时此刻，站在山冈上，除了倍感自豪外，你还会说些什么呢？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1"/>
          <p:cNvSpPr txBox="1"/>
          <p:nvPr/>
        </p:nvSpPr>
        <p:spPr>
          <a:xfrm>
            <a:off x="822325" y="1475296"/>
            <a:ext cx="7956550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大家在成长过程中得到过哪些关心和爱护呢？你想对那些关心过你、帮助过你的人说些什么呢？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1419621"/>
            <a:ext cx="3203752" cy="2546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 bwMode="auto">
          <a:xfrm>
            <a:off x="1397000" y="2081213"/>
            <a:ext cx="1295400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88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亭</a:t>
            </a:r>
            <a:endParaRPr kumimoji="0" lang="zh-CN" altLang="en-US" sz="88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2575" y="1624013"/>
            <a:ext cx="2659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楷体    小篆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3275" y="2251075"/>
            <a:ext cx="793750" cy="122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6"/>
          <p:cNvSpPr txBox="1"/>
          <p:nvPr/>
        </p:nvSpPr>
        <p:spPr>
          <a:xfrm>
            <a:off x="611188" y="585788"/>
            <a:ext cx="7956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字理识字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611188" y="585788"/>
            <a:ext cx="7956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加一加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1438275"/>
            <a:ext cx="22844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次＋口＝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9475" y="1438275"/>
            <a:ext cx="7747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咨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51175" y="2403475"/>
            <a:ext cx="2286000" cy="73289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讠＋旬＝</a:t>
            </a:r>
            <a:endParaRPr lang="zh-CN" altLang="en-US" sz="4000" b="1" dirty="0">
              <a:solidFill>
                <a:srgbClr val="3B771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6513" y="2395538"/>
            <a:ext cx="7318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询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89463" y="3378200"/>
            <a:ext cx="2227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厂＋丁＝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8138" y="3378200"/>
            <a:ext cx="6858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endParaRPr lang="zh-CN" altLang="en-US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088" y="1346200"/>
            <a:ext cx="1009650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475779">
            <a:off x="974725" y="3560763"/>
            <a:ext cx="1011238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/>
          <p:nvPr/>
        </p:nvSpPr>
        <p:spPr>
          <a:xfrm>
            <a:off x="599758" y="900113"/>
            <a:ext cx="79565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在这</a:t>
            </a:r>
            <a:r>
              <a:rPr lang="en-US" altLang="zh-CN" sz="3200" b="1" dirty="0"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宋体" panose="02010600030101010101" pitchFamily="2" charset="-122"/>
              </a:rPr>
              <a:t>个生字里，有些可以成为朋友，你能帮它们找朋友吗？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611188" y="3563938"/>
            <a:ext cx="7956550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试试给“亭、剧、塔、厕”找朋友。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6850" y="2070100"/>
            <a:ext cx="26400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理→管理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54613" y="2070100"/>
            <a:ext cx="26400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咨</a:t>
            </a:r>
            <a:r>
              <a:rPr lang="en-US" altLang="zh-CN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询→咨询</a:t>
            </a:r>
            <a:endParaRPr lang="zh-CN" altLang="en-US" sz="3200" b="1" dirty="0">
              <a:solidFill>
                <a:srgbClr val="14755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6850" y="2817813"/>
            <a:ext cx="26400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en-US" altLang="zh-CN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14755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塔→宝塔</a:t>
            </a:r>
            <a:endParaRPr lang="zh-CN" altLang="en-US" sz="3200" b="1" dirty="0">
              <a:solidFill>
                <a:srgbClr val="14755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4613" y="2817813"/>
            <a:ext cx="26400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厅→餐厅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剧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62505" y="1199236"/>
            <a:ext cx="1647470" cy="1647470"/>
          </a:xfrm>
          <a:prstGeom prst="rect">
            <a:avLst/>
          </a:prstGeom>
        </p:spPr>
      </p:pic>
      <p:pic>
        <p:nvPicPr>
          <p:cNvPr id="3" name="场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05150" y="1203831"/>
            <a:ext cx="1647470" cy="1647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43368" y="3049047"/>
            <a:ext cx="2255296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左宽右窄，撇画伸展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8389" y="2995258"/>
            <a:ext cx="2255296" cy="1195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左窄右宽，整体紧凑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框 2"/>
          <p:cNvSpPr txBox="1"/>
          <p:nvPr/>
        </p:nvSpPr>
        <p:spPr>
          <a:xfrm>
            <a:off x="611188" y="225425"/>
            <a:ext cx="70548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情境一：我们现在在餐厅，想去湖心亭，该怎么走呢？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685" y="1555944"/>
            <a:ext cx="5635600" cy="29567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512023e-a0a7-4eef-9d17-499aba2402b5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2160</Words>
  <Application>WPS 演示</Application>
  <PresentationFormat>全屏显示(16:9)</PresentationFormat>
  <Paragraphs>298</Paragraphs>
  <Slides>45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宋体</vt:lpstr>
      <vt:lpstr>Wingdings</vt:lpstr>
      <vt:lpstr>Cambria</vt:lpstr>
      <vt:lpstr>黑体</vt:lpstr>
      <vt:lpstr>楷体</vt:lpstr>
      <vt:lpstr>汉语拼音</vt:lpstr>
      <vt:lpstr>Vijaya</vt:lpstr>
      <vt:lpstr>微软雅黑</vt:lpstr>
      <vt:lpstr>Arial Unicode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2625</cp:revision>
  <dcterms:created xsi:type="dcterms:W3CDTF">2016-01-14T05:53:00Z</dcterms:created>
  <dcterms:modified xsi:type="dcterms:W3CDTF">2026-02-06T08:52:00Z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815CA08BF1B2461196C21E917E1B3FBE</vt:lpwstr>
  </property>
  <property fmtid="{D5CDD505-2E9C-101B-9397-08002B2CF9AE}" pid="4" name="KSOProductBuildVer">
    <vt:lpwstr>2052-12.1.0.24657</vt:lpwstr>
  </property>
</Properties>
</file>