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31"/>
  </p:handoutMasterIdLst>
  <p:sldIdLst>
    <p:sldId id="509" r:id="rId3"/>
    <p:sldId id="477" r:id="rId4"/>
    <p:sldId id="478" r:id="rId5"/>
    <p:sldId id="334" r:id="rId6"/>
    <p:sldId id="365" r:id="rId7"/>
    <p:sldId id="511" r:id="rId8"/>
    <p:sldId id="514" r:id="rId9"/>
    <p:sldId id="508" r:id="rId10"/>
    <p:sldId id="523" r:id="rId11"/>
    <p:sldId id="491" r:id="rId12"/>
    <p:sldId id="495" r:id="rId13"/>
    <p:sldId id="336" r:id="rId15"/>
    <p:sldId id="441" r:id="rId16"/>
    <p:sldId id="526" r:id="rId17"/>
    <p:sldId id="484" r:id="rId18"/>
    <p:sldId id="485" r:id="rId19"/>
    <p:sldId id="524" r:id="rId20"/>
    <p:sldId id="528" r:id="rId21"/>
    <p:sldId id="525" r:id="rId22"/>
    <p:sldId id="527" r:id="rId23"/>
    <p:sldId id="529" r:id="rId24"/>
    <p:sldId id="530" r:id="rId25"/>
    <p:sldId id="531" r:id="rId26"/>
    <p:sldId id="532" r:id="rId27"/>
    <p:sldId id="488" r:id="rId28"/>
    <p:sldId id="533" r:id="rId29"/>
    <p:sldId id="513" r:id="rId3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8C67"/>
    <a:srgbClr val="FFFFFF"/>
    <a:srgbClr val="0033CC"/>
    <a:srgbClr val="10898C"/>
    <a:srgbClr val="DDF0F6"/>
    <a:srgbClr val="F7FBFE"/>
    <a:srgbClr val="FF66CC"/>
    <a:srgbClr val="2167CF"/>
    <a:srgbClr val="FF66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27"/>
    <p:restoredTop sz="96256"/>
  </p:normalViewPr>
  <p:slideViewPr>
    <p:cSldViewPr snapToGrid="0" showGuides="1">
      <p:cViewPr varScale="1">
        <p:scale>
          <a:sx n="84" d="100"/>
          <a:sy n="84" d="100"/>
        </p:scale>
        <p:origin x="60" y="10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EFA989-3F3C-479D-85BB-A5AA56CFFB5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2395D33-0F49-4F9E-829C-B59B5BBB28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8236B1D-3898-4776-90BB-18301CC7568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3DFE7F-F25D-428D-8CCF-9F59C6B1324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12" y="51470"/>
            <a:ext cx="731158" cy="6480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076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75550" y="138113"/>
            <a:ext cx="1354138" cy="7191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4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6" name="任意多边形 5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9769" y="153934"/>
            <a:ext cx="8904461" cy="4885527"/>
            <a:chOff x="89210" y="156090"/>
            <a:chExt cx="12032165" cy="66015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矩形 10"/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字魂59号-创粗黑" panose="00000500000000000000" pitchFamily="2" charset="-122"/>
                <a:ea typeface="+mn-ea"/>
                <a:cs typeface="+mn-cs"/>
              </a:endParaRPr>
            </a:p>
          </p:txBody>
        </p:sp>
        <p:pic>
          <p:nvPicPr>
            <p:cNvPr id="12" name="图片 11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4" cstate="print"/>
            <a:srcRect l="94644" t="6512" r="-130" b="11130"/>
            <a:stretch>
              <a:fillRect/>
            </a:stretch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13" name="图片 12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4" cstate="print"/>
            <a:srcRect l="94644" t="6512" r="-130" b="11130"/>
            <a:stretch>
              <a:fillRect/>
            </a:stretch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  <p:pic>
        <p:nvPicPr>
          <p:cNvPr id="16" name="图片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22883" y="207964"/>
            <a:ext cx="818849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60" y="3673601"/>
            <a:ext cx="1779371" cy="1779371"/>
          </a:xfrm>
          <a:prstGeom prst="rect">
            <a:avLst/>
          </a:prstGeom>
        </p:spPr>
      </p:pic>
      <p:sp>
        <p:nvSpPr>
          <p:cNvPr id="9" name="箭头: 五边形 8"/>
          <p:cNvSpPr/>
          <p:nvPr userDrawn="1"/>
        </p:nvSpPr>
        <p:spPr>
          <a:xfrm>
            <a:off x="429344" y="335499"/>
            <a:ext cx="2029827" cy="499994"/>
          </a:xfrm>
          <a:prstGeom prst="homePlate">
            <a:avLst/>
          </a:prstGeom>
          <a:solidFill>
            <a:srgbClr val="548C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100" name="图片 9"/>
          <p:cNvPicPr>
            <a:picLocks noChangeAspect="1"/>
          </p:cNvPicPr>
          <p:nvPr userDrawn="1"/>
        </p:nvPicPr>
        <p:blipFill>
          <a:blip r:embed="rId3"/>
          <a:srcRect l="749" t="4411" r="2876" b="4233"/>
          <a:stretch>
            <a:fillRect/>
          </a:stretch>
        </p:blipFill>
        <p:spPr>
          <a:xfrm>
            <a:off x="123825" y="46038"/>
            <a:ext cx="8959850" cy="505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22883" y="207964"/>
            <a:ext cx="818849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60" y="3673601"/>
            <a:ext cx="1779371" cy="17793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9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2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media" Target="../media/media3.mp4"/><Relationship Id="rId8" Type="http://schemas.openxmlformats.org/officeDocument/2006/relationships/video" Target="../media/media3.mp4"/><Relationship Id="rId7" Type="http://schemas.openxmlformats.org/officeDocument/2006/relationships/image" Target="../media/image17.png"/><Relationship Id="rId6" Type="http://schemas.microsoft.com/office/2007/relationships/media" Target="../media/media2.mp4"/><Relationship Id="rId5" Type="http://schemas.openxmlformats.org/officeDocument/2006/relationships/video" Target="../media/media2.mp4"/><Relationship Id="rId4" Type="http://schemas.openxmlformats.org/officeDocument/2006/relationships/image" Target="../media/image16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2399490" y="739303"/>
            <a:ext cx="2684834" cy="1258111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218" name="矩形 1">
            <a:hlinkClick r:id="rId1" action="ppaction://hlinksldjump"/>
          </p:cNvPr>
          <p:cNvSpPr/>
          <p:nvPr/>
        </p:nvSpPr>
        <p:spPr>
          <a:xfrm>
            <a:off x="2814705" y="1009685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课时</a:t>
            </a:r>
            <a:endParaRPr lang="zh-CN" altLang="en-US" sz="36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4098588" y="2389359"/>
            <a:ext cx="2684834" cy="1258111"/>
          </a:xfrm>
          <a:prstGeom prst="cloud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71" name="矩形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537717" y="2669028"/>
            <a:ext cx="180657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4"/>
          <p:cNvGrpSpPr/>
          <p:nvPr/>
        </p:nvGrpSpPr>
        <p:grpSpPr>
          <a:xfrm>
            <a:off x="623069" y="1400947"/>
            <a:ext cx="1283729" cy="1323975"/>
            <a:chOff x="1409624" y="1767788"/>
            <a:chExt cx="1060825" cy="904067"/>
          </a:xfrm>
        </p:grpSpPr>
        <p:grpSp>
          <p:nvGrpSpPr>
            <p:cNvPr id="22551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5" name="矩形 1"/>
              <p:cNvSpPr>
                <a:spLocks noChangeArrowheads="1"/>
              </p:cNvSpPr>
              <p:nvPr/>
            </p:nvSpPr>
            <p:spPr bwMode="auto">
              <a:xfrm>
                <a:off x="2307" y="2030"/>
                <a:ext cx="1523" cy="1248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22554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55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" name="TextBox 1"/>
            <p:cNvSpPr txBox="1">
              <a:spLocks noChangeArrowheads="1"/>
            </p:cNvSpPr>
            <p:nvPr/>
          </p:nvSpPr>
          <p:spPr bwMode="auto">
            <a:xfrm>
              <a:off x="1431465" y="1767788"/>
              <a:ext cx="1038984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弱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2531" name="组合 4"/>
          <p:cNvGrpSpPr/>
          <p:nvPr/>
        </p:nvGrpSpPr>
        <p:grpSpPr>
          <a:xfrm>
            <a:off x="4023224" y="1388247"/>
            <a:ext cx="1270000" cy="1328738"/>
            <a:chOff x="1409624" y="1764439"/>
            <a:chExt cx="1049551" cy="907416"/>
          </a:xfrm>
        </p:grpSpPr>
        <p:grpSp>
          <p:nvGrpSpPr>
            <p:cNvPr id="22546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1" name="矩形 1"/>
              <p:cNvSpPr>
                <a:spLocks noChangeArrowheads="1"/>
              </p:cNvSpPr>
              <p:nvPr/>
            </p:nvSpPr>
            <p:spPr bwMode="auto">
              <a:xfrm>
                <a:off x="2307" y="2034"/>
                <a:ext cx="1527" cy="1243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22549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55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420120" y="1764439"/>
              <a:ext cx="1039055" cy="9041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末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2532" name="组合 4"/>
          <p:cNvGrpSpPr/>
          <p:nvPr/>
        </p:nvGrpSpPr>
        <p:grpSpPr>
          <a:xfrm>
            <a:off x="5677544" y="1377135"/>
            <a:ext cx="1284287" cy="1323975"/>
            <a:chOff x="1409624" y="1769279"/>
            <a:chExt cx="1061272" cy="903701"/>
          </a:xfrm>
        </p:grpSpPr>
        <p:grpSp>
          <p:nvGrpSpPr>
            <p:cNvPr id="22541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7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22544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54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370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母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2533" name="组合 4"/>
          <p:cNvGrpSpPr/>
          <p:nvPr/>
        </p:nvGrpSpPr>
        <p:grpSpPr>
          <a:xfrm>
            <a:off x="7346151" y="1380310"/>
            <a:ext cx="1284287" cy="1323975"/>
            <a:chOff x="1409624" y="1769279"/>
            <a:chExt cx="1061272" cy="904067"/>
          </a:xfrm>
        </p:grpSpPr>
        <p:grpSp>
          <p:nvGrpSpPr>
            <p:cNvPr id="22536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22539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54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2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吸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87955" y="2820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书写指导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636004" y="3087529"/>
            <a:ext cx="1284287" cy="1323975"/>
            <a:chOff x="1409624" y="1769279"/>
            <a:chExt cx="1061272" cy="904067"/>
          </a:xfrm>
        </p:grpSpPr>
        <p:grpSp>
          <p:nvGrpSpPr>
            <p:cNvPr id="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7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芬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2" name="组合 4"/>
          <p:cNvGrpSpPr/>
          <p:nvPr/>
        </p:nvGrpSpPr>
        <p:grpSpPr>
          <a:xfrm>
            <a:off x="2318104" y="3084173"/>
            <a:ext cx="1320800" cy="1323975"/>
            <a:chOff x="1409624" y="1767788"/>
            <a:chExt cx="1091458" cy="904067"/>
          </a:xfrm>
        </p:grpSpPr>
        <p:grpSp>
          <p:nvGrpSpPr>
            <p:cNvPr id="1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5" name="矩形 1"/>
              <p:cNvSpPr>
                <a:spLocks noChangeArrowheads="1"/>
              </p:cNvSpPr>
              <p:nvPr/>
            </p:nvSpPr>
            <p:spPr bwMode="auto">
              <a:xfrm>
                <a:off x="2307" y="2030"/>
                <a:ext cx="1523" cy="1248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" name="TextBox 1"/>
            <p:cNvSpPr txBox="1">
              <a:spLocks noChangeArrowheads="1"/>
            </p:cNvSpPr>
            <p:nvPr/>
          </p:nvSpPr>
          <p:spPr bwMode="auto">
            <a:xfrm>
              <a:off x="1462098" y="1767788"/>
              <a:ext cx="1038984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芳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0" name="组合 4"/>
          <p:cNvGrpSpPr/>
          <p:nvPr/>
        </p:nvGrpSpPr>
        <p:grpSpPr>
          <a:xfrm>
            <a:off x="4023224" y="3071473"/>
            <a:ext cx="1270000" cy="1328738"/>
            <a:chOff x="1409624" y="1764439"/>
            <a:chExt cx="1049551" cy="907416"/>
          </a:xfrm>
        </p:grpSpPr>
        <p:grpSp>
          <p:nvGrpSpPr>
            <p:cNvPr id="21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5" name="矩形 1"/>
              <p:cNvSpPr>
                <a:spLocks noChangeArrowheads="1"/>
              </p:cNvSpPr>
              <p:nvPr/>
            </p:nvSpPr>
            <p:spPr bwMode="auto">
              <a:xfrm>
                <a:off x="2307" y="2034"/>
                <a:ext cx="1527" cy="1243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2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" name="TextBox 1"/>
            <p:cNvSpPr txBox="1">
              <a:spLocks noChangeArrowheads="1"/>
            </p:cNvSpPr>
            <p:nvPr/>
          </p:nvSpPr>
          <p:spPr bwMode="auto">
            <a:xfrm>
              <a:off x="1420120" y="1764439"/>
              <a:ext cx="1039055" cy="9041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递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8" name="组合 4"/>
          <p:cNvGrpSpPr/>
          <p:nvPr/>
        </p:nvGrpSpPr>
        <p:grpSpPr>
          <a:xfrm>
            <a:off x="5677544" y="3060362"/>
            <a:ext cx="1284287" cy="1323439"/>
            <a:chOff x="1409624" y="1769279"/>
            <a:chExt cx="1061272" cy="903335"/>
          </a:xfrm>
        </p:grpSpPr>
        <p:grpSp>
          <p:nvGrpSpPr>
            <p:cNvPr id="3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2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3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1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333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勇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35" name="组合 4"/>
          <p:cNvGrpSpPr/>
          <p:nvPr/>
        </p:nvGrpSpPr>
        <p:grpSpPr>
          <a:xfrm>
            <a:off x="7346151" y="3063536"/>
            <a:ext cx="1284287" cy="1323975"/>
            <a:chOff x="1409624" y="1769279"/>
            <a:chExt cx="1061272" cy="904067"/>
          </a:xfrm>
        </p:grpSpPr>
        <p:grpSp>
          <p:nvGrpSpPr>
            <p:cNvPr id="36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8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39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7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敢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1" name="组合 4"/>
          <p:cNvGrpSpPr/>
          <p:nvPr/>
        </p:nvGrpSpPr>
        <p:grpSpPr>
          <a:xfrm>
            <a:off x="2302836" y="1388247"/>
            <a:ext cx="1270000" cy="1328738"/>
            <a:chOff x="1409624" y="1764439"/>
            <a:chExt cx="1049551" cy="907416"/>
          </a:xfrm>
        </p:grpSpPr>
        <p:grpSp>
          <p:nvGrpSpPr>
            <p:cNvPr id="4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2307" y="2034"/>
                <a:ext cx="1527" cy="1243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3" name="TextBox 1"/>
            <p:cNvSpPr txBox="1">
              <a:spLocks noChangeArrowheads="1"/>
            </p:cNvSpPr>
            <p:nvPr/>
          </p:nvSpPr>
          <p:spPr bwMode="auto">
            <a:xfrm>
              <a:off x="1420120" y="1764439"/>
              <a:ext cx="1039055" cy="9041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周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"/>
          <p:cNvGrpSpPr/>
          <p:nvPr/>
        </p:nvGrpSpPr>
        <p:grpSpPr>
          <a:xfrm>
            <a:off x="274638" y="180975"/>
            <a:ext cx="4603750" cy="638175"/>
            <a:chOff x="346650" y="378442"/>
            <a:chExt cx="4603316" cy="639715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917793" y="425125"/>
              <a:ext cx="4032173" cy="58571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rgbClr val="9BBB59">
                  <a:satMod val="175000"/>
                  <a:alpha val="40000"/>
                </a:srgb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356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6650" y="378442"/>
              <a:ext cx="729342" cy="6397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63" name="文本框 15"/>
          <p:cNvSpPr txBox="1"/>
          <p:nvPr/>
        </p:nvSpPr>
        <p:spPr>
          <a:xfrm>
            <a:off x="801322" y="3475151"/>
            <a:ext cx="2060789" cy="12155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上横长，下横短。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6651634" y="3503456"/>
            <a:ext cx="1904145" cy="12155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左边末笔横改提。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2" name="末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5000" y="1096346"/>
            <a:ext cx="2407111" cy="2407111"/>
          </a:xfrm>
          <a:prstGeom prst="rect">
            <a:avLst/>
          </a:prstGeom>
        </p:spPr>
      </p:pic>
      <p:pic>
        <p:nvPicPr>
          <p:cNvPr id="4" name="敢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00152" y="1096346"/>
            <a:ext cx="2407111" cy="2407111"/>
          </a:xfrm>
          <a:prstGeom prst="rect">
            <a:avLst/>
          </a:prstGeom>
        </p:spPr>
      </p:pic>
      <p:pic>
        <p:nvPicPr>
          <p:cNvPr id="8" name="芬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27576" y="1096345"/>
            <a:ext cx="2407111" cy="2407111"/>
          </a:xfrm>
          <a:prstGeom prst="rect">
            <a:avLst/>
          </a:prstGeom>
        </p:spPr>
      </p:pic>
      <p:sp>
        <p:nvSpPr>
          <p:cNvPr id="9" name="文本框 11"/>
          <p:cNvSpPr txBox="1"/>
          <p:nvPr/>
        </p:nvSpPr>
        <p:spPr>
          <a:xfrm>
            <a:off x="2831170" y="3503456"/>
            <a:ext cx="3568980" cy="12155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“艹”的横不要太长，下部撇捺舒展。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矩形 1"/>
          <p:cNvSpPr/>
          <p:nvPr/>
        </p:nvSpPr>
        <p:spPr>
          <a:xfrm>
            <a:off x="3819525" y="117475"/>
            <a:ext cx="16271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7955" y="2820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复习导入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908904" y="939324"/>
            <a:ext cx="7432554" cy="36413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弱小   周末   托利亚   簇拥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随风   芬芳   突然   紧接着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递给   抚摸   显得   娇弱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掀起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/>
          <p:nvPr/>
        </p:nvSpPr>
        <p:spPr>
          <a:xfrm>
            <a:off x="735557" y="970542"/>
            <a:ext cx="7859293" cy="320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夏天的一个周末，四岁的萨沙和哥哥托利亚跟父母一起到森林中去玩。森林里的景色是那么美好，空气是那么清新。他们来到林中的一片空地。那里盛开着美丽的铃兰花。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955" y="2820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精读课文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819291" y="4244170"/>
            <a:ext cx="745973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600" b="1">
                <a:latin typeface="宋体" panose="02010600030101010101" pitchFamily="2" charset="-122"/>
              </a:defRPr>
            </a:lvl1pPr>
          </a:lstStyle>
          <a:p>
            <a:pPr marL="0" indent="0">
              <a:buNone/>
            </a:pPr>
            <a:r>
              <a:rPr lang="zh-CN" altLang="en-US" sz="3200" dirty="0"/>
              <a:t>思考：这一自然段告诉了我们什么？</a:t>
            </a:r>
            <a:endParaRPr lang="zh-CN" altLang="en-US" sz="32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607315" y="1620321"/>
            <a:ext cx="2964685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2839360" y="537868"/>
            <a:ext cx="1226013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800" dirty="0"/>
              <a:t>时间</a:t>
            </a:r>
            <a:endParaRPr lang="zh-CN" altLang="en-US" sz="280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4473146" y="2275229"/>
            <a:ext cx="852616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/>
          <p:cNvSpPr txBox="1"/>
          <p:nvPr/>
        </p:nvSpPr>
        <p:spPr>
          <a:xfrm>
            <a:off x="5325762" y="1993926"/>
            <a:ext cx="1226013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800" dirty="0"/>
              <a:t>地点</a:t>
            </a:r>
            <a:endParaRPr lang="zh-CN" altLang="en-US" sz="28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4899454" y="1620321"/>
            <a:ext cx="3379573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19291" y="2264288"/>
            <a:ext cx="2430536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文本框 18"/>
          <p:cNvSpPr txBox="1"/>
          <p:nvPr/>
        </p:nvSpPr>
        <p:spPr>
          <a:xfrm>
            <a:off x="5804982" y="537868"/>
            <a:ext cx="1226013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800" dirty="0"/>
              <a:t>人物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文本框 4"/>
          <p:cNvSpPr txBox="1"/>
          <p:nvPr/>
        </p:nvSpPr>
        <p:spPr>
          <a:xfrm>
            <a:off x="815884" y="1087497"/>
            <a:ext cx="3212420" cy="2968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自然，找出描写森林景色和萨沙一家人相让雨衣的句子。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7146" y="1087497"/>
            <a:ext cx="3736043" cy="32459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1443" y="1120256"/>
            <a:ext cx="8133670" cy="320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“看！这儿还有一朵野蔷薇呢！”大家被萨沙的叫声吸引过来。原来有一丛野蔷薇，被铃兰花簇拥着，开出了第一朵粉红色的花。带着露珠的花朵随风舞动，芬芳扑鼻。一家人坐在野蔷薇旁边，聊起天来。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079563" y="2421293"/>
            <a:ext cx="3508383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81443" y="3026774"/>
            <a:ext cx="8006503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81443" y="3644612"/>
            <a:ext cx="6882038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" name="组合 8"/>
          <p:cNvGrpSpPr/>
          <p:nvPr/>
        </p:nvGrpSpPr>
        <p:grpSpPr>
          <a:xfrm>
            <a:off x="335133" y="273281"/>
            <a:ext cx="7015635" cy="970543"/>
            <a:chOff x="5148064" y="679795"/>
            <a:chExt cx="2292350" cy="970209"/>
          </a:xfrm>
        </p:grpSpPr>
        <p:sp>
          <p:nvSpPr>
            <p:cNvPr id="10" name="思想气泡: 云 9"/>
            <p:cNvSpPr/>
            <p:nvPr/>
          </p:nvSpPr>
          <p:spPr>
            <a:xfrm>
              <a:off x="5148064" y="679795"/>
              <a:ext cx="2292350" cy="970209"/>
            </a:xfrm>
            <a:prstGeom prst="cloudCallout">
              <a:avLst>
                <a:gd name="adj1" fmla="val 18560"/>
                <a:gd name="adj2" fmla="val 137887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5"/>
            <p:cNvSpPr txBox="1"/>
            <p:nvPr/>
          </p:nvSpPr>
          <p:spPr>
            <a:xfrm>
              <a:off x="5298713" y="834282"/>
              <a:ext cx="2079508" cy="6045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你仿佛看到了什么？闻到了什么？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302461" y="3812429"/>
            <a:ext cx="2412652" cy="10577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</a:rPr>
              <a:t>读出野蔷薇的美丽和芬芳。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1443" y="1155886"/>
            <a:ext cx="8133670" cy="1922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突然，雷声大作，紧接着下起了雨。妈妈赶紧从背包里拿出雨衣递给身边的托利亚，托利亚又把雨衣给了萨沙。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581443" y="3382833"/>
            <a:ext cx="7685227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思考：他们为什么要这样做？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443" y="4071827"/>
            <a:ext cx="7861591" cy="6051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dirty="0"/>
              <a:t>因为他们都想保护比自己弱小的。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7908324" y="1826729"/>
            <a:ext cx="720290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2111" y="2432210"/>
            <a:ext cx="8006503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22111" y="3075887"/>
            <a:ext cx="4913716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/>
          <p:cNvSpPr txBox="1"/>
          <p:nvPr/>
        </p:nvSpPr>
        <p:spPr>
          <a:xfrm>
            <a:off x="1411358" y="207363"/>
            <a:ext cx="5475868" cy="10577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2800" dirty="0">
                <a:solidFill>
                  <a:schemeClr val="tx1"/>
                </a:solidFill>
              </a:rPr>
              <a:t>读出家人之间相互关爱的情感。“赶紧、又”要重读。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54177" y="1183499"/>
            <a:ext cx="8068718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默读课文第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～</a:t>
            </a:r>
            <a:r>
              <a:rPr lang="en-US" altLang="zh-CN" sz="3200" b="1" dirty="0">
                <a:latin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宋体" panose="02010600030101010101" pitchFamily="2" charset="-122"/>
              </a:rPr>
              <a:t>自然段。思考：萨沙和妈妈之间进行了几次对话？分别说了什么？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4141" y="2978586"/>
            <a:ext cx="3035718" cy="6051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algn="ctr" eaLnBrk="1" hangingPunct="1"/>
            <a:r>
              <a:rPr lang="zh-CN" altLang="en-US" dirty="0"/>
              <a:t>三次对话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5165" y="1606822"/>
            <a:ext cx="8133670" cy="2562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萨沙不解地问：“妈妈，您和托利亚都需要雨衣呀，为什么要给我呢？”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妈妈回答说：“我们应该保护比自己弱小的。”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3138615" y="389318"/>
            <a:ext cx="286677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第一次对话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8927" y="1066097"/>
            <a:ext cx="7254878" cy="54072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R="0" eaLnBrk="1" hangingPunct="1">
              <a:lnSpc>
                <a:spcPct val="120000"/>
              </a:lnSpc>
              <a:buClrTx/>
              <a:buSzTx/>
              <a:buFontTx/>
              <a:defRPr kumimoji="0" sz="2800" b="1" cap="none" spc="0" normalizeH="0">
                <a:solidFill>
                  <a:schemeClr val="tx1"/>
                </a:solidFill>
                <a:latin typeface="+mn-ea"/>
              </a:defRPr>
            </a:lvl1pPr>
          </a:lstStyle>
          <a:p>
            <a:r>
              <a:rPr lang="zh-CN" altLang="en-US" dirty="0"/>
              <a:t>读出萨沙的疑惑。语调上扬，表现出不理解。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77946" y="3623788"/>
            <a:ext cx="4274645" cy="54072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R="0" eaLnBrk="1" hangingPunct="1">
              <a:lnSpc>
                <a:spcPct val="120000"/>
              </a:lnSpc>
              <a:buClrTx/>
              <a:buSzTx/>
              <a:buFontTx/>
              <a:defRPr kumimoji="0" sz="2800" b="1" cap="none" spc="0" normalizeH="0">
                <a:solidFill>
                  <a:schemeClr val="tx1"/>
                </a:solidFill>
                <a:latin typeface="+mn-ea"/>
              </a:defRPr>
            </a:lvl1pPr>
          </a:lstStyle>
          <a:p>
            <a:r>
              <a:rPr lang="zh-CN" altLang="en-US" dirty="0"/>
              <a:t>读出亲切、温和的语气。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6534" y="1562478"/>
            <a:ext cx="7810932" cy="2562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萨沙又问：“这就是说，我是最弱小的了？”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“要是你谁也保护不了，那你就是最弱小的。”妈妈说着摸了摸萨沙的头。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3138615" y="339891"/>
            <a:ext cx="286677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第二次对话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4749" y="1021753"/>
            <a:ext cx="8230331" cy="54072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2800" dirty="0">
                <a:solidFill>
                  <a:schemeClr val="tx1"/>
                </a:solidFill>
              </a:rPr>
              <a:t>读出萨沙的不甘示弱。语速稍快，强调“最弱小”。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矩形 10"/>
          <p:cNvSpPr>
            <a:spLocks noChangeArrowheads="1"/>
          </p:cNvSpPr>
          <p:nvPr/>
        </p:nvSpPr>
        <p:spPr bwMode="auto">
          <a:xfrm>
            <a:off x="3740150" y="93663"/>
            <a:ext cx="180657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973713" y="1930805"/>
            <a:ext cx="7593818" cy="12818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defRPr sz="3600" b="1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    在生活中，你们有没有觉得自己有时候是弱小的呢？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471549" y="27649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algn="ctr" eaLnBrk="1" hangingPunct="1">
              <a:buClrTx/>
              <a:buSzTx/>
              <a:buFont typeface="Arial" panose="020B0604020202020204" pitchFamily="34" charset="0"/>
              <a:defRPr kumimoji="0" sz="3200" b="1" strike="noStrike" kern="0" cap="none" spc="0" normalizeH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新课导入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4816" y="1352445"/>
            <a:ext cx="7810932" cy="320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萨沙掀起雨衣，轻轻地遮在野蔷薇花上，问道：“妈妈，现在我还是最弱小的吗？”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妈妈笑着说：“不，不，你能保护更弱小的，你是勇敢的孩子啦！”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3138615" y="339891"/>
            <a:ext cx="286677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第三次对话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9306" y="944672"/>
            <a:ext cx="6759878" cy="54072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2800" dirty="0">
                <a:solidFill>
                  <a:schemeClr val="tx1"/>
                </a:solidFill>
              </a:rPr>
              <a:t>读出萨沙的自豪。声音响亮，充满自信。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5389" y="1204164"/>
            <a:ext cx="7488925" cy="320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萨沙朝野蔷薇花丛走去。雨水已经打掉了两片野蔷薇花瓣，花儿无力地垂著头，显得更加娇弱。萨沙掀起雨衣，轻轻地遮在野蔷薇花上，问道：“妈妈，现在我还是最弱小的吗？”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765389" y="434370"/>
            <a:ext cx="5721908" cy="605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找出描写萨沙动作的词语。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57410" y="1306885"/>
            <a:ext cx="523875" cy="4746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79335" y="1306885"/>
            <a:ext cx="854200" cy="4746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063718" y="3237238"/>
            <a:ext cx="854200" cy="4746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456835" y="425355"/>
            <a:ext cx="8230330" cy="5727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对比雨前和雨中的野蔷薇花，说说你的感受。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835" y="1228878"/>
            <a:ext cx="8230330" cy="1922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原来有一丛野蔷薇，被铃兰花簇拥着，开出了第一朵粉红色的花。带着露珠的花朵随风舞动，芬芳扑鼻。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835" y="3273677"/>
            <a:ext cx="8230330" cy="12818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雨水已经打掉了两片野蔷薇花瓣，花儿无力地垂著头，显得更加娇弱。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74539" y="4014841"/>
            <a:ext cx="2202196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800" dirty="0"/>
              <a:t>弱小、可怜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555689" y="1151062"/>
            <a:ext cx="823033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萨沙为什么要把雨衣盖在野蔷薇花上？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689" y="2045319"/>
            <a:ext cx="7772765" cy="1786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dirty="0"/>
              <a:t>    因为他听了妈妈的话，明白了要保护比自己弱小的，而野蔷薇花在雨中很弱小，需要保护。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618" y="660467"/>
            <a:ext cx="7402428" cy="1922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萨沙掀起雨衣，轻轻地遮在野蔷薇花上，问道：“妈妈，现在我还是最弱小的吗？”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1544595" y="2722909"/>
            <a:ext cx="6741158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萨沙为什么这样问？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617" y="3468067"/>
            <a:ext cx="7772765" cy="11960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dirty="0"/>
              <a:t>    因为他用实际行动保护了比自己弱小的野蔷薇花，证明了自己不是最弱小的。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31725" y="26515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总结全文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518222" y="1358191"/>
            <a:ext cx="777276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通过学习这篇课文，你明白了什么道理？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222" y="2571750"/>
            <a:ext cx="7772765" cy="11960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dirty="0"/>
              <a:t>    我们每个人都要保护比自己弱小的，要做一个勇敢、有担当的人。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31725" y="26515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685618" y="1696555"/>
            <a:ext cx="5035560" cy="1786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在生活中，你有没有保护过比自己弱小的人或物呢？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065" y="1140501"/>
            <a:ext cx="3193708" cy="319370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58758" y="2679268"/>
            <a:ext cx="6159500" cy="604781"/>
            <a:chOff x="709145" y="3112155"/>
            <a:chExt cx="6159500" cy="604781"/>
          </a:xfrm>
        </p:grpSpPr>
        <p:sp>
          <p:nvSpPr>
            <p:cNvPr id="104" name="文本框 103"/>
            <p:cNvSpPr txBox="1"/>
            <p:nvPr/>
          </p:nvSpPr>
          <p:spPr>
            <a:xfrm>
              <a:off x="709145" y="3112155"/>
              <a:ext cx="6159500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保护弱小：萨沙  野蔷薇花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箭头连接符 107"/>
            <p:cNvCxnSpPr/>
            <p:nvPr/>
          </p:nvCxnSpPr>
          <p:spPr>
            <a:xfrm>
              <a:off x="3638083" y="3436005"/>
              <a:ext cx="319088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1358758" y="1765916"/>
            <a:ext cx="6050149" cy="604781"/>
            <a:chOff x="659933" y="1721505"/>
            <a:chExt cx="6050149" cy="604781"/>
          </a:xfrm>
        </p:grpSpPr>
        <p:sp>
          <p:nvSpPr>
            <p:cNvPr id="103" name="文本框 102"/>
            <p:cNvSpPr txBox="1"/>
            <p:nvPr/>
          </p:nvSpPr>
          <p:spPr>
            <a:xfrm>
              <a:off x="659933" y="1721505"/>
              <a:ext cx="6050149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雨衣传递：妈妈  托利亚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萨沙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6" name="直接箭头连接符 105"/>
            <p:cNvCxnSpPr/>
            <p:nvPr/>
          </p:nvCxnSpPr>
          <p:spPr>
            <a:xfrm>
              <a:off x="3660293" y="2065091"/>
              <a:ext cx="3175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箭头连接符 106"/>
            <p:cNvCxnSpPr/>
            <p:nvPr/>
          </p:nvCxnSpPr>
          <p:spPr>
            <a:xfrm>
              <a:off x="5276597" y="2065091"/>
              <a:ext cx="319088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186" name="矩形 2"/>
          <p:cNvSpPr/>
          <p:nvPr/>
        </p:nvSpPr>
        <p:spPr>
          <a:xfrm>
            <a:off x="2986625" y="954425"/>
            <a:ext cx="317075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我不是最弱小的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771" y="266776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8757" y="3607899"/>
            <a:ext cx="7377469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道理：每个人都要保护比自己弱小的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21924"/>
            <a:ext cx="9144000" cy="187419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06157" y="1939680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5" name="标题 1"/>
          <p:cNvSpPr txBox="1"/>
          <p:nvPr/>
        </p:nvSpPr>
        <p:spPr>
          <a:xfrm>
            <a:off x="2306157" y="1898405"/>
            <a:ext cx="4923804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我不是最弱小的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6" name="图片 4"/>
          <p:cNvPicPr>
            <a:picLocks noChangeAspect="1"/>
          </p:cNvPicPr>
          <p:nvPr/>
        </p:nvPicPr>
        <p:blipFill>
          <a:blip r:embed="rId1"/>
          <a:srcRect l="34407"/>
          <a:stretch>
            <a:fillRect/>
          </a:stretch>
        </p:blipFill>
        <p:spPr>
          <a:xfrm>
            <a:off x="164316" y="1115015"/>
            <a:ext cx="2355850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264806" y="1578565"/>
            <a:ext cx="691215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ruò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 txBox="1"/>
          <p:nvPr/>
        </p:nvSpPr>
        <p:spPr>
          <a:xfrm>
            <a:off x="674688" y="1904932"/>
            <a:ext cx="7929562" cy="1333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defRPr sz="3600" b="1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    自由读课文，要求读准字音，读通句子，遇到生字词多读几遍。</a:t>
            </a:r>
            <a:endParaRPr lang="en-US" altLang="zh-CN" dirty="0"/>
          </a:p>
        </p:txBody>
      </p:sp>
      <p:sp>
        <p:nvSpPr>
          <p:cNvPr id="2" name="矩形 1"/>
          <p:cNvSpPr/>
          <p:nvPr/>
        </p:nvSpPr>
        <p:spPr>
          <a:xfrm>
            <a:off x="419658" y="257819"/>
            <a:ext cx="1831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初读课文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 txBox="1"/>
          <p:nvPr/>
        </p:nvSpPr>
        <p:spPr>
          <a:xfrm>
            <a:off x="1004834" y="1499721"/>
            <a:ext cx="7756525" cy="30566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弱   末   亚   簇   拥   随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芬   芳   突   紧   递   摸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显   娇   掀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004834" y="1402884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ruò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014828" y="407412"/>
            <a:ext cx="2315199" cy="646331"/>
          </a:xfrm>
          <a:prstGeom prst="rect">
            <a:avLst/>
          </a:prstGeom>
          <a:noFill/>
          <a:ln>
            <a:noFill/>
          </a:ln>
          <a:effectLst>
            <a:glow rad="228600">
              <a:srgbClr val="9BBB59">
                <a:satMod val="175000"/>
                <a:alpha val="40000"/>
              </a:srgb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295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417" y="218604"/>
            <a:ext cx="785480" cy="1128859"/>
          </a:xfrm>
          <a:prstGeom prst="rect">
            <a:avLst/>
          </a:prstGeom>
        </p:spPr>
      </p:pic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2345277" y="1402884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mò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597080" y="1402884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yà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4848883" y="1402884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cù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6035404" y="1402884"/>
            <a:ext cx="125508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yōng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7426410" y="1402884"/>
            <a:ext cx="111915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suí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1004834" y="2456385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fēn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0" name="文本框 3"/>
          <p:cNvSpPr txBox="1">
            <a:spLocks noChangeArrowheads="1"/>
          </p:cNvSpPr>
          <p:nvPr/>
        </p:nvSpPr>
        <p:spPr bwMode="auto">
          <a:xfrm>
            <a:off x="2206074" y="2456385"/>
            <a:ext cx="118804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fāng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218256" y="2468417"/>
            <a:ext cx="73170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dì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3653828" y="2456385"/>
            <a:ext cx="77874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tū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4779257" y="2456385"/>
            <a:ext cx="118528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jǐn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7426410" y="2456385"/>
            <a:ext cx="111915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mō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943049" y="3516103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xiǎn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0" name="文本框 3"/>
          <p:cNvSpPr txBox="1">
            <a:spLocks noChangeArrowheads="1"/>
          </p:cNvSpPr>
          <p:nvPr/>
        </p:nvSpPr>
        <p:spPr bwMode="auto">
          <a:xfrm>
            <a:off x="2246421" y="3516103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jiāo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1" name="文本框 3"/>
          <p:cNvSpPr txBox="1">
            <a:spLocks noChangeArrowheads="1"/>
          </p:cNvSpPr>
          <p:nvPr/>
        </p:nvSpPr>
        <p:spPr bwMode="auto">
          <a:xfrm>
            <a:off x="3522938" y="3516103"/>
            <a:ext cx="9096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xiān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文本框 1"/>
          <p:cNvSpPr txBox="1"/>
          <p:nvPr/>
        </p:nvSpPr>
        <p:spPr>
          <a:xfrm>
            <a:off x="3914775" y="85725"/>
            <a:ext cx="142081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读一读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08904" y="939324"/>
            <a:ext cx="7432554" cy="36413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弱小   周末   托利亚   簇拥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随风   芬芳   突然   紧接着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递给   抚摸   显得   娇弱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掀起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2"/>
          <p:cNvSpPr txBox="1"/>
          <p:nvPr/>
        </p:nvSpPr>
        <p:spPr>
          <a:xfrm>
            <a:off x="3862388" y="85725"/>
            <a:ext cx="1419225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读一读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1831" y="748943"/>
            <a:ext cx="134832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簇拥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66377" y="748943"/>
            <a:ext cx="2434819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芬芳扑鼻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>
          <a:xfrm>
            <a:off x="3349695" y="1456829"/>
            <a:ext cx="2444610" cy="3259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>
          <a:xfrm>
            <a:off x="544654" y="1456829"/>
            <a:ext cx="2444610" cy="32594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46712" y="748943"/>
            <a:ext cx="134832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娇嫩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t="-39" r="3128" b="6400"/>
          <a:stretch>
            <a:fillRect/>
          </a:stretch>
        </p:blipFill>
        <p:spPr>
          <a:xfrm>
            <a:off x="6178309" y="1456829"/>
            <a:ext cx="2444610" cy="32594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0"/>
          <p:cNvSpPr txBox="1"/>
          <p:nvPr/>
        </p:nvSpPr>
        <p:spPr>
          <a:xfrm>
            <a:off x="846696" y="874456"/>
            <a:ext cx="7691824" cy="1333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600" b="1">
                <a:latin typeface="宋体" panose="02010600030101010101" pitchFamily="2" charset="-122"/>
              </a:defRPr>
            </a:lvl1pPr>
          </a:lstStyle>
          <a:p>
            <a:pPr marL="0" indent="0">
              <a:buNone/>
            </a:pPr>
            <a:r>
              <a:rPr lang="zh-CN" altLang="en-US" dirty="0"/>
              <a:t>    再读课文，思考：课文写了一件什么事？</a:t>
            </a:r>
            <a:endParaRPr lang="zh-CN" altLang="en-US" dirty="0"/>
          </a:p>
        </p:txBody>
      </p:sp>
      <p:sp>
        <p:nvSpPr>
          <p:cNvPr id="2" name="文本框 10"/>
          <p:cNvSpPr txBox="1"/>
          <p:nvPr/>
        </p:nvSpPr>
        <p:spPr>
          <a:xfrm>
            <a:off x="846696" y="2431408"/>
            <a:ext cx="7840104" cy="19988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600" b="1">
                <a:latin typeface="宋体" panose="02010600030101010101" pitchFamily="2" charset="-122"/>
              </a:defRPr>
            </a:lvl1pPr>
          </a:lstStyle>
          <a:p>
            <a:pPr marL="0" indent="0"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提示：可以按照事情发生的时间、地点、人物和事情的起因、经过、结果来概括。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9236" y="999504"/>
            <a:ext cx="7861591" cy="33280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3600" dirty="0"/>
              <a:t>    课文讲述了萨沙一家在森林中游玩时突遇大雨，妈妈把雨衣递给托利亚，托利亚又将雨衣递给萨沙，萨沙最后用雨衣遮住野蔷薇花，以行动证明自己不是最弱小的。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1706</Words>
  <Application>WPS 演示</Application>
  <PresentationFormat>全屏显示(16:9)</PresentationFormat>
  <Paragraphs>211</Paragraphs>
  <Slides>27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inpin heiti</vt:lpstr>
      <vt:lpstr>字魂59号-创粗黑</vt:lpstr>
      <vt:lpstr>Calibri</vt:lpstr>
      <vt:lpstr>楷体</vt:lpstr>
      <vt:lpstr>汉语拼音</vt:lpstr>
      <vt:lpstr>Vijaya</vt:lpstr>
      <vt:lpstr>微软雅黑</vt:lpstr>
      <vt:lpstr>Arial Unicode MS</vt:lpstr>
      <vt:lpstr>等线</vt:lpstr>
      <vt:lpstr>Arial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唐唐唐小糖1</cp:lastModifiedBy>
  <cp:revision>677</cp:revision>
  <dcterms:created xsi:type="dcterms:W3CDTF">2016-01-14T07:05:00Z</dcterms:created>
  <dcterms:modified xsi:type="dcterms:W3CDTF">2026-02-06T09:07:30Z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EAA2E0FE83BC4EA59259FB7A03A03138</vt:lpwstr>
  </property>
  <property fmtid="{D5CDD505-2E9C-101B-9397-08002B2CF9AE}" pid="4" name="KSOProductBuildVer">
    <vt:lpwstr>2052-12.1.0.24657</vt:lpwstr>
  </property>
</Properties>
</file>