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14" r:id="rId2"/>
    <p:sldId id="315" r:id="rId3"/>
    <p:sldId id="317" r:id="rId4"/>
    <p:sldId id="382" r:id="rId5"/>
    <p:sldId id="318" r:id="rId6"/>
    <p:sldId id="366" r:id="rId7"/>
    <p:sldId id="319" r:id="rId8"/>
    <p:sldId id="320" r:id="rId9"/>
    <p:sldId id="389" r:id="rId10"/>
    <p:sldId id="324" r:id="rId11"/>
    <p:sldId id="376" r:id="rId12"/>
    <p:sldId id="326" r:id="rId13"/>
    <p:sldId id="383" r:id="rId14"/>
    <p:sldId id="327" r:id="rId15"/>
    <p:sldId id="328" r:id="rId16"/>
    <p:sldId id="329" r:id="rId17"/>
    <p:sldId id="367" r:id="rId18"/>
    <p:sldId id="331" r:id="rId19"/>
    <p:sldId id="332" r:id="rId20"/>
    <p:sldId id="333" r:id="rId21"/>
    <p:sldId id="368" r:id="rId22"/>
    <p:sldId id="334" r:id="rId23"/>
    <p:sldId id="387" r:id="rId24"/>
    <p:sldId id="335" r:id="rId25"/>
    <p:sldId id="343" r:id="rId26"/>
    <p:sldId id="344" r:id="rId27"/>
    <p:sldId id="336" r:id="rId28"/>
    <p:sldId id="373" r:id="rId29"/>
    <p:sldId id="377" r:id="rId30"/>
    <p:sldId id="375" r:id="rId31"/>
    <p:sldId id="337" r:id="rId32"/>
    <p:sldId id="371" r:id="rId33"/>
    <p:sldId id="338" r:id="rId34"/>
    <p:sldId id="345" r:id="rId35"/>
    <p:sldId id="346" r:id="rId36"/>
    <p:sldId id="347" r:id="rId37"/>
    <p:sldId id="361" r:id="rId38"/>
    <p:sldId id="362" r:id="rId39"/>
    <p:sldId id="363" r:id="rId40"/>
    <p:sldId id="349" r:id="rId41"/>
    <p:sldId id="350" r:id="rId42"/>
    <p:sldId id="365" r:id="rId43"/>
    <p:sldId id="351" r:id="rId44"/>
    <p:sldId id="352" r:id="rId45"/>
    <p:sldId id="353" r:id="rId46"/>
    <p:sldId id="354" r:id="rId47"/>
    <p:sldId id="381" r:id="rId48"/>
    <p:sldId id="380" r:id="rId49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52"/>
    </p:embeddedFon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</p:embeddedFontLst>
  <p:custDataLst>
    <p:tags r:id="rId5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pos="385">
          <p15:clr>
            <a:srgbClr val="A4A3A4"/>
          </p15:clr>
        </p15:guide>
        <p15:guide id="3" pos="53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4C4C"/>
    <a:srgbClr val="9F1E1E"/>
    <a:srgbClr val="849A61"/>
    <a:srgbClr val="FDFEFF"/>
    <a:srgbClr val="E46C0A"/>
    <a:srgbClr val="F88646"/>
    <a:srgbClr val="465723"/>
    <a:srgbClr val="6B4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6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612" y="108"/>
      </p:cViewPr>
      <p:guideLst>
        <p:guide orient="horz" pos="463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9E8C3E0-5D4E-484A-92F8-9B6ACE30775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2025/12/25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EEB8CE-1855-49F9-A17D-2B5D9930B2B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2BE07-268A-44D0-A016-3919775E5E3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2025/12/25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E5F3D5-4E12-4829-97EC-A442F73B3B6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43CB4A6-6284-4204-A512-405FA2109E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053" y="8695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7307DBA-C0BC-40E8-8B72-2A235A7376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053" y="8695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3C89C2B-833E-4672-B6C4-5FD5776E66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003" y="29015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bg>
      <p:bgPr>
        <a:blipFill dpi="0" rotWithShape="0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504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bg>
      <p:bgPr>
        <a:blipFill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5" r:id="rId5"/>
    <p:sldLayoutId id="2147483656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ideo" Target="../media/media5.mp4"/><Relationship Id="rId13" Type="http://schemas.openxmlformats.org/officeDocument/2006/relationships/image" Target="../media/image38.png"/><Relationship Id="rId3" Type="http://schemas.microsoft.com/office/2007/relationships/media" Target="../media/media3.mp4"/><Relationship Id="rId7" Type="http://schemas.microsoft.com/office/2007/relationships/media" Target="../media/media5.mp4"/><Relationship Id="rId12" Type="http://schemas.openxmlformats.org/officeDocument/2006/relationships/image" Target="../media/image3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36.png"/><Relationship Id="rId5" Type="http://schemas.microsoft.com/office/2007/relationships/media" Target="../media/media4.mp4"/><Relationship Id="rId10" Type="http://schemas.openxmlformats.org/officeDocument/2006/relationships/image" Target="../media/image35.png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audio" Target="../media/media1.mp3"/><Relationship Id="rId16" Type="http://schemas.openxmlformats.org/officeDocument/2006/relationships/image" Target="../media/image24.png"/><Relationship Id="rId20" Type="http://schemas.openxmlformats.org/officeDocument/2006/relationships/image" Target="../media/image28.GIF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7.GIF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43.png"/><Relationship Id="rId5" Type="http://schemas.openxmlformats.org/officeDocument/2006/relationships/image" Target="../media/image9.png"/><Relationship Id="rId4" Type="http://schemas.openxmlformats.org/officeDocument/2006/relationships/hyperlink" Target="&#30334;&#33457;&#30427;&#24320;.mp4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51.png"/><Relationship Id="rId3" Type="http://schemas.microsoft.com/office/2007/relationships/media" Target="../media/media9.mp4"/><Relationship Id="rId7" Type="http://schemas.microsoft.com/office/2007/relationships/media" Target="../media/media11.mp4"/><Relationship Id="rId12" Type="http://schemas.openxmlformats.org/officeDocument/2006/relationships/image" Target="../media/image50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image" Target="../media/image49.png"/><Relationship Id="rId5" Type="http://schemas.microsoft.com/office/2007/relationships/media" Target="../media/media10.mp4"/><Relationship Id="rId10" Type="http://schemas.openxmlformats.org/officeDocument/2006/relationships/image" Target="../media/image48.png"/><Relationship Id="rId4" Type="http://schemas.openxmlformats.org/officeDocument/2006/relationships/video" Target="../media/media9.mp4"/><Relationship Id="rId9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7" Type="http://schemas.openxmlformats.org/officeDocument/2006/relationships/image" Target="../media/image48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49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8.mp4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>
            <a:hlinkClick r:id="rId2" action="ppaction://hlinksldjump"/>
          </p:cNvPr>
          <p:cNvSpPr txBox="1"/>
          <p:nvPr/>
        </p:nvSpPr>
        <p:spPr>
          <a:xfrm>
            <a:off x="4538663" y="1382713"/>
            <a:ext cx="2543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</a:p>
        </p:txBody>
      </p:sp>
      <p:sp>
        <p:nvSpPr>
          <p:cNvPr id="8195" name="文本框 2">
            <a:hlinkClick r:id="rId3" action="ppaction://hlinksldjump"/>
          </p:cNvPr>
          <p:cNvSpPr txBox="1"/>
          <p:nvPr/>
        </p:nvSpPr>
        <p:spPr>
          <a:xfrm>
            <a:off x="4540250" y="2706688"/>
            <a:ext cx="25415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8575" y="383540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7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922338"/>
            <a:ext cx="1714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513" y="2130425"/>
            <a:ext cx="2149475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/>
          <p:nvPr/>
        </p:nvSpPr>
        <p:spPr>
          <a:xfrm>
            <a:off x="1844675" y="676275"/>
            <a:ext cx="1422400" cy="862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棉袄</a:t>
            </a:r>
          </a:p>
        </p:txBody>
      </p:sp>
      <p:sp>
        <p:nvSpPr>
          <p:cNvPr id="13315" name="文本框 2"/>
          <p:cNvSpPr txBox="1"/>
          <p:nvPr/>
        </p:nvSpPr>
        <p:spPr>
          <a:xfrm>
            <a:off x="992188" y="2808288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“袄”是衣字旁，衣字旁的字多与衣服有关，如“被、裙、衫”。</a:t>
            </a:r>
          </a:p>
        </p:txBody>
      </p:sp>
      <p:sp>
        <p:nvSpPr>
          <p:cNvPr id="18436" name="文本框 3"/>
          <p:cNvSpPr txBox="1"/>
          <p:nvPr/>
        </p:nvSpPr>
        <p:spPr>
          <a:xfrm>
            <a:off x="3629025" y="692150"/>
            <a:ext cx="2970213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</a:p>
        </p:txBody>
      </p:sp>
      <p:sp>
        <p:nvSpPr>
          <p:cNvPr id="13" name="左大括号 12"/>
          <p:cNvSpPr/>
          <p:nvPr/>
        </p:nvSpPr>
        <p:spPr>
          <a:xfrm rot="16200000">
            <a:off x="4128294" y="-545306"/>
            <a:ext cx="250825" cy="4446588"/>
          </a:xfrm>
          <a:prstGeom prst="leftBrace">
            <a:avLst>
              <a:gd name="adj1" fmla="val 54309"/>
              <a:gd name="adj2" fmla="val 50000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7880" y="1878013"/>
            <a:ext cx="543517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都是表示事物名称的词语</a:t>
            </a:r>
          </a:p>
        </p:txBody>
      </p:sp>
      <p:sp>
        <p:nvSpPr>
          <p:cNvPr id="16" name="文本框 1"/>
          <p:cNvSpPr txBox="1"/>
          <p:nvPr/>
        </p:nvSpPr>
        <p:spPr>
          <a:xfrm>
            <a:off x="2463800" y="674688"/>
            <a:ext cx="803275" cy="8620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" grpId="0" animBg="1"/>
      <p:bldP spid="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/>
          <p:nvPr/>
        </p:nvSpPr>
        <p:spPr>
          <a:xfrm>
            <a:off x="1125538" y="1079500"/>
            <a:ext cx="639286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树木吐出点点嫩芽，那是春天的音符吧？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1301750" y="2882900"/>
            <a:ext cx="4524375" cy="862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25" y="2571750"/>
            <a:ext cx="1443038" cy="1444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12"/>
          <p:cNvGrpSpPr/>
          <p:nvPr/>
        </p:nvGrpSpPr>
        <p:grpSpPr>
          <a:xfrm>
            <a:off x="6078538" y="2703513"/>
            <a:ext cx="1947862" cy="1312862"/>
            <a:chOff x="5283092" y="3454505"/>
            <a:chExt cx="1947947" cy="13129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3092" y="3582327"/>
              <a:ext cx="790095" cy="79009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6728" y="3977375"/>
              <a:ext cx="790095" cy="79009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9344" y="3454505"/>
              <a:ext cx="891695" cy="89169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925513" y="1093788"/>
            <a:ext cx="7815262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自然段，思考：你从这两个自然段读出了什么？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79581" y="2625726"/>
            <a:ext cx="7307126" cy="1368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+mn-ea"/>
                <a:ea typeface="+mn-ea"/>
              </a:rPr>
              <a:t>读出了孩子们喜悦的心情，读出了他们寻找春天的急切和喜悦。</a:t>
            </a:r>
            <a:endParaRPr kumimoji="0" lang="zh-CN" altLang="en-US" sz="3200" b="1" kern="1200" cap="none" spc="0" normalizeH="0" baseline="0" noProof="0" dirty="0">
              <a:solidFill>
                <a:srgbClr val="0070C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21510" name="组合 1"/>
          <p:cNvGrpSpPr/>
          <p:nvPr/>
        </p:nvGrpSpPr>
        <p:grpSpPr>
          <a:xfrm>
            <a:off x="3582988" y="63500"/>
            <a:ext cx="1978025" cy="695325"/>
            <a:chOff x="5676401" y="2670049"/>
            <a:chExt cx="2163357" cy="694944"/>
          </a:xfrm>
        </p:grpSpPr>
        <p:sp>
          <p:nvSpPr>
            <p:cNvPr id="8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再读课文</a:t>
              </a: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5761476" y="2738275"/>
              <a:ext cx="1993205" cy="563253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"/>
          <p:cNvSpPr txBox="1"/>
          <p:nvPr/>
        </p:nvSpPr>
        <p:spPr>
          <a:xfrm>
            <a:off x="3471120" y="1350524"/>
            <a:ext cx="5315072" cy="679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春天来了！春天来了！</a:t>
            </a:r>
          </a:p>
        </p:txBody>
      </p:sp>
      <p:sp>
        <p:nvSpPr>
          <p:cNvPr id="15364" name="文本框 3"/>
          <p:cNvSpPr txBox="1"/>
          <p:nvPr/>
        </p:nvSpPr>
        <p:spPr>
          <a:xfrm>
            <a:off x="3471120" y="1350524"/>
            <a:ext cx="5255438" cy="679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春天来了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春天来了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35971" y="2284684"/>
            <a:ext cx="4871124" cy="1366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70C0"/>
                </a:solidFill>
                <a:latin typeface="+mn-ea"/>
                <a:ea typeface="+mn-ea"/>
                <a:cs typeface="+mn-cs"/>
              </a:rPr>
              <a:t>    连用两个感叹句，以欢呼起笔，饱含着惊喜。</a:t>
            </a:r>
          </a:p>
        </p:txBody>
      </p:sp>
    </p:spTree>
    <p:extLst>
      <p:ext uri="{BB962C8B-B14F-4D97-AF65-F5344CB8AC3E}">
        <p14:creationId xmlns:p14="http://schemas.microsoft.com/office/powerpoint/2010/main" val="124524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/>
          <p:nvPr/>
        </p:nvSpPr>
        <p:spPr>
          <a:xfrm>
            <a:off x="622179" y="957751"/>
            <a:ext cx="7677760" cy="1195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我们几个孩子脱掉棉袄，冲出家门，奔向田野，去寻找春天。</a:t>
            </a:r>
          </a:p>
        </p:txBody>
      </p:sp>
      <p:sp>
        <p:nvSpPr>
          <p:cNvPr id="3" name="红方框"/>
          <p:cNvSpPr/>
          <p:nvPr/>
        </p:nvSpPr>
        <p:spPr>
          <a:xfrm>
            <a:off x="3927353" y="1024426"/>
            <a:ext cx="881063" cy="531813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红方框"/>
          <p:cNvSpPr/>
          <p:nvPr/>
        </p:nvSpPr>
        <p:spPr>
          <a:xfrm>
            <a:off x="5976815" y="1024426"/>
            <a:ext cx="881063" cy="531813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红方框"/>
          <p:cNvSpPr/>
          <p:nvPr/>
        </p:nvSpPr>
        <p:spPr>
          <a:xfrm>
            <a:off x="665040" y="1607038"/>
            <a:ext cx="881063" cy="531813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433" y="2670297"/>
            <a:ext cx="8366125" cy="17866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冲（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chōnɡ</a:t>
            </a: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）向   下课了，孩子们冲向操场。</a:t>
            </a:r>
            <a:endParaRPr kumimoji="0" lang="en-US" altLang="zh-CN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indent="44958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冲（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chònɡ</a:t>
            </a: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）着   姐姐一边向我招手，一边</a:t>
            </a:r>
            <a:endParaRPr kumimoji="0" lang="en-US" altLang="zh-CN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indent="349758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冲着我大喊。</a:t>
            </a:r>
            <a:endParaRPr kumimoji="0" lang="en-US" altLang="zh-CN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/>
          <p:nvPr/>
        </p:nvSpPr>
        <p:spPr>
          <a:xfrm>
            <a:off x="515938" y="565150"/>
            <a:ext cx="81407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怎么才能读出“我们”寻找春天的急切和喜悦呢？</a:t>
            </a:r>
          </a:p>
        </p:txBody>
      </p:sp>
      <p:sp>
        <p:nvSpPr>
          <p:cNvPr id="17411" name="文本框 2"/>
          <p:cNvSpPr txBox="1"/>
          <p:nvPr/>
        </p:nvSpPr>
        <p:spPr>
          <a:xfrm>
            <a:off x="515938" y="1760538"/>
            <a:ext cx="8281923" cy="29688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第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自然段连用两个感叹句，以欢呼起笔，饱含着惊喜，朗读时语速可以稍快，第二个“春天来了”要读得更响亮一些。     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自然段要重读“脱掉、冲出、奔向”，语速要稍快，注意节奏。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5" name="组合 1"/>
          <p:cNvGrpSpPr/>
          <p:nvPr/>
        </p:nvGrpSpPr>
        <p:grpSpPr>
          <a:xfrm>
            <a:off x="3582988" y="84138"/>
            <a:ext cx="1978025" cy="695325"/>
            <a:chOff x="5676401" y="2670049"/>
            <a:chExt cx="2163357" cy="694944"/>
          </a:xfrm>
        </p:grpSpPr>
        <p:sp>
          <p:nvSpPr>
            <p:cNvPr id="40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书写指导</a:t>
              </a:r>
            </a:p>
          </p:txBody>
        </p:sp>
        <p:sp>
          <p:nvSpPr>
            <p:cNvPr id="41" name="Freeform 5"/>
            <p:cNvSpPr/>
            <p:nvPr/>
          </p:nvSpPr>
          <p:spPr bwMode="auto">
            <a:xfrm>
              <a:off x="5761476" y="2738274"/>
              <a:ext cx="1993205" cy="56325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146B1C3D-30F3-4669-BDDF-E1B383B1BDF3}"/>
              </a:ext>
            </a:extLst>
          </p:cNvPr>
          <p:cNvSpPr txBox="1"/>
          <p:nvPr/>
        </p:nvSpPr>
        <p:spPr>
          <a:xfrm>
            <a:off x="2795770" y="718186"/>
            <a:ext cx="5204023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latinLnBrk="1" hangingPunct="1">
              <a:lnSpc>
                <a:spcPct val="120000"/>
              </a:lnSpc>
              <a:defRPr sz="3200" b="1">
                <a:solidFill>
                  <a:srgbClr val="0C8C7D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sz="2800" dirty="0"/>
              <a:t>    “木”字作偏旁时，捺要变成点。右边“卯”的第三笔是撇。</a:t>
            </a:r>
            <a:endParaRPr lang="en-US" altLang="zh-CN" sz="28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6B42E2B-2463-4001-B5CF-9CF10896E0F9}"/>
              </a:ext>
            </a:extLst>
          </p:cNvPr>
          <p:cNvSpPr txBox="1"/>
          <p:nvPr/>
        </p:nvSpPr>
        <p:spPr>
          <a:xfrm>
            <a:off x="3974874" y="3203263"/>
            <a:ext cx="4963135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latinLnBrk="1" hangingPunct="1">
              <a:lnSpc>
                <a:spcPct val="120000"/>
              </a:lnSpc>
              <a:defRPr sz="3200" b="1">
                <a:solidFill>
                  <a:srgbClr val="0C8C7D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sz="2800" dirty="0"/>
              <a:t>    左窄右宽。右边“兆”字先写撇，再写点、提。</a:t>
            </a:r>
            <a:endParaRPr lang="en-US" altLang="zh-CN" sz="2800" dirty="0"/>
          </a:p>
        </p:txBody>
      </p:sp>
      <p:pic>
        <p:nvPicPr>
          <p:cNvPr id="35" name="桃">
            <a:hlinkClick r:id="" action="ppaction://media"/>
            <a:extLst>
              <a:ext uri="{FF2B5EF4-FFF2-40B4-BE49-F238E27FC236}">
                <a16:creationId xmlns:a16="http://schemas.microsoft.com/office/drawing/2014/main" id="{DB63FA93-CE8D-4825-9DF7-EB0A84B903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34125" y="1889947"/>
            <a:ext cx="1186815" cy="1186815"/>
          </a:xfrm>
          <a:prstGeom prst="rect">
            <a:avLst/>
          </a:prstGeom>
        </p:spPr>
      </p:pic>
      <p:pic>
        <p:nvPicPr>
          <p:cNvPr id="36" name="冲">
            <a:hlinkClick r:id="" action="ppaction://media"/>
            <a:extLst>
              <a:ext uri="{FF2B5EF4-FFF2-40B4-BE49-F238E27FC236}">
                <a16:creationId xmlns:a16="http://schemas.microsoft.com/office/drawing/2014/main" id="{D16C8CFB-A238-479C-8539-1F41F4C22C9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99210" y="1886137"/>
            <a:ext cx="1186815" cy="1186815"/>
          </a:xfrm>
          <a:prstGeom prst="rect">
            <a:avLst/>
          </a:prstGeom>
        </p:spPr>
      </p:pic>
      <p:pic>
        <p:nvPicPr>
          <p:cNvPr id="37" name="吐">
            <a:hlinkClick r:id="" action="ppaction://media"/>
            <a:extLst>
              <a:ext uri="{FF2B5EF4-FFF2-40B4-BE49-F238E27FC236}">
                <a16:creationId xmlns:a16="http://schemas.microsoft.com/office/drawing/2014/main" id="{783A47BA-EED0-4C4D-800C-7C0DFEF3FF5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990850" y="1886137"/>
            <a:ext cx="1186815" cy="1186815"/>
          </a:xfrm>
          <a:prstGeom prst="rect">
            <a:avLst/>
          </a:prstGeom>
        </p:spPr>
      </p:pic>
      <p:pic>
        <p:nvPicPr>
          <p:cNvPr id="38" name="柳">
            <a:hlinkClick r:id="" action="ppaction://media"/>
            <a:extLst>
              <a:ext uri="{FF2B5EF4-FFF2-40B4-BE49-F238E27FC236}">
                <a16:creationId xmlns:a16="http://schemas.microsoft.com/office/drawing/2014/main" id="{936E7390-98A2-4E7E-9C2A-D401AF37BE73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636770" y="1886137"/>
            <a:ext cx="1186815" cy="118681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3F1D400D-B9E4-4B56-9741-307B8C0A6CC6}"/>
              </a:ext>
            </a:extLst>
          </p:cNvPr>
          <p:cNvSpPr txBox="1"/>
          <p:nvPr/>
        </p:nvSpPr>
        <p:spPr>
          <a:xfrm>
            <a:off x="531047" y="4292144"/>
            <a:ext cx="7468746" cy="5727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sz="3000" dirty="0"/>
              <a:t>都是左右结构的字，且都应写得左窄右宽。</a:t>
            </a:r>
            <a:endParaRPr lang="en-US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36"/>
                </p:tgtEl>
              </p:cMediaNode>
            </p:video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38"/>
                </p:tgtEl>
              </p:cMediaNode>
            </p:video>
          </p:childTnLst>
        </p:cTn>
      </p:par>
    </p:tnLst>
    <p:bldLst>
      <p:bldP spid="50" grpId="0"/>
      <p:bldP spid="53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/>
          <p:nvPr/>
        </p:nvSpPr>
        <p:spPr>
          <a:xfrm>
            <a:off x="3370263" y="206375"/>
            <a:ext cx="2543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</a:p>
        </p:txBody>
      </p:sp>
      <p:sp>
        <p:nvSpPr>
          <p:cNvPr id="29699" name="文本框 1"/>
          <p:cNvSpPr txBox="1"/>
          <p:nvPr/>
        </p:nvSpPr>
        <p:spPr>
          <a:xfrm>
            <a:off x="811213" y="1255713"/>
            <a:ext cx="42926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听写，巩固词语。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70412" y="1980787"/>
            <a:ext cx="5244788" cy="17947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   寻找   眉毛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野花   柳枝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"/>
          <p:cNvSpPr txBox="1"/>
          <p:nvPr/>
        </p:nvSpPr>
        <p:spPr>
          <a:xfrm>
            <a:off x="968375" y="771525"/>
            <a:ext cx="27051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填空感知。</a:t>
            </a:r>
          </a:p>
        </p:txBody>
      </p:sp>
      <p:sp>
        <p:nvSpPr>
          <p:cNvPr id="30723" name="文本框 3"/>
          <p:cNvSpPr txBox="1"/>
          <p:nvPr/>
        </p:nvSpPr>
        <p:spPr>
          <a:xfrm>
            <a:off x="611188" y="1392238"/>
            <a:ext cx="80216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春天来了！我们</a:t>
            </a:r>
            <a:r>
              <a:rPr lang="en-US" altLang="zh-CN" sz="3200" b="1" dirty="0">
                <a:latin typeface="宋体" panose="02010600030101010101" pitchFamily="2" charset="-122"/>
              </a:rPr>
              <a:t>_____</a:t>
            </a:r>
            <a:r>
              <a:rPr lang="zh-CN" altLang="en-US" sz="3200" b="1" dirty="0">
                <a:latin typeface="宋体" panose="02010600030101010101" pitchFamily="2" charset="-122"/>
              </a:rPr>
              <a:t>了她，我们</a:t>
            </a:r>
            <a:r>
              <a:rPr lang="en-US" altLang="zh-CN" sz="3200" b="1" dirty="0">
                <a:latin typeface="宋体" panose="02010600030101010101" pitchFamily="2" charset="-122"/>
              </a:rPr>
              <a:t>_____</a:t>
            </a:r>
            <a:r>
              <a:rPr lang="zh-CN" altLang="en-US" sz="3200" b="1" dirty="0">
                <a:latin typeface="宋体" panose="02010600030101010101" pitchFamily="2" charset="-122"/>
              </a:rPr>
              <a:t>了她，我们</a:t>
            </a:r>
            <a:r>
              <a:rPr lang="en-US" altLang="zh-CN" sz="3200" b="1" dirty="0">
                <a:latin typeface="宋体" panose="02010600030101010101" pitchFamily="2" charset="-122"/>
              </a:rPr>
              <a:t>_____</a:t>
            </a:r>
            <a:r>
              <a:rPr lang="zh-CN" altLang="en-US" sz="3200" b="1" dirty="0">
                <a:latin typeface="宋体" panose="02010600030101010101" pitchFamily="2" charset="-122"/>
              </a:rPr>
              <a:t>了她，我们</a:t>
            </a:r>
            <a:r>
              <a:rPr lang="en-US" altLang="zh-CN" sz="3200" b="1" dirty="0">
                <a:latin typeface="宋体" panose="02010600030101010101" pitchFamily="2" charset="-122"/>
              </a:rPr>
              <a:t>_____</a:t>
            </a:r>
            <a:r>
              <a:rPr lang="zh-CN" altLang="en-US" sz="3200" b="1" dirty="0">
                <a:latin typeface="宋体" panose="02010600030101010101" pitchFamily="2" charset="-122"/>
              </a:rPr>
              <a:t>了她。</a:t>
            </a:r>
          </a:p>
        </p:txBody>
      </p:sp>
      <p:sp>
        <p:nvSpPr>
          <p:cNvPr id="23557" name="文本框 4"/>
          <p:cNvSpPr txBox="1"/>
          <p:nvPr/>
        </p:nvSpPr>
        <p:spPr>
          <a:xfrm>
            <a:off x="4359275" y="1293813"/>
            <a:ext cx="111125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</a:t>
            </a:r>
          </a:p>
        </p:txBody>
      </p:sp>
      <p:sp>
        <p:nvSpPr>
          <p:cNvPr id="23558" name="文本框 5"/>
          <p:cNvSpPr txBox="1"/>
          <p:nvPr/>
        </p:nvSpPr>
        <p:spPr>
          <a:xfrm>
            <a:off x="7421563" y="1293813"/>
            <a:ext cx="111125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听到</a:t>
            </a:r>
          </a:p>
        </p:txBody>
      </p:sp>
      <p:sp>
        <p:nvSpPr>
          <p:cNvPr id="23559" name="文本框 6"/>
          <p:cNvSpPr txBox="1"/>
          <p:nvPr/>
        </p:nvSpPr>
        <p:spPr>
          <a:xfrm>
            <a:off x="2689225" y="1870075"/>
            <a:ext cx="11112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闻到</a:t>
            </a:r>
          </a:p>
        </p:txBody>
      </p:sp>
      <p:sp>
        <p:nvSpPr>
          <p:cNvPr id="23560" name="文本框 7"/>
          <p:cNvSpPr txBox="1"/>
          <p:nvPr/>
        </p:nvSpPr>
        <p:spPr>
          <a:xfrm>
            <a:off x="5783263" y="1868488"/>
            <a:ext cx="1111250" cy="66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2"/>
          <p:cNvSpPr txBox="1"/>
          <p:nvPr/>
        </p:nvSpPr>
        <p:spPr>
          <a:xfrm>
            <a:off x="968375" y="2765425"/>
            <a:ext cx="71056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孩子们找到了春天吗？春天到底是什么样子的呢？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/>
          <p:nvPr/>
        </p:nvSpPr>
        <p:spPr>
          <a:xfrm>
            <a:off x="611188" y="2027238"/>
            <a:ext cx="792162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春天像个害羞的小姑娘，遮遮掩掩，躲躲藏藏。我们仔细地找哇，找哇。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611188" y="3695700"/>
            <a:ext cx="8023225" cy="1077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遮掩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遮遮掩掩   躲藏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躲躲藏藏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摇晃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 蹦跳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5" name="对话气泡: 圆角矩形 4"/>
          <p:cNvSpPr/>
          <p:nvPr/>
        </p:nvSpPr>
        <p:spPr>
          <a:xfrm>
            <a:off x="2646363" y="1433513"/>
            <a:ext cx="4173538" cy="590550"/>
          </a:xfrm>
          <a:prstGeom prst="wedgeRoundRectCallout">
            <a:avLst>
              <a:gd name="adj1" fmla="val -27603"/>
              <a:gd name="adj2" fmla="val 74815"/>
              <a:gd name="adj3" fmla="val 16667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468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什么时候你会害羞？</a:t>
            </a:r>
            <a:endParaRPr kumimoji="0" lang="zh-CN" altLang="en-US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2255838" y="3105150"/>
            <a:ext cx="4845050" cy="590550"/>
          </a:xfrm>
          <a:prstGeom prst="wedgeRoundRectCallout">
            <a:avLst>
              <a:gd name="adj1" fmla="val -12957"/>
              <a:gd name="adj2" fmla="val -77093"/>
              <a:gd name="adj3" fmla="val 16667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468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孩子们留心观察大自然。</a:t>
            </a:r>
          </a:p>
        </p:txBody>
      </p:sp>
      <p:sp>
        <p:nvSpPr>
          <p:cNvPr id="31750" name="文本框 6"/>
          <p:cNvSpPr txBox="1"/>
          <p:nvPr/>
        </p:nvSpPr>
        <p:spPr>
          <a:xfrm>
            <a:off x="509588" y="404813"/>
            <a:ext cx="74231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学习第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自然段，思考：小朋友们是怎样找春天的？</a:t>
            </a:r>
          </a:p>
        </p:txBody>
      </p:sp>
      <p:sp>
        <p:nvSpPr>
          <p:cNvPr id="3" name="矩形 2"/>
          <p:cNvSpPr/>
          <p:nvPr/>
        </p:nvSpPr>
        <p:spPr>
          <a:xfrm>
            <a:off x="3073400" y="2043113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害羞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78213" y="253047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16613" y="205105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4F62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遮遮掩掩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188" y="252888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4F62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躲躲藏藏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5" grpId="0" animBg="1"/>
      <p:bldP spid="6" grpId="0" animBg="1"/>
      <p:bldP spid="3" grpId="0"/>
      <p:bldP spid="4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1"/>
          <p:cNvSpPr txBox="1"/>
          <p:nvPr/>
        </p:nvSpPr>
        <p:spPr>
          <a:xfrm>
            <a:off x="3300413" y="0"/>
            <a:ext cx="2543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</a:p>
        </p:txBody>
      </p:sp>
      <p:sp>
        <p:nvSpPr>
          <p:cNvPr id="9220" name="文本框 5"/>
          <p:cNvSpPr txBox="1"/>
          <p:nvPr/>
        </p:nvSpPr>
        <p:spPr>
          <a:xfrm>
            <a:off x="2471738" y="1824038"/>
            <a:ext cx="430530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歌曲欣赏：春天在哪里</a:t>
            </a:r>
          </a:p>
        </p:txBody>
      </p:sp>
      <p:pic>
        <p:nvPicPr>
          <p:cNvPr id="9222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621088"/>
            <a:ext cx="9144000" cy="1535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3" y="463550"/>
            <a:ext cx="1549400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88" y="1182688"/>
            <a:ext cx="1085850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022475"/>
            <a:ext cx="577850" cy="402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025" y="355600"/>
            <a:ext cx="1549400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1181100"/>
            <a:ext cx="1084263" cy="62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475" y="1941513"/>
            <a:ext cx="688975" cy="457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8" y="2671763"/>
            <a:ext cx="1049337" cy="2805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3" y="2263775"/>
            <a:ext cx="579437" cy="402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2881313"/>
            <a:ext cx="1201738" cy="334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363" y="2132013"/>
            <a:ext cx="688975" cy="457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550" y="2986088"/>
            <a:ext cx="1047750" cy="2805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75" y="2720975"/>
            <a:ext cx="1200150" cy="334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13" y="4122738"/>
            <a:ext cx="1762125" cy="174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13" y="4002088"/>
            <a:ext cx="1644650" cy="169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38" y="3898900"/>
            <a:ext cx="2613025" cy="253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563" y="3386138"/>
            <a:ext cx="1395412" cy="1401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4313238"/>
            <a:ext cx="1760538" cy="170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2" name="图片 5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713" y="615950"/>
            <a:ext cx="108585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3" name="图片 5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363" y="28575"/>
            <a:ext cx="1084262" cy="1084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2351088" y="1130300"/>
            <a:ext cx="39100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唱歌曲，说春天。</a:t>
            </a:r>
          </a:p>
        </p:txBody>
      </p:sp>
      <p:pic>
        <p:nvPicPr>
          <p:cNvPr id="2" name="音频：春天在哪里">
            <a:hlinkClick r:id="" action="ppaction://media"/>
            <a:extLst>
              <a:ext uri="{FF2B5EF4-FFF2-40B4-BE49-F238E27FC236}">
                <a16:creationId xmlns:a16="http://schemas.microsoft.com/office/drawing/2014/main" id="{317D0F8F-98A5-4C9D-865E-1BB7D9D54F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26638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L 0.27795 -7.40741E-7 L -5.55556E-7 -7.40741E-7 Z " pathEditMode="relative" rAng="0" ptsTypes="AAA">
                                      <p:cBhvr>
                                        <p:cTn id="12" dur="1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58025E-6 L 0.19149 -3.58025E-6 L 1.38889E-6 -3.58025E-6 Z " pathEditMode="relative" rAng="0" ptsTypes="AAA">
                                      <p:cBhvr>
                                        <p:cTn id="14" dur="2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3951E-6 L -0.20365 2.83951E-6 L 1.66667E-6 2.83951E-6 Z " pathEditMode="relative" rAng="0" ptsTypes="AAA">
                                      <p:cBhvr>
                                        <p:cTn id="16" dur="18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5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09877E-6 L -0.296 -2.09877E-6 L -4.72222E-6 -2.09877E-6 Z " pathEditMode="relative" rAng="0" ptsTypes="AAA">
                                      <p:cBhvr>
                                        <p:cTn id="18" dur="1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50000" decel="48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ccel="50000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ccel="50000" decel="48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0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2" dur="3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4" dur="3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ccel="50000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6" dur="3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ccel="50000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8" dur="3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accel="50000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2" dur="3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ccel="50000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31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706438" y="1027113"/>
            <a:ext cx="79216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朗读指导：</a:t>
            </a:r>
            <a:r>
              <a:rPr lang="zh-CN" altLang="en-US" sz="3200" b="1" dirty="0">
                <a:latin typeface="宋体" panose="02010600030101010101" pitchFamily="2" charset="-122"/>
              </a:rPr>
              <a:t>朗读时头脑里要有“害羞的小姑娘”的画面，“遮遮掩掩、躲躲藏藏”要读得轻而缓。“找哇，找哇”，重音落到“找”上，语气词“哇”要读得气息深长，读出期待之情。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"/>
          <p:cNvSpPr txBox="1"/>
          <p:nvPr/>
        </p:nvSpPr>
        <p:spPr>
          <a:xfrm>
            <a:off x="913573" y="2445431"/>
            <a:ext cx="7435296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我们找到了（             ），它就像是春天的（     ）。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796" name="文本框 6"/>
          <p:cNvSpPr txBox="1"/>
          <p:nvPr/>
        </p:nvSpPr>
        <p:spPr>
          <a:xfrm>
            <a:off x="611188" y="973138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快速默读第</a:t>
            </a:r>
            <a:r>
              <a:rPr lang="en-US" altLang="zh-CN" sz="3200" b="1" dirty="0">
                <a:latin typeface="宋体" panose="02010600030101010101" pitchFamily="2" charset="-122"/>
              </a:rPr>
              <a:t>4—7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自然段，思考：孩子们仔细找哇找，在哪里找到了春天？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/>
          <p:nvPr/>
        </p:nvSpPr>
        <p:spPr>
          <a:xfrm>
            <a:off x="721840" y="1051557"/>
            <a:ext cx="7423454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我们找到了（             ），它就像是春天的（     ）。</a:t>
            </a:r>
          </a:p>
        </p:txBody>
      </p:sp>
      <p:sp>
        <p:nvSpPr>
          <p:cNvPr id="26627" name="文本框 2"/>
          <p:cNvSpPr txBox="1"/>
          <p:nvPr/>
        </p:nvSpPr>
        <p:spPr>
          <a:xfrm>
            <a:off x="4051300" y="1031875"/>
            <a:ext cx="265747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探出头的小草</a:t>
            </a:r>
          </a:p>
        </p:txBody>
      </p:sp>
      <p:sp>
        <p:nvSpPr>
          <p:cNvPr id="26628" name="文本框 3"/>
          <p:cNvSpPr txBox="1"/>
          <p:nvPr/>
        </p:nvSpPr>
        <p:spPr>
          <a:xfrm>
            <a:off x="3688441" y="1636713"/>
            <a:ext cx="10096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眉毛</a:t>
            </a:r>
          </a:p>
        </p:txBody>
      </p:sp>
      <p:sp>
        <p:nvSpPr>
          <p:cNvPr id="34821" name="文本框 4"/>
          <p:cNvSpPr txBox="1"/>
          <p:nvPr/>
        </p:nvSpPr>
        <p:spPr>
          <a:xfrm>
            <a:off x="817124" y="2663825"/>
            <a:ext cx="7529208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我们找到了（             ），它就像是春天的（     ）。</a:t>
            </a:r>
          </a:p>
        </p:txBody>
      </p:sp>
      <p:sp>
        <p:nvSpPr>
          <p:cNvPr id="26630" name="文本框 5"/>
          <p:cNvSpPr txBox="1"/>
          <p:nvPr/>
        </p:nvSpPr>
        <p:spPr>
          <a:xfrm>
            <a:off x="4268788" y="2638425"/>
            <a:ext cx="22447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早开的野花</a:t>
            </a:r>
          </a:p>
        </p:txBody>
      </p:sp>
      <p:sp>
        <p:nvSpPr>
          <p:cNvPr id="26631" name="文本框 6"/>
          <p:cNvSpPr txBox="1"/>
          <p:nvPr/>
        </p:nvSpPr>
        <p:spPr>
          <a:xfrm>
            <a:off x="3768884" y="3243263"/>
            <a:ext cx="10096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0" grpId="0"/>
      <p:bldP spid="266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/>
          <p:nvPr/>
        </p:nvSpPr>
        <p:spPr>
          <a:xfrm>
            <a:off x="721840" y="1051557"/>
            <a:ext cx="7436424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我们找到了（             ），它就像是春天的（     ）。</a:t>
            </a:r>
          </a:p>
        </p:txBody>
      </p:sp>
      <p:sp>
        <p:nvSpPr>
          <p:cNvPr id="26627" name="文本框 2"/>
          <p:cNvSpPr txBox="1"/>
          <p:nvPr/>
        </p:nvSpPr>
        <p:spPr>
          <a:xfrm>
            <a:off x="4051300" y="1031875"/>
            <a:ext cx="271266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点点嫩芽</a:t>
            </a:r>
          </a:p>
        </p:txBody>
      </p:sp>
      <p:sp>
        <p:nvSpPr>
          <p:cNvPr id="26628" name="文本框 3"/>
          <p:cNvSpPr txBox="1"/>
          <p:nvPr/>
        </p:nvSpPr>
        <p:spPr>
          <a:xfrm>
            <a:off x="3681954" y="1632580"/>
            <a:ext cx="10096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</a:p>
        </p:txBody>
      </p:sp>
      <p:sp>
        <p:nvSpPr>
          <p:cNvPr id="34821" name="文本框 4"/>
          <p:cNvSpPr txBox="1"/>
          <p:nvPr/>
        </p:nvSpPr>
        <p:spPr>
          <a:xfrm>
            <a:off x="817124" y="2663825"/>
            <a:ext cx="7341140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我们找到了（             ），它发出的声音就像是春天的（     ）。</a:t>
            </a:r>
          </a:p>
        </p:txBody>
      </p:sp>
      <p:sp>
        <p:nvSpPr>
          <p:cNvPr id="26630" name="文本框 5"/>
          <p:cNvSpPr txBox="1"/>
          <p:nvPr/>
        </p:nvSpPr>
        <p:spPr>
          <a:xfrm>
            <a:off x="4268788" y="2638425"/>
            <a:ext cx="2495178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叮咚的小溪</a:t>
            </a:r>
          </a:p>
        </p:txBody>
      </p:sp>
      <p:sp>
        <p:nvSpPr>
          <p:cNvPr id="26631" name="文本框 6"/>
          <p:cNvSpPr txBox="1"/>
          <p:nvPr/>
        </p:nvSpPr>
        <p:spPr>
          <a:xfrm>
            <a:off x="5811768" y="3248384"/>
            <a:ext cx="10096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琴声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65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0" grpId="0"/>
      <p:bldP spid="266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/>
          <p:nvPr/>
        </p:nvSpPr>
        <p:spPr>
          <a:xfrm>
            <a:off x="2309813" y="1906588"/>
            <a:ext cx="4524375" cy="8620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眉毛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51438" y="3468688"/>
            <a:ext cx="2024062" cy="268287"/>
            <a:chOff x="5151438" y="2952750"/>
            <a:chExt cx="2024062" cy="268288"/>
          </a:xfrm>
        </p:grpSpPr>
        <p:sp>
          <p:nvSpPr>
            <p:cNvPr id="37" name="任意多边形: 形状 36"/>
            <p:cNvSpPr/>
            <p:nvPr/>
          </p:nvSpPr>
          <p:spPr>
            <a:xfrm>
              <a:off x="5151438" y="2967037"/>
              <a:ext cx="836612" cy="254001"/>
            </a:xfrm>
            <a:custGeom>
              <a:avLst/>
              <a:gdLst>
                <a:gd name="connsiteX0" fmla="*/ 1422591 w 1440834"/>
                <a:gd name="connsiteY0" fmla="*/ 53812 h 439735"/>
                <a:gd name="connsiteX1" fmla="*/ 1432882 w 1440834"/>
                <a:gd name="connsiteY1" fmla="*/ 296135 h 439735"/>
                <a:gd name="connsiteX2" fmla="*/ 429911 w 1440834"/>
                <a:gd name="connsiteY2" fmla="*/ 269002 h 439735"/>
                <a:gd name="connsiteX3" fmla="*/ 7017 w 1440834"/>
                <a:gd name="connsiteY3" fmla="*/ 433669 h 439735"/>
                <a:gd name="connsiteX4" fmla="*/ 376582 w 1440834"/>
                <a:gd name="connsiteY4" fmla="*/ 33229 h 439735"/>
                <a:gd name="connsiteX5" fmla="*/ 1422591 w 1440834"/>
                <a:gd name="connsiteY5" fmla="*/ 53812 h 43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0834" h="439735">
                  <a:moveTo>
                    <a:pt x="1422591" y="53812"/>
                  </a:moveTo>
                  <a:cubicBezTo>
                    <a:pt x="1428204" y="113691"/>
                    <a:pt x="1455337" y="268067"/>
                    <a:pt x="1432882" y="296135"/>
                  </a:cubicBezTo>
                  <a:cubicBezTo>
                    <a:pt x="1410428" y="323267"/>
                    <a:pt x="712465" y="215673"/>
                    <a:pt x="429911" y="269002"/>
                  </a:cubicBezTo>
                  <a:cubicBezTo>
                    <a:pt x="147358" y="322332"/>
                    <a:pt x="7017" y="433669"/>
                    <a:pt x="7017" y="433669"/>
                  </a:cubicBezTo>
                  <a:cubicBezTo>
                    <a:pt x="7017" y="433669"/>
                    <a:pt x="215657" y="102464"/>
                    <a:pt x="376582" y="33229"/>
                  </a:cubicBezTo>
                  <a:cubicBezTo>
                    <a:pt x="536571" y="-36006"/>
                    <a:pt x="1422591" y="53812"/>
                    <a:pt x="1422591" y="538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 flipH="1">
              <a:off x="6338888" y="2952750"/>
              <a:ext cx="836612" cy="254001"/>
            </a:xfrm>
            <a:custGeom>
              <a:avLst/>
              <a:gdLst>
                <a:gd name="connsiteX0" fmla="*/ 1422591 w 1440834"/>
                <a:gd name="connsiteY0" fmla="*/ 53812 h 439735"/>
                <a:gd name="connsiteX1" fmla="*/ 1432882 w 1440834"/>
                <a:gd name="connsiteY1" fmla="*/ 296135 h 439735"/>
                <a:gd name="connsiteX2" fmla="*/ 429911 w 1440834"/>
                <a:gd name="connsiteY2" fmla="*/ 269002 h 439735"/>
                <a:gd name="connsiteX3" fmla="*/ 7017 w 1440834"/>
                <a:gd name="connsiteY3" fmla="*/ 433669 h 439735"/>
                <a:gd name="connsiteX4" fmla="*/ 376582 w 1440834"/>
                <a:gd name="connsiteY4" fmla="*/ 33229 h 439735"/>
                <a:gd name="connsiteX5" fmla="*/ 1422591 w 1440834"/>
                <a:gd name="connsiteY5" fmla="*/ 53812 h 43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0834" h="439735">
                  <a:moveTo>
                    <a:pt x="1422591" y="53812"/>
                  </a:moveTo>
                  <a:cubicBezTo>
                    <a:pt x="1428204" y="113691"/>
                    <a:pt x="1455337" y="268067"/>
                    <a:pt x="1432882" y="296135"/>
                  </a:cubicBezTo>
                  <a:cubicBezTo>
                    <a:pt x="1410428" y="323267"/>
                    <a:pt x="712465" y="215673"/>
                    <a:pt x="429911" y="269002"/>
                  </a:cubicBezTo>
                  <a:cubicBezTo>
                    <a:pt x="147358" y="322332"/>
                    <a:pt x="7017" y="433669"/>
                    <a:pt x="7017" y="433669"/>
                  </a:cubicBezTo>
                  <a:cubicBezTo>
                    <a:pt x="7017" y="433669"/>
                    <a:pt x="215657" y="102464"/>
                    <a:pt x="376582" y="33229"/>
                  </a:cubicBezTo>
                  <a:cubicBezTo>
                    <a:pt x="536571" y="-36006"/>
                    <a:pt x="1422591" y="53812"/>
                    <a:pt x="1422591" y="538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813" y="2801938"/>
            <a:ext cx="1465262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6"/>
          <p:cNvSpPr txBox="1"/>
          <p:nvPr/>
        </p:nvSpPr>
        <p:spPr>
          <a:xfrm>
            <a:off x="611188" y="609600"/>
            <a:ext cx="74041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“眉毛”“眼睛”“音符”“琴声”分别指的是什么？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792538" y="1746250"/>
            <a:ext cx="1778000" cy="890588"/>
            <a:chOff x="3792563" y="1746275"/>
            <a:chExt cx="1777181" cy="890502"/>
          </a:xfrm>
        </p:grpSpPr>
        <p:sp>
          <p:nvSpPr>
            <p:cNvPr id="8" name="箭头: 右 7"/>
            <p:cNvSpPr/>
            <p:nvPr/>
          </p:nvSpPr>
          <p:spPr>
            <a:xfrm flipV="1">
              <a:off x="3814778" y="2289148"/>
              <a:ext cx="1561380" cy="347629"/>
            </a:xfrm>
            <a:prstGeom prst="rightArrow">
              <a:avLst>
                <a:gd name="adj1" fmla="val 42694"/>
                <a:gd name="adj2" fmla="val 58102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4000">
                  <a:srgbClr val="ED4D4D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6872" name="文本框 2"/>
            <p:cNvSpPr txBox="1"/>
            <p:nvPr/>
          </p:nvSpPr>
          <p:spPr>
            <a:xfrm>
              <a:off x="3792563" y="1746275"/>
              <a:ext cx="1777181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/>
          <p:nvPr/>
        </p:nvSpPr>
        <p:spPr>
          <a:xfrm>
            <a:off x="2309813" y="1390650"/>
            <a:ext cx="4524375" cy="862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野花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</a:p>
        </p:txBody>
      </p:sp>
      <p:grpSp>
        <p:nvGrpSpPr>
          <p:cNvPr id="29700" name="组合 7"/>
          <p:cNvGrpSpPr/>
          <p:nvPr/>
        </p:nvGrpSpPr>
        <p:grpSpPr>
          <a:xfrm>
            <a:off x="5538788" y="2806700"/>
            <a:ext cx="1182687" cy="628650"/>
            <a:chOff x="6254281" y="3378571"/>
            <a:chExt cx="1182748" cy="628754"/>
          </a:xfrm>
        </p:grpSpPr>
        <p:sp>
          <p:nvSpPr>
            <p:cNvPr id="37896" name="任意多边形: 形状 9"/>
            <p:cNvSpPr/>
            <p:nvPr/>
          </p:nvSpPr>
          <p:spPr>
            <a:xfrm>
              <a:off x="6276274" y="3462869"/>
              <a:ext cx="1160153" cy="523940"/>
            </a:xfrm>
            <a:custGeom>
              <a:avLst/>
              <a:gdLst/>
              <a:ahLst/>
              <a:cxnLst>
                <a:cxn ang="0">
                  <a:pos x="1158088" y="438287"/>
                </a:cxn>
                <a:cxn ang="0">
                  <a:pos x="961610" y="87412"/>
                </a:cxn>
                <a:cxn ang="0">
                  <a:pos x="131705" y="29404"/>
                </a:cxn>
                <a:cxn ang="0">
                  <a:pos x="8205" y="444836"/>
                </a:cxn>
                <a:cxn ang="0">
                  <a:pos x="1158088" y="438287"/>
                </a:cxn>
              </a:cxnLst>
              <a:rect l="0" t="0" r="0" b="0"/>
              <a:pathLst>
                <a:path w="1160152" h="523939">
                  <a:moveTo>
                    <a:pt x="1158066" y="438265"/>
                  </a:moveTo>
                  <a:cubicBezTo>
                    <a:pt x="1158066" y="438265"/>
                    <a:pt x="1065441" y="148226"/>
                    <a:pt x="961588" y="87412"/>
                  </a:cubicBezTo>
                  <a:cubicBezTo>
                    <a:pt x="825925" y="8821"/>
                    <a:pt x="244913" y="-15505"/>
                    <a:pt x="131705" y="29404"/>
                  </a:cubicBezTo>
                  <a:cubicBezTo>
                    <a:pt x="19432" y="74314"/>
                    <a:pt x="1655" y="356867"/>
                    <a:pt x="8205" y="444814"/>
                  </a:cubicBezTo>
                  <a:cubicBezTo>
                    <a:pt x="8205" y="444814"/>
                    <a:pt x="600444" y="616966"/>
                    <a:pt x="1158066" y="438265"/>
                  </a:cubicBezTo>
                  <a:close/>
                </a:path>
              </a:pathLst>
            </a:custGeom>
            <a:solidFill>
              <a:srgbClr val="F8F7F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7" name="任意多边形: 形状 10"/>
            <p:cNvSpPr/>
            <p:nvPr/>
          </p:nvSpPr>
          <p:spPr>
            <a:xfrm>
              <a:off x="6510873" y="3461173"/>
              <a:ext cx="608145" cy="514584"/>
            </a:xfrm>
            <a:custGeom>
              <a:avLst/>
              <a:gdLst/>
              <a:ahLst/>
              <a:cxnLst>
                <a:cxn ang="0">
                  <a:pos x="7508" y="223835"/>
                </a:cxn>
                <a:cxn ang="0">
                  <a:pos x="83292" y="7710"/>
                </a:cxn>
                <a:cxn ang="0">
                  <a:pos x="560474" y="46070"/>
                </a:cxn>
                <a:cxn ang="0">
                  <a:pos x="607254" y="192025"/>
                </a:cxn>
                <a:cxn ang="0">
                  <a:pos x="349962" y="505475"/>
                </a:cxn>
                <a:cxn ang="0">
                  <a:pos x="314409" y="508282"/>
                </a:cxn>
                <a:cxn ang="0">
                  <a:pos x="7508" y="223835"/>
                </a:cxn>
              </a:cxnLst>
              <a:rect l="0" t="0" r="0" b="0"/>
              <a:pathLst>
                <a:path w="608144" h="514583">
                  <a:moveTo>
                    <a:pt x="7508" y="223835"/>
                  </a:moveTo>
                  <a:cubicBezTo>
                    <a:pt x="2830" y="141502"/>
                    <a:pt x="31834" y="64782"/>
                    <a:pt x="83292" y="7710"/>
                  </a:cubicBezTo>
                  <a:cubicBezTo>
                    <a:pt x="257315" y="3967"/>
                    <a:pt x="455664" y="15195"/>
                    <a:pt x="560452" y="46070"/>
                  </a:cubicBezTo>
                  <a:cubicBezTo>
                    <a:pt x="587585" y="88172"/>
                    <a:pt x="604425" y="137759"/>
                    <a:pt x="607232" y="192025"/>
                  </a:cubicBezTo>
                  <a:cubicBezTo>
                    <a:pt x="615653" y="349206"/>
                    <a:pt x="502444" y="483934"/>
                    <a:pt x="349940" y="505453"/>
                  </a:cubicBezTo>
                  <a:cubicBezTo>
                    <a:pt x="337777" y="506389"/>
                    <a:pt x="325615" y="507324"/>
                    <a:pt x="314387" y="508260"/>
                  </a:cubicBezTo>
                  <a:cubicBezTo>
                    <a:pt x="152527" y="512002"/>
                    <a:pt x="15929" y="386631"/>
                    <a:pt x="7508" y="223835"/>
                  </a:cubicBezTo>
                  <a:close/>
                </a:path>
              </a:pathLst>
            </a:custGeom>
            <a:solidFill>
              <a:srgbClr val="6B472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8" name="任意多边形: 形状 11"/>
            <p:cNvSpPr/>
            <p:nvPr/>
          </p:nvSpPr>
          <p:spPr>
            <a:xfrm>
              <a:off x="6594361" y="3461866"/>
              <a:ext cx="439735" cy="430379"/>
            </a:xfrm>
            <a:custGeom>
              <a:avLst/>
              <a:gdLst/>
              <a:ahLst/>
              <a:cxnLst>
                <a:cxn ang="0">
                  <a:pos x="7289" y="218464"/>
                </a:cxn>
                <a:cxn ang="0">
                  <a:pos x="141081" y="7017"/>
                </a:cxn>
                <a:cxn ang="0">
                  <a:pos x="330073" y="19180"/>
                </a:cxn>
                <a:cxn ang="0">
                  <a:pos x="439539" y="195074"/>
                </a:cxn>
                <a:cxn ang="0">
                  <a:pos x="235577" y="423362"/>
                </a:cxn>
                <a:cxn ang="0">
                  <a:pos x="7289" y="218464"/>
                </a:cxn>
              </a:cxnLst>
              <a:rect l="0" t="0" r="0" b="0"/>
              <a:pathLst>
                <a:path w="439735" h="430379">
                  <a:moveTo>
                    <a:pt x="7289" y="218464"/>
                  </a:moveTo>
                  <a:cubicBezTo>
                    <a:pt x="2611" y="124904"/>
                    <a:pt x="58747" y="41635"/>
                    <a:pt x="141081" y="7017"/>
                  </a:cubicBezTo>
                  <a:cubicBezTo>
                    <a:pt x="207509" y="8888"/>
                    <a:pt x="272066" y="12631"/>
                    <a:pt x="330073" y="19180"/>
                  </a:cubicBezTo>
                  <a:cubicBezTo>
                    <a:pt x="391824" y="54733"/>
                    <a:pt x="434861" y="119290"/>
                    <a:pt x="439539" y="195074"/>
                  </a:cubicBezTo>
                  <a:cubicBezTo>
                    <a:pt x="446089" y="314832"/>
                    <a:pt x="354399" y="416813"/>
                    <a:pt x="235577" y="423362"/>
                  </a:cubicBezTo>
                  <a:cubicBezTo>
                    <a:pt x="115819" y="428976"/>
                    <a:pt x="13838" y="338222"/>
                    <a:pt x="7289" y="218464"/>
                  </a:cubicBezTo>
                  <a:close/>
                </a:path>
              </a:pathLst>
            </a:custGeom>
            <a:solidFill>
              <a:srgbClr val="1517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任意多边形: 形状 12"/>
            <p:cNvSpPr/>
            <p:nvPr/>
          </p:nvSpPr>
          <p:spPr>
            <a:xfrm>
              <a:off x="6423305" y="3497307"/>
              <a:ext cx="187121" cy="196477"/>
            </a:xfrm>
            <a:custGeom>
              <a:avLst/>
              <a:gdLst/>
              <a:ahLst/>
              <a:cxnLst>
                <a:cxn ang="0">
                  <a:pos x="20228" y="145599"/>
                </a:cxn>
                <a:cxn ang="0">
                  <a:pos x="145599" y="176474"/>
                </a:cxn>
                <a:cxn ang="0">
                  <a:pos x="176474" y="51103"/>
                </a:cxn>
                <a:cxn ang="0">
                  <a:pos x="51103" y="20228"/>
                </a:cxn>
                <a:cxn ang="0">
                  <a:pos x="20228" y="145599"/>
                </a:cxn>
              </a:cxnLst>
              <a:rect l="0" t="0" r="0" b="0"/>
              <a:pathLst>
                <a:path w="187121" h="196477">
                  <a:moveTo>
                    <a:pt x="20228" y="145599"/>
                  </a:moveTo>
                  <a:cubicBezTo>
                    <a:pt x="46424" y="188637"/>
                    <a:pt x="101625" y="202671"/>
                    <a:pt x="145599" y="176474"/>
                  </a:cubicBezTo>
                  <a:cubicBezTo>
                    <a:pt x="188637" y="150277"/>
                    <a:pt x="201735" y="94141"/>
                    <a:pt x="176474" y="51103"/>
                  </a:cubicBezTo>
                  <a:cubicBezTo>
                    <a:pt x="150277" y="8065"/>
                    <a:pt x="95076" y="-5970"/>
                    <a:pt x="51103" y="20228"/>
                  </a:cubicBezTo>
                  <a:cubicBezTo>
                    <a:pt x="8065" y="46425"/>
                    <a:pt x="-5969" y="102561"/>
                    <a:pt x="20228" y="145599"/>
                  </a:cubicBezTo>
                  <a:close/>
                </a:path>
              </a:pathLst>
            </a:custGeom>
            <a:solidFill>
              <a:srgbClr val="F8F7F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任意多边形: 形状 13"/>
            <p:cNvSpPr/>
            <p:nvPr/>
          </p:nvSpPr>
          <p:spPr>
            <a:xfrm>
              <a:off x="6295588" y="3378571"/>
              <a:ext cx="1141441" cy="523940"/>
            </a:xfrm>
            <a:custGeom>
              <a:avLst/>
              <a:gdLst/>
              <a:ahLst/>
              <a:cxnLst>
                <a:cxn ang="0">
                  <a:pos x="1138774" y="522585"/>
                </a:cxn>
                <a:cxn ang="0">
                  <a:pos x="942296" y="171710"/>
                </a:cxn>
                <a:cxn ang="0">
                  <a:pos x="259281" y="93120"/>
                </a:cxn>
                <a:cxn ang="0">
                  <a:pos x="16023" y="261529"/>
                </a:cxn>
                <a:cxn ang="0">
                  <a:pos x="50641" y="83763"/>
                </a:cxn>
                <a:cxn ang="0">
                  <a:pos x="892709" y="91248"/>
                </a:cxn>
                <a:cxn ang="0">
                  <a:pos x="1138774" y="522585"/>
                </a:cxn>
              </a:cxnLst>
              <a:rect l="0" t="0" r="0" b="0"/>
              <a:pathLst>
                <a:path w="1141440" h="523939">
                  <a:moveTo>
                    <a:pt x="1138752" y="522563"/>
                  </a:moveTo>
                  <a:cubicBezTo>
                    <a:pt x="1138752" y="522563"/>
                    <a:pt x="1043320" y="220362"/>
                    <a:pt x="942274" y="171710"/>
                  </a:cubicBezTo>
                  <a:cubicBezTo>
                    <a:pt x="841229" y="123059"/>
                    <a:pt x="449210" y="87506"/>
                    <a:pt x="259281" y="93120"/>
                  </a:cubicBezTo>
                  <a:cubicBezTo>
                    <a:pt x="69353" y="98733"/>
                    <a:pt x="31929" y="186680"/>
                    <a:pt x="16023" y="261529"/>
                  </a:cubicBezTo>
                  <a:cubicBezTo>
                    <a:pt x="16023" y="261529"/>
                    <a:pt x="-19530" y="145513"/>
                    <a:pt x="50641" y="83763"/>
                  </a:cubicBezTo>
                  <a:cubicBezTo>
                    <a:pt x="182561" y="-32252"/>
                    <a:pt x="643816" y="-6055"/>
                    <a:pt x="892687" y="91248"/>
                  </a:cubicBezTo>
                  <a:cubicBezTo>
                    <a:pt x="1091036" y="168903"/>
                    <a:pt x="1124718" y="420582"/>
                    <a:pt x="1138752" y="522563"/>
                  </a:cubicBezTo>
                  <a:close/>
                </a:path>
              </a:pathLst>
            </a:custGeom>
            <a:solidFill>
              <a:srgbClr val="1517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任意多边形: 形状 14"/>
            <p:cNvSpPr/>
            <p:nvPr/>
          </p:nvSpPr>
          <p:spPr>
            <a:xfrm>
              <a:off x="6254281" y="3633082"/>
              <a:ext cx="1178865" cy="374243"/>
            </a:xfrm>
            <a:custGeom>
              <a:avLst/>
              <a:gdLst/>
              <a:ahLst/>
              <a:cxnLst>
                <a:cxn ang="0">
                  <a:pos x="57331" y="7017"/>
                </a:cxn>
                <a:cxn ang="0">
                  <a:pos x="30198" y="274622"/>
                </a:cxn>
                <a:cxn ang="0">
                  <a:pos x="1180081" y="268073"/>
                </a:cxn>
                <a:cxn ang="0">
                  <a:pos x="7744" y="294270"/>
                </a:cxn>
                <a:cxn ang="0">
                  <a:pos x="57331" y="7017"/>
                </a:cxn>
              </a:cxnLst>
              <a:rect l="0" t="0" r="0" b="0"/>
              <a:pathLst>
                <a:path w="1178864" h="374242">
                  <a:moveTo>
                    <a:pt x="57331" y="7017"/>
                  </a:moveTo>
                  <a:cubicBezTo>
                    <a:pt x="57331" y="7017"/>
                    <a:pt x="21778" y="186653"/>
                    <a:pt x="30198" y="274600"/>
                  </a:cubicBezTo>
                  <a:cubicBezTo>
                    <a:pt x="30198" y="274600"/>
                    <a:pt x="511100" y="437396"/>
                    <a:pt x="1180059" y="268051"/>
                  </a:cubicBezTo>
                  <a:cubicBezTo>
                    <a:pt x="1180059" y="268051"/>
                    <a:pt x="578464" y="486048"/>
                    <a:pt x="7744" y="294248"/>
                  </a:cubicBezTo>
                  <a:cubicBezTo>
                    <a:pt x="8679" y="294248"/>
                    <a:pt x="-5355" y="123032"/>
                    <a:pt x="57331" y="7017"/>
                  </a:cubicBezTo>
                  <a:close/>
                </a:path>
              </a:pathLst>
            </a:custGeom>
            <a:solidFill>
              <a:srgbClr val="F9C5A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2366963"/>
            <a:ext cx="1177925" cy="1677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3792538" y="1150938"/>
            <a:ext cx="1778000" cy="890587"/>
            <a:chOff x="3792563" y="1746275"/>
            <a:chExt cx="1777181" cy="890502"/>
          </a:xfrm>
        </p:grpSpPr>
        <p:sp>
          <p:nvSpPr>
            <p:cNvPr id="14" name="箭头: 右 13"/>
            <p:cNvSpPr/>
            <p:nvPr/>
          </p:nvSpPr>
          <p:spPr>
            <a:xfrm flipV="1">
              <a:off x="3814778" y="2289148"/>
              <a:ext cx="1561380" cy="347629"/>
            </a:xfrm>
            <a:prstGeom prst="rightArrow">
              <a:avLst>
                <a:gd name="adj1" fmla="val 42694"/>
                <a:gd name="adj2" fmla="val 58102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4000">
                  <a:srgbClr val="ED4D4D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7895" name="文本框 14"/>
            <p:cNvSpPr txBox="1"/>
            <p:nvPr/>
          </p:nvSpPr>
          <p:spPr>
            <a:xfrm>
              <a:off x="3792563" y="1746275"/>
              <a:ext cx="1777181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2309813" y="1390650"/>
            <a:ext cx="4524375" cy="862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813" y="2341563"/>
            <a:ext cx="1443037" cy="1444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4" name="组合 3"/>
          <p:cNvGrpSpPr/>
          <p:nvPr/>
        </p:nvGrpSpPr>
        <p:grpSpPr>
          <a:xfrm>
            <a:off x="5273675" y="2392363"/>
            <a:ext cx="1947863" cy="1312862"/>
            <a:chOff x="5283092" y="3454505"/>
            <a:chExt cx="1947947" cy="13129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3092" y="3582327"/>
              <a:ext cx="790095" cy="7900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6728" y="3977375"/>
              <a:ext cx="790095" cy="79009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9344" y="3454505"/>
              <a:ext cx="891695" cy="89169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92538" y="1177925"/>
            <a:ext cx="1778000" cy="890588"/>
            <a:chOff x="3792563" y="1746275"/>
            <a:chExt cx="1777181" cy="890502"/>
          </a:xfrm>
        </p:grpSpPr>
        <p:sp>
          <p:nvSpPr>
            <p:cNvPr id="9" name="箭头: 右 8"/>
            <p:cNvSpPr/>
            <p:nvPr/>
          </p:nvSpPr>
          <p:spPr>
            <a:xfrm flipV="1">
              <a:off x="3814778" y="2289148"/>
              <a:ext cx="1561380" cy="347629"/>
            </a:xfrm>
            <a:prstGeom prst="rightArrow">
              <a:avLst>
                <a:gd name="adj1" fmla="val 42694"/>
                <a:gd name="adj2" fmla="val 58102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4000">
                  <a:srgbClr val="ED4D4D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8919" name="文本框 9"/>
            <p:cNvSpPr txBox="1"/>
            <p:nvPr/>
          </p:nvSpPr>
          <p:spPr>
            <a:xfrm>
              <a:off x="3792563" y="1746275"/>
              <a:ext cx="1777181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"/>
          <p:cNvSpPr txBox="1"/>
          <p:nvPr/>
        </p:nvSpPr>
        <p:spPr>
          <a:xfrm>
            <a:off x="2309813" y="1133475"/>
            <a:ext cx="4525962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琴声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526964">
            <a:off x="4667250" y="2676525"/>
            <a:ext cx="3454400" cy="1222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3792538" y="896938"/>
            <a:ext cx="1778000" cy="890587"/>
            <a:chOff x="3792563" y="1746275"/>
            <a:chExt cx="1777181" cy="890502"/>
          </a:xfrm>
        </p:grpSpPr>
        <p:sp>
          <p:nvSpPr>
            <p:cNvPr id="6" name="箭头: 右 5"/>
            <p:cNvSpPr/>
            <p:nvPr/>
          </p:nvSpPr>
          <p:spPr>
            <a:xfrm flipV="1">
              <a:off x="3814778" y="2289148"/>
              <a:ext cx="1561380" cy="347629"/>
            </a:xfrm>
            <a:prstGeom prst="rightArrow">
              <a:avLst>
                <a:gd name="adj1" fmla="val 42694"/>
                <a:gd name="adj2" fmla="val 58102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4000">
                  <a:srgbClr val="ED4D4D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71628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9943" name="文本框 6"/>
            <p:cNvSpPr txBox="1"/>
            <p:nvPr/>
          </p:nvSpPr>
          <p:spPr>
            <a:xfrm>
              <a:off x="3792563" y="1746275"/>
              <a:ext cx="1777181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春天的</a:t>
              </a:r>
            </a:p>
          </p:txBody>
        </p:sp>
      </p:grpSp>
      <p:pic>
        <p:nvPicPr>
          <p:cNvPr id="2" name="视频：小溪">
            <a:hlinkClick r:id="" action="ppaction://media"/>
            <a:extLst>
              <a:ext uri="{FF2B5EF4-FFF2-40B4-BE49-F238E27FC236}">
                <a16:creationId xmlns:a16="http://schemas.microsoft.com/office/drawing/2014/main" id="{20641FC4-069D-4293-B96B-1B27D54C89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0580" y="2300288"/>
            <a:ext cx="3204916" cy="180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/>
          <p:nvPr/>
        </p:nvSpPr>
        <p:spPr>
          <a:xfrm>
            <a:off x="984250" y="1273175"/>
            <a:ext cx="71755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朗读指导：</a:t>
            </a:r>
            <a:r>
              <a:rPr lang="zh-CN" altLang="en-US" sz="3200" b="1" dirty="0">
                <a:latin typeface="宋体" panose="02010600030101010101" pitchFamily="2" charset="-122"/>
              </a:rPr>
              <a:t>根据疑问句句式的特点，这四句话的重音分别落在“眉毛”“眼睛”“音符”和“琴声”上，要读出孩子们找到春天后又惊奇又喜悦的心情。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/>
          <p:nvPr/>
        </p:nvSpPr>
        <p:spPr>
          <a:xfrm>
            <a:off x="753352" y="1367567"/>
            <a:ext cx="7255753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用温柔绵长的声音把“眉毛”轻读出来，“眉”的读音拖长，“毛”读得轻而短，表现出小草稀稀疏疏的样子，给人美好、亲切的感受。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9825" y="1169988"/>
            <a:ext cx="6864350" cy="2690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春天到了，谁知道有哪些描写春天的古诗？背一背。</a:t>
            </a:r>
          </a:p>
          <a:p>
            <a:pPr marL="457200" indent="-457200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谁能说说自己眼中的春天是什么样的呢？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29525" y="38544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"/>
          <p:cNvSpPr txBox="1"/>
          <p:nvPr/>
        </p:nvSpPr>
        <p:spPr>
          <a:xfrm>
            <a:off x="611188" y="941388"/>
            <a:ext cx="8031162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眼睛”的“眼”读音拖长，“睛”读得轻而短，尾音上扬，突出找到野花的喜悦之情。</a:t>
            </a: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符”的读音可拉长，尾音上扬。</a:t>
            </a: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声”的读音拉长，尾音上扬，表现小溪的欢快。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">
            <a:hlinkClick r:id="rId4" action="ppaction://hlinkfile"/>
          </p:cNvPr>
          <p:cNvSpPr txBox="1"/>
          <p:nvPr/>
        </p:nvSpPr>
        <p:spPr>
          <a:xfrm>
            <a:off x="2625725" y="515144"/>
            <a:ext cx="389255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视频欣赏：百花盛开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视频：百花盛开">
            <a:hlinkClick r:id="" action="ppaction://media"/>
            <a:extLst>
              <a:ext uri="{FF2B5EF4-FFF2-40B4-BE49-F238E27FC236}">
                <a16:creationId xmlns:a16="http://schemas.microsoft.com/office/drawing/2014/main" id="{2CA25B4C-84B5-512A-98A2-239DFF803E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13582" y="1203199"/>
            <a:ext cx="5516836" cy="3122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"/>
          <p:cNvSpPr txBox="1"/>
          <p:nvPr/>
        </p:nvSpPr>
        <p:spPr>
          <a:xfrm>
            <a:off x="611188" y="952500"/>
            <a:ext cx="8075612" cy="293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小草从地下探出头来，那是春天的眉毛吧？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早开的野花一朵两朵，那是春天的眼睛吧？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树木吐出点点嫩芽，那是春天的音符吧？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解冻的小溪叮叮咚咚，那是春天的琴声吧？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"/>
          <p:cNvSpPr txBox="1"/>
          <p:nvPr/>
        </p:nvSpPr>
        <p:spPr>
          <a:xfrm>
            <a:off x="864107" y="1037454"/>
            <a:ext cx="72834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用春风、柳枝、春雨等春天的景物，仿照下面句式练习说话。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1426" y="2505317"/>
            <a:ext cx="6179663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（什么事物）（干什么），那是春天的（什么）吧？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4413" y="851678"/>
            <a:ext cx="7115175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柳枝在河边随风起舞，那是春天婀娜的腰肢吧？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6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迎春花在阳光下灿烂地开放，那是春天的笑脸吧？</a:t>
            </a:r>
            <a:endParaRPr lang="en-US" altLang="zh-CN" sz="3200" b="1" dirty="0">
              <a:solidFill>
                <a:srgbClr val="46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燕子在空中叽叽喳喳，那是春天的歌声吧？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1"/>
          <p:cNvSpPr txBox="1"/>
          <p:nvPr/>
        </p:nvSpPr>
        <p:spPr>
          <a:xfrm>
            <a:off x="396875" y="533400"/>
            <a:ext cx="82804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自然段，思考：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我们”是怎么找到春天的？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6725" y="1728788"/>
            <a:ext cx="846613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“看到”“听到”“闻到”“触到”四个动词告诉我们寻春的时候不光可以用眼睛看，还可以用耳朵听，用鼻子闻，用手触摸。要读得越来越快，音量越来越高，表现不断地发现春的美好的喜悦之情。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"/>
          <p:cNvSpPr txBox="1"/>
          <p:nvPr/>
        </p:nvSpPr>
        <p:spPr>
          <a:xfrm>
            <a:off x="611188" y="1506538"/>
            <a:ext cx="82883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继续思考：看着、听着、闻着、触摸着，孩子们又找到了什么呢？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449263"/>
            <a:ext cx="9144000" cy="904875"/>
          </a:xfrm>
          <a:prstGeom prst="rect">
            <a:avLst/>
          </a:prstGeom>
          <a:solidFill>
            <a:srgbClr val="EBF3EA">
              <a:alpha val="8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她在柳枝上荡秋千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1580061">
            <a:off x="5435600" y="-1103312"/>
            <a:ext cx="1004888" cy="7334250"/>
          </a:xfrm>
          <a:prstGeom prst="rect">
            <a:avLst/>
          </a:prstGeom>
          <a:solidFill>
            <a:srgbClr val="EBF3EA">
              <a:alpha val="8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eaVert" lIns="72000" tIns="0" rIns="0" bIns="360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15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在风筝尾巴上摇哇摇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436563"/>
            <a:ext cx="9144000" cy="904875"/>
          </a:xfrm>
          <a:prstGeom prst="rect">
            <a:avLst/>
          </a:prstGeom>
          <a:solidFill>
            <a:srgbClr val="EBF3EA">
              <a:alpha val="8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她在喜鹊、杜鹃嘴里叫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3890963"/>
            <a:ext cx="9144000" cy="904875"/>
          </a:xfrm>
          <a:prstGeom prst="rect">
            <a:avLst/>
          </a:prstGeom>
          <a:solidFill>
            <a:srgbClr val="EBF3EA">
              <a:alpha val="8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在桃花、杏花枝头笑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>
            <a:extLst>
              <a:ext uri="{FF2B5EF4-FFF2-40B4-BE49-F238E27FC236}">
                <a16:creationId xmlns:a16="http://schemas.microsoft.com/office/drawing/2014/main" id="{87438FFC-2ED6-4336-9F98-BB4E141836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4"/>
          <a:stretch>
            <a:fillRect/>
          </a:stretch>
        </p:blipFill>
        <p:spPr>
          <a:xfrm>
            <a:off x="127000" y="80963"/>
            <a:ext cx="2363788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C8A2369A-7FAD-4677-AF20-2ED4B6FC1A83}"/>
              </a:ext>
            </a:extLst>
          </p:cNvPr>
          <p:cNvSpPr/>
          <p:nvPr/>
        </p:nvSpPr>
        <p:spPr>
          <a:xfrm>
            <a:off x="3136900" y="2347913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59981F55-3967-4E01-ADD5-6B7A9A9599A4}"/>
              </a:ext>
            </a:extLst>
          </p:cNvPr>
          <p:cNvSpPr txBox="1"/>
          <p:nvPr/>
        </p:nvSpPr>
        <p:spPr>
          <a:xfrm>
            <a:off x="2790825" y="2290763"/>
            <a:ext cx="335756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找春天</a:t>
            </a:r>
          </a:p>
        </p:txBody>
      </p:sp>
    </p:spTree>
    <p:extLst>
      <p:ext uri="{BB962C8B-B14F-4D97-AF65-F5344CB8AC3E}">
        <p14:creationId xmlns:p14="http://schemas.microsoft.com/office/powerpoint/2010/main" val="27123934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1"/>
          <p:cNvSpPr txBox="1"/>
          <p:nvPr/>
        </p:nvSpPr>
        <p:spPr>
          <a:xfrm>
            <a:off x="611188" y="1108075"/>
            <a:ext cx="76295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“她”是谁？读了课文，你觉得她是什么样子的呢？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188" y="2571750"/>
            <a:ext cx="7921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她是春天。她像个小孩子，调皮、可爱、活泼、美丽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1"/>
          <p:cNvSpPr txBox="1"/>
          <p:nvPr/>
        </p:nvSpPr>
        <p:spPr>
          <a:xfrm>
            <a:off x="611188" y="976313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这些句子把春天当成了人来写，你能把春的活泼读出来吗？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3438" y="2282825"/>
            <a:ext cx="74771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朗读时，要根据文字内容变化节奏与音调。“荡秋千”要读得轻快，“摇哇摇”要读得舒缓。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1"/>
          <p:cNvSpPr txBox="1"/>
          <p:nvPr/>
        </p:nvSpPr>
        <p:spPr>
          <a:xfrm>
            <a:off x="420688" y="1169988"/>
            <a:ext cx="84407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春天只在这些地方吗？试着用“她在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”的句式说一说。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3438" y="2571750"/>
            <a:ext cx="74771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她在小溪、池塘里游哇游；她在柳枝上荡哇荡。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文本框 19"/>
          <p:cNvSpPr txBox="1"/>
          <p:nvPr/>
        </p:nvSpPr>
        <p:spPr>
          <a:xfrm>
            <a:off x="611188" y="2257425"/>
            <a:ext cx="4992443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观察这四个字的异同。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7229" y="3001980"/>
            <a:ext cx="7357111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“寻”是上窄下宽，“荡”是上扁下宽。“眉、闻”是半包围结构。</a:t>
            </a:r>
          </a:p>
        </p:txBody>
      </p:sp>
      <p:grpSp>
        <p:nvGrpSpPr>
          <p:cNvPr id="56327" name="组合 1"/>
          <p:cNvGrpSpPr/>
          <p:nvPr/>
        </p:nvGrpSpPr>
        <p:grpSpPr>
          <a:xfrm>
            <a:off x="3582988" y="74613"/>
            <a:ext cx="1978025" cy="695325"/>
            <a:chOff x="5676401" y="2670049"/>
            <a:chExt cx="2163357" cy="694944"/>
          </a:xfrm>
        </p:grpSpPr>
        <p:sp>
          <p:nvSpPr>
            <p:cNvPr id="24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书写指导</a:t>
              </a:r>
            </a:p>
          </p:txBody>
        </p:sp>
        <p:sp>
          <p:nvSpPr>
            <p:cNvPr id="25" name="Freeform 5"/>
            <p:cNvSpPr/>
            <p:nvPr/>
          </p:nvSpPr>
          <p:spPr bwMode="auto">
            <a:xfrm>
              <a:off x="5761476" y="2738274"/>
              <a:ext cx="1993205" cy="56325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2" name="荡">
            <a:hlinkClick r:id="" action="ppaction://media"/>
            <a:extLst>
              <a:ext uri="{FF2B5EF4-FFF2-40B4-BE49-F238E27FC236}">
                <a16:creationId xmlns:a16="http://schemas.microsoft.com/office/drawing/2014/main" id="{99F1E217-B94C-4BC4-8B07-F3CA7CD0DB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97015" y="893445"/>
            <a:ext cx="1238250" cy="1238250"/>
          </a:xfrm>
          <a:prstGeom prst="rect">
            <a:avLst/>
          </a:prstGeom>
        </p:spPr>
      </p:pic>
      <p:pic>
        <p:nvPicPr>
          <p:cNvPr id="3" name="寻">
            <a:hlinkClick r:id="" action="ppaction://media"/>
            <a:extLst>
              <a:ext uri="{FF2B5EF4-FFF2-40B4-BE49-F238E27FC236}">
                <a16:creationId xmlns:a16="http://schemas.microsoft.com/office/drawing/2014/main" id="{7F2675CE-A7F9-4A2A-8BD1-4E00CCBA1DE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32560" y="878205"/>
            <a:ext cx="1238250" cy="1238250"/>
          </a:xfrm>
          <a:prstGeom prst="rect">
            <a:avLst/>
          </a:prstGeom>
        </p:spPr>
      </p:pic>
      <p:pic>
        <p:nvPicPr>
          <p:cNvPr id="4" name="眉">
            <a:hlinkClick r:id="" action="ppaction://media"/>
            <a:extLst>
              <a:ext uri="{FF2B5EF4-FFF2-40B4-BE49-F238E27FC236}">
                <a16:creationId xmlns:a16="http://schemas.microsoft.com/office/drawing/2014/main" id="{E38D6EBD-57AF-4918-BE27-379F0C2C131C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137535" y="874395"/>
            <a:ext cx="1238250" cy="1238250"/>
          </a:xfrm>
          <a:prstGeom prst="rect">
            <a:avLst/>
          </a:prstGeom>
        </p:spPr>
      </p:pic>
      <p:pic>
        <p:nvPicPr>
          <p:cNvPr id="5" name="闻">
            <a:hlinkClick r:id="" action="ppaction://media"/>
            <a:extLst>
              <a:ext uri="{FF2B5EF4-FFF2-40B4-BE49-F238E27FC236}">
                <a16:creationId xmlns:a16="http://schemas.microsoft.com/office/drawing/2014/main" id="{19BE2C36-D15C-4939-9C24-CCFCC5D214CE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99660" y="876300"/>
            <a:ext cx="12382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542D02-AFBD-40CE-A9D8-586117ACB3F6}"/>
              </a:ext>
            </a:extLst>
          </p:cNvPr>
          <p:cNvSpPr txBox="1"/>
          <p:nvPr/>
        </p:nvSpPr>
        <p:spPr>
          <a:xfrm>
            <a:off x="2554486" y="537157"/>
            <a:ext cx="2076131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sz="2800" dirty="0"/>
              <a:t>书写指导：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A52A5C-9806-41D1-A283-B8E445F2AC08}"/>
              </a:ext>
            </a:extLst>
          </p:cNvPr>
          <p:cNvSpPr txBox="1"/>
          <p:nvPr/>
        </p:nvSpPr>
        <p:spPr>
          <a:xfrm>
            <a:off x="2613100" y="1051018"/>
            <a:ext cx="5628223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latinLnBrk="1" hangingPunct="1">
              <a:lnSpc>
                <a:spcPct val="120000"/>
              </a:lnSpc>
              <a:defRPr sz="3200" b="1">
                <a:solidFill>
                  <a:srgbClr val="0C8C7D"/>
                </a:solidFill>
                <a:latin typeface="宋体" panose="02010600030101010101" pitchFamily="2" charset="-122"/>
              </a:defRPr>
            </a:lvl1pPr>
          </a:lstStyle>
          <a:p>
            <a:r>
              <a:rPr lang="ja-JP" altLang="en-US" sz="2800" dirty="0"/>
              <a:t>    第四笔是长横，下面的“寸”要托得住上面的“ヨ” </a:t>
            </a:r>
            <a:r>
              <a:rPr lang="zh-CN" altLang="en-US" sz="2800" dirty="0"/>
              <a:t>。</a:t>
            </a:r>
            <a:endParaRPr lang="en-US" altLang="zh-CN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A869C5-5962-4A18-AC0E-6D9A532775BA}"/>
              </a:ext>
            </a:extLst>
          </p:cNvPr>
          <p:cNvSpPr txBox="1"/>
          <p:nvPr/>
        </p:nvSpPr>
        <p:spPr>
          <a:xfrm>
            <a:off x="2601378" y="2987279"/>
            <a:ext cx="2076131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0000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sz="2800" dirty="0"/>
              <a:t>书写指导：</a:t>
            </a:r>
            <a:endParaRPr lang="en-US" altLang="zh-CN" sz="2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85B8BC-2D88-4135-96F1-29BBA0567D20}"/>
              </a:ext>
            </a:extLst>
          </p:cNvPr>
          <p:cNvSpPr txBox="1"/>
          <p:nvPr/>
        </p:nvSpPr>
        <p:spPr>
          <a:xfrm>
            <a:off x="2659992" y="3501140"/>
            <a:ext cx="5346870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latinLnBrk="1" hangingPunct="1">
              <a:lnSpc>
                <a:spcPct val="120000"/>
              </a:lnSpc>
              <a:defRPr sz="3200" b="1">
                <a:solidFill>
                  <a:srgbClr val="0C8C7D"/>
                </a:solidFill>
                <a:latin typeface="宋体" panose="02010600030101010101" pitchFamily="2" charset="-122"/>
              </a:defRPr>
            </a:lvl1pPr>
          </a:lstStyle>
          <a:p>
            <a:r>
              <a:rPr lang="ja-JP" altLang="en-US" sz="2800" dirty="0"/>
              <a:t>上下结构，第七笔要一气呵成</a:t>
            </a:r>
            <a:r>
              <a:rPr lang="zh-CN" altLang="en-US" sz="2800" dirty="0"/>
              <a:t>。</a:t>
            </a:r>
            <a:endParaRPr lang="en-US" altLang="zh-CN" sz="2800" dirty="0"/>
          </a:p>
        </p:txBody>
      </p:sp>
      <p:pic>
        <p:nvPicPr>
          <p:cNvPr id="7" name="寻">
            <a:hlinkClick r:id="" action="ppaction://media"/>
            <a:extLst>
              <a:ext uri="{FF2B5EF4-FFF2-40B4-BE49-F238E27FC236}">
                <a16:creationId xmlns:a16="http://schemas.microsoft.com/office/drawing/2014/main" id="{71BDCDD2-F522-4D7F-9FAE-5FE017FDBAC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7194" y="821348"/>
            <a:ext cx="1288073" cy="1288073"/>
          </a:xfrm>
          <a:prstGeom prst="rect">
            <a:avLst/>
          </a:prstGeom>
        </p:spPr>
      </p:pic>
      <p:pic>
        <p:nvPicPr>
          <p:cNvPr id="8" name="荡">
            <a:hlinkClick r:id="" action="ppaction://media"/>
            <a:extLst>
              <a:ext uri="{FF2B5EF4-FFF2-40B4-BE49-F238E27FC236}">
                <a16:creationId xmlns:a16="http://schemas.microsoft.com/office/drawing/2014/main" id="{33E70DB6-695D-4BB6-99F1-9143DB71E77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3096" y="2955681"/>
            <a:ext cx="1288073" cy="128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2313" y="1283323"/>
            <a:ext cx="7699375" cy="2531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以“春天的校园”为主题开展语文实践活动。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仔细观察春天的校园，把你感受最深的一处春景说出来。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8372" name="组合 1"/>
          <p:cNvGrpSpPr/>
          <p:nvPr/>
        </p:nvGrpSpPr>
        <p:grpSpPr>
          <a:xfrm>
            <a:off x="3582988" y="71438"/>
            <a:ext cx="1978025" cy="695325"/>
            <a:chOff x="5676401" y="2670049"/>
            <a:chExt cx="2163357" cy="694944"/>
          </a:xfrm>
        </p:grpSpPr>
        <p:sp>
          <p:nvSpPr>
            <p:cNvPr id="5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拓展延伸</a:t>
              </a: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761476" y="2738274"/>
              <a:ext cx="1993205" cy="56325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组合 1"/>
          <p:cNvGrpSpPr/>
          <p:nvPr/>
        </p:nvGrpSpPr>
        <p:grpSpPr>
          <a:xfrm>
            <a:off x="3582988" y="74613"/>
            <a:ext cx="1978025" cy="695325"/>
            <a:chOff x="5676401" y="2670049"/>
            <a:chExt cx="2163357" cy="694944"/>
          </a:xfrm>
        </p:grpSpPr>
        <p:sp>
          <p:nvSpPr>
            <p:cNvPr id="3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板书设计</a:t>
              </a:r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5761476" y="2738274"/>
              <a:ext cx="1993205" cy="56325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5" name="TextBox 1"/>
          <p:cNvSpPr txBox="1"/>
          <p:nvPr/>
        </p:nvSpPr>
        <p:spPr>
          <a:xfrm>
            <a:off x="1904373" y="1205948"/>
            <a:ext cx="454501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出门找春天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大括号 5"/>
          <p:cNvSpPr/>
          <p:nvPr/>
        </p:nvSpPr>
        <p:spPr>
          <a:xfrm rot="10800000">
            <a:off x="4010503" y="1883304"/>
            <a:ext cx="220315" cy="1627188"/>
          </a:xfrm>
          <a:prstGeom prst="rightBrace">
            <a:avLst>
              <a:gd name="adj1" fmla="val 2499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176879" y="1715496"/>
            <a:ext cx="267307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眉毛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野花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溪水声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琴声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666261" y="1423436"/>
            <a:ext cx="271795" cy="2660650"/>
          </a:xfrm>
          <a:prstGeom prst="leftBrace">
            <a:avLst>
              <a:gd name="adj1" fmla="val 31258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 rot="10800000">
            <a:off x="7066981" y="1351113"/>
            <a:ext cx="263828" cy="2660650"/>
          </a:xfrm>
          <a:prstGeom prst="leftBrace">
            <a:avLst>
              <a:gd name="adj1" fmla="val 322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4295148" y="3634823"/>
            <a:ext cx="2972488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看、听、闻、触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401" name="组合 14"/>
          <p:cNvGrpSpPr/>
          <p:nvPr/>
        </p:nvGrpSpPr>
        <p:grpSpPr>
          <a:xfrm>
            <a:off x="54446" y="1826921"/>
            <a:ext cx="1871807" cy="1824014"/>
            <a:chOff x="871035" y="1501663"/>
            <a:chExt cx="1872641" cy="1825269"/>
          </a:xfrm>
        </p:grpSpPr>
        <p:sp>
          <p:nvSpPr>
            <p:cNvPr id="59406" name="TextBox 1"/>
            <p:cNvSpPr txBox="1"/>
            <p:nvPr/>
          </p:nvSpPr>
          <p:spPr>
            <a:xfrm>
              <a:off x="1020120" y="2680601"/>
              <a:ext cx="157447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找春天</a:t>
              </a:r>
            </a:p>
          </p:txBody>
        </p:sp>
        <p:pic>
          <p:nvPicPr>
            <p:cNvPr id="59407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035" y="1501663"/>
              <a:ext cx="1872641" cy="12724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" name="TextBox 1"/>
          <p:cNvSpPr txBox="1"/>
          <p:nvPr/>
        </p:nvSpPr>
        <p:spPr>
          <a:xfrm>
            <a:off x="1832936" y="2366411"/>
            <a:ext cx="22447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春天的样子</a:t>
            </a:r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842461" y="3603073"/>
            <a:ext cx="263084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找到了春天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01005" y="2120695"/>
            <a:ext cx="1832553" cy="1077218"/>
          </a:xfrm>
          <a:prstGeom prst="rect">
            <a:avLst/>
          </a:prstGeom>
          <a:noFill/>
          <a:ln w="9525">
            <a:noFill/>
          </a:ln>
        </p:spPr>
        <p:txBody>
          <a:bodyPr vert="horz" wrap="none"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发现春天</a:t>
            </a:r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热爱春天</a:t>
            </a: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A1E1D6F5-7A6D-DE3A-624B-76FF6C8D6636}"/>
              </a:ext>
            </a:extLst>
          </p:cNvPr>
          <p:cNvSpPr txBox="1"/>
          <p:nvPr/>
        </p:nvSpPr>
        <p:spPr>
          <a:xfrm>
            <a:off x="4473309" y="1204817"/>
            <a:ext cx="25430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脱、冲、奔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  <p:bldP spid="14" grpId="0"/>
      <p:bldP spid="15" grpId="0"/>
      <p:bldP spid="16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 txBox="1"/>
          <p:nvPr/>
        </p:nvSpPr>
        <p:spPr>
          <a:xfrm>
            <a:off x="2894013" y="657225"/>
            <a:ext cx="3355975" cy="117806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找春</a:t>
            </a:r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3" name="对话气泡: 圆角矩形 2"/>
          <p:cNvSpPr/>
          <p:nvPr/>
        </p:nvSpPr>
        <p:spPr>
          <a:xfrm>
            <a:off x="611188" y="2057400"/>
            <a:ext cx="3719512" cy="1936750"/>
          </a:xfrm>
          <a:prstGeom prst="wedgeRoundRectCallout">
            <a:avLst>
              <a:gd name="adj1" fmla="val 39432"/>
              <a:gd name="adj2" fmla="val -69219"/>
              <a:gd name="adj3" fmla="val 16667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46800" anchor="ctr"/>
          <a:lstStyle/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提手旁瘦一些，右边斜钩长一些，还有一点不能丢。</a:t>
            </a:r>
            <a:endParaRPr kumimoji="0" lang="zh-CN" altLang="en-US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4572000" y="2057400"/>
            <a:ext cx="3606800" cy="1936750"/>
          </a:xfrm>
          <a:prstGeom prst="wedgeRoundRectCallout">
            <a:avLst>
              <a:gd name="adj1" fmla="val -48260"/>
              <a:gd name="adj2" fmla="val -67109"/>
              <a:gd name="adj3" fmla="val 16667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0" bIns="46800"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第四笔撇和第五笔捺不要太靠近。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"/>
          <p:cNvSpPr txBox="1"/>
          <p:nvPr/>
        </p:nvSpPr>
        <p:spPr>
          <a:xfrm>
            <a:off x="1022316" y="1973894"/>
            <a:ext cx="7099368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听老师范读，边听，边圈画不认识的字。交流不认识的字。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/>
          <p:nvPr/>
        </p:nvGrpSpPr>
        <p:grpSpPr>
          <a:xfrm>
            <a:off x="3582988" y="76200"/>
            <a:ext cx="1978025" cy="695325"/>
            <a:chOff x="5676401" y="2670049"/>
            <a:chExt cx="2163357" cy="694944"/>
          </a:xfrm>
        </p:grpSpPr>
        <p:sp>
          <p:nvSpPr>
            <p:cNvPr id="3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初读课文</a:t>
              </a:r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5761476" y="2738275"/>
              <a:ext cx="1993205" cy="563253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4339" name="文本框 4"/>
          <p:cNvSpPr txBox="1"/>
          <p:nvPr/>
        </p:nvSpPr>
        <p:spPr>
          <a:xfrm>
            <a:off x="696913" y="1857375"/>
            <a:ext cx="79216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自由朗读课文，标出自然段序号，圈画本课的生字，借助拼音朗读。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0568">
            <a:off x="7642225" y="3841750"/>
            <a:ext cx="1100138" cy="968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文本框 4"/>
          <p:cNvSpPr txBox="1"/>
          <p:nvPr/>
        </p:nvSpPr>
        <p:spPr>
          <a:xfrm>
            <a:off x="429372" y="946646"/>
            <a:ext cx="79216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</a:t>
            </a:r>
            <a:r>
              <a:rPr lang="en-US" altLang="zh-CN" sz="3200" b="1" dirty="0">
                <a:latin typeface="宋体" panose="02010600030101010101" pitchFamily="2" charset="-122"/>
              </a:rPr>
              <a:t>1—3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自然段。第一关：</a:t>
            </a:r>
          </a:p>
        </p:txBody>
      </p:sp>
      <p:sp>
        <p:nvSpPr>
          <p:cNvPr id="15362" name="文本框 1"/>
          <p:cNvSpPr txBox="1"/>
          <p:nvPr/>
        </p:nvSpPr>
        <p:spPr>
          <a:xfrm>
            <a:off x="1930090" y="1975033"/>
            <a:ext cx="5283819" cy="105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脱  袄  羞  遮  掩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pSp>
        <p:nvGrpSpPr>
          <p:cNvPr id="15363" name="组合 2"/>
          <p:cNvGrpSpPr/>
          <p:nvPr/>
        </p:nvGrpSpPr>
        <p:grpSpPr>
          <a:xfrm>
            <a:off x="3582988" y="63500"/>
            <a:ext cx="1978025" cy="695325"/>
            <a:chOff x="5676401" y="2670049"/>
            <a:chExt cx="2163357" cy="694944"/>
          </a:xfrm>
        </p:grpSpPr>
        <p:sp>
          <p:nvSpPr>
            <p:cNvPr id="4" name="Freeform 5"/>
            <p:cNvSpPr/>
            <p:nvPr/>
          </p:nvSpPr>
          <p:spPr bwMode="auto">
            <a:xfrm>
              <a:off x="5676401" y="2670049"/>
              <a:ext cx="2163357" cy="694944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108000" tIns="7200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识词闯关</a:t>
              </a: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5761476" y="2738275"/>
              <a:ext cx="1993205" cy="563253"/>
            </a:xfrm>
            <a:custGeom>
              <a:avLst/>
              <a:gdLst>
                <a:gd name="T0" fmla="*/ 31 w 8180"/>
                <a:gd name="T1" fmla="*/ 66 h 2895"/>
                <a:gd name="T2" fmla="*/ 1264 w 8180"/>
                <a:gd name="T3" fmla="*/ 1 h 2895"/>
                <a:gd name="T4" fmla="*/ 1388 w 8180"/>
                <a:gd name="T5" fmla="*/ 0 h 2895"/>
                <a:gd name="T6" fmla="*/ 1482 w 8180"/>
                <a:gd name="T7" fmla="*/ 23 h 2895"/>
                <a:gd name="T8" fmla="*/ 1987 w 8180"/>
                <a:gd name="T9" fmla="*/ 42 h 2895"/>
                <a:gd name="T10" fmla="*/ 2722 w 8180"/>
                <a:gd name="T11" fmla="*/ 89 h 2895"/>
                <a:gd name="T12" fmla="*/ 3770 w 8180"/>
                <a:gd name="T13" fmla="*/ 248 h 2895"/>
                <a:gd name="T14" fmla="*/ 4647 w 8180"/>
                <a:gd name="T15" fmla="*/ 98 h 2895"/>
                <a:gd name="T16" fmla="*/ 6340 w 8180"/>
                <a:gd name="T17" fmla="*/ 77 h 2895"/>
                <a:gd name="T18" fmla="*/ 7133 w 8180"/>
                <a:gd name="T19" fmla="*/ 165 h 2895"/>
                <a:gd name="T20" fmla="*/ 8012 w 8180"/>
                <a:gd name="T21" fmla="*/ 247 h 2895"/>
                <a:gd name="T22" fmla="*/ 8180 w 8180"/>
                <a:gd name="T23" fmla="*/ 1715 h 2895"/>
                <a:gd name="T24" fmla="*/ 7964 w 8180"/>
                <a:gd name="T25" fmla="*/ 2895 h 2895"/>
                <a:gd name="T26" fmla="*/ 6803 w 8180"/>
                <a:gd name="T27" fmla="*/ 2747 h 2895"/>
                <a:gd name="T28" fmla="*/ 2494 w 8180"/>
                <a:gd name="T29" fmla="*/ 2782 h 2895"/>
                <a:gd name="T30" fmla="*/ 208 w 8180"/>
                <a:gd name="T31" fmla="*/ 2771 h 2895"/>
                <a:gd name="T32" fmla="*/ 19 w 8180"/>
                <a:gd name="T33" fmla="*/ 2084 h 2895"/>
                <a:gd name="T34" fmla="*/ 133 w 8180"/>
                <a:gd name="T35" fmla="*/ 769 h 2895"/>
                <a:gd name="T36" fmla="*/ 0 w 8180"/>
                <a:gd name="T37" fmla="*/ 528 h 2895"/>
                <a:gd name="T38" fmla="*/ 31 w 8180"/>
                <a:gd name="T39" fmla="*/ 66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0" h="2895">
                  <a:moveTo>
                    <a:pt x="31" y="66"/>
                  </a:moveTo>
                  <a:cubicBezTo>
                    <a:pt x="1264" y="1"/>
                    <a:pt x="1264" y="1"/>
                    <a:pt x="1264" y="1"/>
                  </a:cubicBezTo>
                  <a:cubicBezTo>
                    <a:pt x="1388" y="0"/>
                    <a:pt x="1388" y="0"/>
                    <a:pt x="1388" y="0"/>
                  </a:cubicBezTo>
                  <a:cubicBezTo>
                    <a:pt x="1482" y="23"/>
                    <a:pt x="1482" y="23"/>
                    <a:pt x="1482" y="23"/>
                  </a:cubicBezTo>
                  <a:cubicBezTo>
                    <a:pt x="1987" y="42"/>
                    <a:pt x="1987" y="42"/>
                    <a:pt x="1987" y="42"/>
                  </a:cubicBezTo>
                  <a:cubicBezTo>
                    <a:pt x="2722" y="89"/>
                    <a:pt x="2722" y="89"/>
                    <a:pt x="2722" y="89"/>
                  </a:cubicBezTo>
                  <a:cubicBezTo>
                    <a:pt x="3770" y="248"/>
                    <a:pt x="3770" y="248"/>
                    <a:pt x="3770" y="248"/>
                  </a:cubicBezTo>
                  <a:cubicBezTo>
                    <a:pt x="4647" y="98"/>
                    <a:pt x="4647" y="98"/>
                    <a:pt x="4647" y="98"/>
                  </a:cubicBezTo>
                  <a:cubicBezTo>
                    <a:pt x="6340" y="77"/>
                    <a:pt x="6340" y="77"/>
                    <a:pt x="6340" y="77"/>
                  </a:cubicBezTo>
                  <a:cubicBezTo>
                    <a:pt x="7133" y="165"/>
                    <a:pt x="7133" y="165"/>
                    <a:pt x="7133" y="165"/>
                  </a:cubicBezTo>
                  <a:cubicBezTo>
                    <a:pt x="7133" y="165"/>
                    <a:pt x="7924" y="230"/>
                    <a:pt x="8012" y="247"/>
                  </a:cubicBezTo>
                  <a:cubicBezTo>
                    <a:pt x="8180" y="1715"/>
                    <a:pt x="8180" y="1715"/>
                    <a:pt x="8180" y="1715"/>
                  </a:cubicBezTo>
                  <a:cubicBezTo>
                    <a:pt x="8180" y="1715"/>
                    <a:pt x="7944" y="2777"/>
                    <a:pt x="7964" y="2895"/>
                  </a:cubicBezTo>
                  <a:cubicBezTo>
                    <a:pt x="6803" y="2747"/>
                    <a:pt x="6803" y="2747"/>
                    <a:pt x="6803" y="2747"/>
                  </a:cubicBezTo>
                  <a:cubicBezTo>
                    <a:pt x="2494" y="2782"/>
                    <a:pt x="2494" y="2782"/>
                    <a:pt x="2494" y="2782"/>
                  </a:cubicBezTo>
                  <a:cubicBezTo>
                    <a:pt x="208" y="2771"/>
                    <a:pt x="208" y="2771"/>
                    <a:pt x="208" y="2771"/>
                  </a:cubicBezTo>
                  <a:cubicBezTo>
                    <a:pt x="19" y="2084"/>
                    <a:pt x="19" y="2084"/>
                    <a:pt x="19" y="2084"/>
                  </a:cubicBezTo>
                  <a:cubicBezTo>
                    <a:pt x="133" y="769"/>
                    <a:pt x="133" y="769"/>
                    <a:pt x="133" y="769"/>
                  </a:cubicBezTo>
                  <a:cubicBezTo>
                    <a:pt x="0" y="528"/>
                    <a:pt x="0" y="528"/>
                    <a:pt x="0" y="528"/>
                  </a:cubicBezTo>
                  <a:lnTo>
                    <a:pt x="31" y="66"/>
                  </a:lnTo>
                  <a:close/>
                </a:path>
              </a:pathLst>
            </a:custGeom>
            <a:noFill/>
            <a:ln>
              <a:solidFill>
                <a:srgbClr val="F8F8F8"/>
              </a:solidFill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1879290" y="1897246"/>
            <a:ext cx="7921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tuō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3027054" y="1897246"/>
            <a:ext cx="698840" cy="584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ǎo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4160650" y="1885523"/>
            <a:ext cx="698840" cy="584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xiū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TextBox 36"/>
          <p:cNvSpPr txBox="1">
            <a:spLocks noChangeArrowheads="1"/>
          </p:cNvSpPr>
          <p:nvPr/>
        </p:nvSpPr>
        <p:spPr bwMode="auto">
          <a:xfrm>
            <a:off x="5210889" y="1885523"/>
            <a:ext cx="8207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zhē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6383027" y="1862076"/>
            <a:ext cx="83088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yǎn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6569" y="1101792"/>
            <a:ext cx="151814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465723"/>
                </a:solidFill>
                <a:latin typeface="宋体" panose="02010600030101010101" pitchFamily="2" charset="-122"/>
              </a:rPr>
              <a:t>翘舌音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F9E0E4-5764-2A41-CF91-8F03EEF030F6}"/>
              </a:ext>
            </a:extLst>
          </p:cNvPr>
          <p:cNvSpPr txBox="1"/>
          <p:nvPr/>
        </p:nvSpPr>
        <p:spPr>
          <a:xfrm>
            <a:off x="799129" y="3207955"/>
            <a:ext cx="7997282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“羞”顺口溜：一只丑丑的小羊害羞了。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0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BB72A-738C-1A00-E0C2-C992CC6A5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>
            <a:extLst>
              <a:ext uri="{FF2B5EF4-FFF2-40B4-BE49-F238E27FC236}">
                <a16:creationId xmlns:a16="http://schemas.microsoft.com/office/drawing/2014/main" id="{DA25C5B7-16C8-BC57-5D96-881F3DD58838}"/>
              </a:ext>
            </a:extLst>
          </p:cNvPr>
          <p:cNvSpPr txBox="1"/>
          <p:nvPr/>
        </p:nvSpPr>
        <p:spPr>
          <a:xfrm>
            <a:off x="423798" y="1796342"/>
            <a:ext cx="8319298" cy="21092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探 出 头    嫩 芽    音 符    解 冻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叮 叮 咚 咚    触 到    杜 鹃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TextBox 36">
            <a:extLst>
              <a:ext uri="{FF2B5EF4-FFF2-40B4-BE49-F238E27FC236}">
                <a16:creationId xmlns:a16="http://schemas.microsoft.com/office/drawing/2014/main" id="{41C013BD-33AC-1577-77BD-9CC198B37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08" y="1714274"/>
            <a:ext cx="863933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tàn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chū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tóu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     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nèn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yá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      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yīn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fú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         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jiě</a:t>
            </a:r>
            <a:r>
              <a:rPr kumimoji="0" lang="en-US" altLang="zh-CN" sz="2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kumimoji="0" lang="en-US" altLang="zh-CN" sz="2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dòng</a:t>
            </a:r>
            <a:endParaRPr kumimoji="0" lang="zh-CN" altLang="en-US" sz="28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395" name="文本框 4">
            <a:extLst>
              <a:ext uri="{FF2B5EF4-FFF2-40B4-BE49-F238E27FC236}">
                <a16:creationId xmlns:a16="http://schemas.microsoft.com/office/drawing/2014/main" id="{9D1CFBDD-DA28-722B-AA0A-69650F81985D}"/>
              </a:ext>
            </a:extLst>
          </p:cNvPr>
          <p:cNvSpPr txBox="1"/>
          <p:nvPr/>
        </p:nvSpPr>
        <p:spPr>
          <a:xfrm>
            <a:off x="564297" y="549398"/>
            <a:ext cx="5531704" cy="603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</a:t>
            </a:r>
            <a:r>
              <a:rPr lang="en-US" altLang="zh-CN" sz="3200" b="1" dirty="0">
                <a:latin typeface="宋体" panose="02010600030101010101" pitchFamily="2" charset="-122"/>
              </a:rPr>
              <a:t>4—8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自然段。第二关：</a:t>
            </a:r>
          </a:p>
        </p:txBody>
      </p:sp>
      <p:sp>
        <p:nvSpPr>
          <p:cNvPr id="2" name="TextBox 36">
            <a:extLst>
              <a:ext uri="{FF2B5EF4-FFF2-40B4-BE49-F238E27FC236}">
                <a16:creationId xmlns:a16="http://schemas.microsoft.com/office/drawing/2014/main" id="{435D8AA4-438E-78F9-C3F8-87926E144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08" y="2935651"/>
            <a:ext cx="76530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dīng</a:t>
            </a:r>
            <a:r>
              <a:rPr lang="en-US" altLang="zh-CN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dīng</a:t>
            </a:r>
            <a:r>
              <a:rPr lang="en-US" altLang="zh-CN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dōng</a:t>
            </a:r>
            <a:r>
              <a:rPr lang="en-US" altLang="zh-CN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dōng</a:t>
            </a:r>
            <a:r>
              <a:rPr lang="zh-CN" altLang="en-US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chù</a:t>
            </a:r>
            <a:r>
              <a:rPr lang="en-US" altLang="zh-CN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dào</a:t>
            </a:r>
            <a:r>
              <a:rPr lang="en-US" altLang="zh-CN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  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dù</a:t>
            </a:r>
            <a:r>
              <a:rPr lang="en-US" altLang="zh-CN" sz="2800" b="1" spc="-150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b="1" spc="-15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juān</a:t>
            </a:r>
            <a:endParaRPr lang="zh-CN" altLang="en-US" sz="2800" b="1" spc="-150" dirty="0">
              <a:solidFill>
                <a:srgbClr val="0070C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1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41e5c1f1-a3bf-461c-8413-5cd9f67aebde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BF3EA"/>
        </a:solidFill>
        <a:ln w="19050">
          <a:noFill/>
        </a:ln>
      </a:spPr>
      <a:bodyPr wrap="square" lIns="72000" tIns="0" rIns="0" bIns="36000" rtlCol="0" anchor="ctr">
        <a:noAutofit/>
      </a:bodyPr>
      <a:lstStyle>
        <a:defPPr algn="l" eaLnBrk="1" hangingPunct="1">
          <a:spcBef>
            <a:spcPct val="50000"/>
          </a:spcBef>
          <a:defRPr kumimoji="1" sz="3200" b="1" dirty="0">
            <a:solidFill>
              <a:schemeClr val="tx1"/>
            </a:solidFill>
            <a:latin typeface="宋体" panose="02010600030101010101" pitchFamily="2" charset="-122"/>
          </a:defRPr>
        </a:defPPr>
      </a:lstStyle>
      <a:style>
        <a:lnRef idx="1">
          <a:schemeClr val="accent3"/>
        </a:lnRef>
        <a:fillRef idx="1003">
          <a:schemeClr val="lt1"/>
        </a:fillRef>
        <a:effectRef idx="1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1461</Words>
  <Application>Microsoft Office PowerPoint</Application>
  <PresentationFormat>全屏显示(16:9)</PresentationFormat>
  <Paragraphs>149</Paragraphs>
  <Slides>48</Slides>
  <Notes>0</Notes>
  <HiddenSlides>0</HiddenSlides>
  <MMClips>13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Wingdings</vt:lpstr>
      <vt:lpstr>Times New Roman</vt:lpstr>
      <vt:lpstr>汉语拼音</vt:lpstr>
      <vt:lpstr>黑体</vt:lpstr>
      <vt:lpstr>宋体</vt:lpstr>
      <vt:lpstr>Arial</vt:lpstr>
      <vt:lpstr>Calibri</vt:lpstr>
      <vt:lpstr>楷体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声  明_x000d_
_x000d_
 本文件仅用于个人学习、研究或欣赏，以及其他非商业性或非盈利性用途，但同时应遵守著作权法及其他相关法律的规定，不得侵犯本司及相关权利人的合法权利。_x000d_
 除此以外，将本文件任何内容用于其他用途时，应获得授权，如发现未经授权用于商业或盈利用途将追加侵权者的法律责任。_x000d_
_x000d_
武汉天成贵龙文化传播有限公司_x000d_
湖北山河律师事务所</dc:description>
  <cp:lastModifiedBy>ZhouFazhi</cp:lastModifiedBy>
  <cp:revision>2428</cp:revision>
  <dcterms:created xsi:type="dcterms:W3CDTF">2016-01-14T05:53:56Z</dcterms:created>
  <dcterms:modified xsi:type="dcterms:W3CDTF">2025-12-25T09:50:20Z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66CD978B1E024647BB237DFC5DFF37E3</vt:lpwstr>
  </property>
  <property fmtid="{D5CDD505-2E9C-101B-9397-08002B2CF9AE}" pid="4" name="KSOProductBuildVer">
    <vt:lpwstr>2052-11.1.0.12598</vt:lpwstr>
  </property>
</Properties>
</file>