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14" r:id="rId3"/>
    <p:sldId id="315" r:id="rId4"/>
    <p:sldId id="353" r:id="rId5"/>
    <p:sldId id="318" r:id="rId6"/>
    <p:sldId id="354" r:id="rId7"/>
    <p:sldId id="355" r:id="rId8"/>
    <p:sldId id="319" r:id="rId9"/>
    <p:sldId id="328" r:id="rId10"/>
    <p:sldId id="320" r:id="rId11"/>
    <p:sldId id="348" r:id="rId12"/>
    <p:sldId id="356" r:id="rId13"/>
    <p:sldId id="321" r:id="rId14"/>
    <p:sldId id="322" r:id="rId15"/>
    <p:sldId id="358" r:id="rId16"/>
    <p:sldId id="359" r:id="rId17"/>
    <p:sldId id="360" r:id="rId18"/>
    <p:sldId id="361" r:id="rId19"/>
    <p:sldId id="323" r:id="rId20"/>
    <p:sldId id="329" r:id="rId21"/>
    <p:sldId id="362" r:id="rId22"/>
    <p:sldId id="363" r:id="rId23"/>
    <p:sldId id="364" r:id="rId24"/>
    <p:sldId id="330" r:id="rId25"/>
    <p:sldId id="365" r:id="rId26"/>
    <p:sldId id="367" r:id="rId27"/>
    <p:sldId id="366" r:id="rId28"/>
    <p:sldId id="326" r:id="rId29"/>
    <p:sldId id="340" r:id="rId30"/>
    <p:sldId id="368" r:id="rId31"/>
    <p:sldId id="370" r:id="rId32"/>
    <p:sldId id="347" r:id="rId33"/>
    <p:sldId id="371" r:id="rId34"/>
    <p:sldId id="376" r:id="rId35"/>
  </p:sldIdLst>
  <p:sldSz cx="9144000" cy="5143500" type="screen16x9"/>
  <p:notesSz cx="6858000" cy="9144000"/>
  <p:embeddedFontLst>
    <p:embeddedFont>
      <p:font typeface="楷体" panose="02010609060101010101" pitchFamily="49" charset="-122"/>
      <p:regular r:id="rId41"/>
    </p:embeddedFont>
    <p:embeddedFont>
      <p:font typeface="黑体" panose="02010609060101010101" pitchFamily="49" charset="-122"/>
      <p:regular r:id="rId42"/>
    </p:embeddedFont>
    <p:embeddedFont>
      <p:font typeface="Calibri" panose="020F0502020204030204" charset="0"/>
      <p:regular r:id="rId43"/>
      <p:bold r:id="rId44"/>
      <p:italic r:id="rId45"/>
      <p:boldItalic r:id="rId46"/>
    </p:embeddedFont>
  </p:embeddedFontLst>
  <p:custDataLst>
    <p:tags r:id="rId47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5" userDrawn="1">
          <p15:clr>
            <a:srgbClr val="A4A3A4"/>
          </p15:clr>
        </p15:guide>
        <p15:guide id="2" pos="5397" userDrawn="1">
          <p15:clr>
            <a:srgbClr val="A4A3A4"/>
          </p15:clr>
        </p15:guide>
        <p15:guide id="3" orient="horz" pos="16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6156"/>
    <a:srgbClr val="EF7A7A"/>
    <a:srgbClr val="147560"/>
    <a:srgbClr val="C53429"/>
    <a:srgbClr val="FFFFFF"/>
    <a:srgbClr val="13765A"/>
    <a:srgbClr val="367B39"/>
    <a:srgbClr val="1654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241"/>
    <p:restoredTop sz="94660"/>
  </p:normalViewPr>
  <p:slideViewPr>
    <p:cSldViewPr snapToGrid="0" showGuides="1">
      <p:cViewPr varScale="1">
        <p:scale>
          <a:sx n="134" d="100"/>
          <a:sy n="134" d="100"/>
        </p:scale>
        <p:origin x="132" y="336"/>
      </p:cViewPr>
      <p:guideLst>
        <p:guide pos="385"/>
        <p:guide pos="5397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7" Type="http://schemas.openxmlformats.org/officeDocument/2006/relationships/tags" Target="tags/tag1.xml"/><Relationship Id="rId46" Type="http://schemas.openxmlformats.org/officeDocument/2006/relationships/font" Target="fonts/font6.fntdata"/><Relationship Id="rId45" Type="http://schemas.openxmlformats.org/officeDocument/2006/relationships/font" Target="fonts/font5.fntdata"/><Relationship Id="rId44" Type="http://schemas.openxmlformats.org/officeDocument/2006/relationships/font" Target="fonts/font4.fntdata"/><Relationship Id="rId43" Type="http://schemas.openxmlformats.org/officeDocument/2006/relationships/font" Target="fonts/font3.fntdata"/><Relationship Id="rId42" Type="http://schemas.openxmlformats.org/officeDocument/2006/relationships/font" Target="fonts/font2.fntdata"/><Relationship Id="rId41" Type="http://schemas.openxmlformats.org/officeDocument/2006/relationships/font" Target="fonts/font1.fntdata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notesMaster" Target="notesMasters/notesMaster1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9CBE43D-DC9D-4D07-8CD4-B9B2A09499F8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24B7C98-E8A5-4411-83F6-2999C6DF0AB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CEC67A2-F323-40DE-8A47-388515C4845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5058996-4EEC-4661-8B5F-40B7F76A476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0305" y="45171"/>
            <a:ext cx="631745" cy="5599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5255" y="64221"/>
            <a:ext cx="631745" cy="5599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5255" y="64221"/>
            <a:ext cx="631745" cy="5599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图片 2"/>
          <p:cNvPicPr>
            <a:picLocks noChangeAspect="1"/>
          </p:cNvPicPr>
          <p:nvPr userDrawn="1"/>
        </p:nvPicPr>
        <p:blipFill>
          <a:blip r:embed="rId2"/>
          <a:srcRect l="16988" b="16989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5255" y="64221"/>
            <a:ext cx="631745" cy="5599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6.png"/><Relationship Id="rId7" Type="http://schemas.openxmlformats.org/officeDocument/2006/relationships/image" Target="../media/image5.pn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342900" indent="-342900" algn="l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2400" b="1" kern="1200">
          <a:solidFill>
            <a:schemeClr val="tx1"/>
          </a:solidFill>
          <a:latin typeface="+mj-lt"/>
          <a:ea typeface="+mn-ea"/>
          <a:cs typeface="+mn-cs"/>
        </a:defRPr>
      </a:lvl1pPr>
      <a:lvl2pPr marL="457200" algn="l" rtl="0" eaLnBrk="0" fontAlgn="base" hangingPunct="0">
        <a:spcBef>
          <a:spcPct val="20000"/>
        </a:spcBef>
        <a:spcAft>
          <a:spcPct val="0"/>
        </a:spcAft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0" fontAlgn="base" hangingPunct="0">
        <a:spcBef>
          <a:spcPct val="20000"/>
        </a:spcBef>
        <a:spcAft>
          <a:spcPct val="0"/>
        </a:spcAft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0" fontAlgn="base" hangingPunct="0">
        <a:spcBef>
          <a:spcPct val="20000"/>
        </a:spcBef>
        <a:spcAft>
          <a:spcPct val="0"/>
        </a:spcAft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0" fontAlgn="base" hangingPunct="0">
        <a:spcBef>
          <a:spcPct val="20000"/>
        </a:spcBef>
        <a:spcAft>
          <a:spcPct val="0"/>
        </a:spcAft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27.xml"/><Relationship Id="rId3" Type="http://schemas.openxmlformats.org/officeDocument/2006/relationships/slide" Target="slide19.xml"/><Relationship Id="rId2" Type="http://schemas.openxmlformats.org/officeDocument/2006/relationships/image" Target="../media/image7.png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jpeg"/><Relationship Id="rId1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jpeg"/><Relationship Id="rId1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1.png"/><Relationship Id="rId3" Type="http://schemas.microsoft.com/office/2007/relationships/media" Target="../media/media1.mp4"/><Relationship Id="rId2" Type="http://schemas.openxmlformats.org/officeDocument/2006/relationships/video" Target="../media/media1.mp4"/><Relationship Id="rId1" Type="http://schemas.openxmlformats.org/officeDocument/2006/relationships/hyperlink" Target="&#31070;&#31508;&#39532;&#33391;.mp4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合 1"/>
          <p:cNvGrpSpPr/>
          <p:nvPr/>
        </p:nvGrpSpPr>
        <p:grpSpPr>
          <a:xfrm>
            <a:off x="1452563" y="860425"/>
            <a:ext cx="2774950" cy="1549400"/>
            <a:chOff x="1451769" y="860425"/>
            <a:chExt cx="2774950" cy="1549400"/>
          </a:xfrm>
        </p:grpSpPr>
        <p:pic>
          <p:nvPicPr>
            <p:cNvPr id="9225" name="图片 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51769" y="860425"/>
              <a:ext cx="2774950" cy="15494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26" name="文本框 1">
              <a:hlinkClick r:id="rId1" action="ppaction://hlinksldjump"/>
            </p:cNvPr>
            <p:cNvSpPr txBox="1"/>
            <p:nvPr/>
          </p:nvSpPr>
          <p:spPr>
            <a:xfrm>
              <a:off x="1994694" y="1347787"/>
              <a:ext cx="1855788" cy="646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第</a:t>
              </a:r>
              <a:r>
                <a:rPr lang="en-US" altLang="zh-CN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课时</a:t>
              </a:r>
              <a:endPara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9219" name="组合 2"/>
          <p:cNvGrpSpPr/>
          <p:nvPr/>
        </p:nvGrpSpPr>
        <p:grpSpPr>
          <a:xfrm>
            <a:off x="5343525" y="1009650"/>
            <a:ext cx="2773363" cy="1547813"/>
            <a:chOff x="5343525" y="1009650"/>
            <a:chExt cx="2773363" cy="1547813"/>
          </a:xfrm>
        </p:grpSpPr>
        <p:pic>
          <p:nvPicPr>
            <p:cNvPr id="9223" name="图片 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343525" y="1009650"/>
              <a:ext cx="2773363" cy="154781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24" name="文本框 1">
              <a:hlinkClick r:id="rId3" action="ppaction://hlinksldjump"/>
            </p:cNvPr>
            <p:cNvSpPr txBox="1"/>
            <p:nvPr/>
          </p:nvSpPr>
          <p:spPr>
            <a:xfrm>
              <a:off x="5884863" y="1554163"/>
              <a:ext cx="1857375" cy="6461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第</a:t>
              </a:r>
              <a:r>
                <a:rPr lang="en-US" altLang="zh-CN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课时</a:t>
              </a:r>
              <a:endPara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9220" name="组合 3"/>
          <p:cNvGrpSpPr/>
          <p:nvPr/>
        </p:nvGrpSpPr>
        <p:grpSpPr>
          <a:xfrm>
            <a:off x="3184525" y="2768600"/>
            <a:ext cx="2774950" cy="1549400"/>
            <a:chOff x="3184525" y="2768600"/>
            <a:chExt cx="2774950" cy="1549400"/>
          </a:xfrm>
        </p:grpSpPr>
        <p:pic>
          <p:nvPicPr>
            <p:cNvPr id="9221" name="图片 11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84525" y="2768600"/>
              <a:ext cx="2774950" cy="15494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22" name="文本框 1">
              <a:hlinkClick r:id="rId4" action="ppaction://hlinksldjump"/>
            </p:cNvPr>
            <p:cNvSpPr txBox="1"/>
            <p:nvPr/>
          </p:nvSpPr>
          <p:spPr>
            <a:xfrm>
              <a:off x="3727450" y="3313113"/>
              <a:ext cx="1855788" cy="6461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第</a:t>
              </a:r>
              <a:r>
                <a:rPr lang="en-US" altLang="zh-CN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3</a:t>
              </a:r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课时</a:t>
              </a:r>
              <a:endPara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87388" y="1457325"/>
            <a:ext cx="8245475" cy="2441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96240" indent="-396240">
              <a:lnSpc>
                <a:spcPct val="120000"/>
              </a:lnSpc>
              <a:spcBef>
                <a:spcPts val="500"/>
              </a:spcBef>
            </a:pPr>
            <a:r>
              <a:rPr lang="zh-CN" altLang="en-US" sz="3200" b="1" dirty="0">
                <a:latin typeface="宋体" panose="02010600030101010101" pitchFamily="2" charset="-122"/>
              </a:rPr>
              <a:t>①如果想读</a:t>
            </a:r>
            <a:r>
              <a:rPr lang="en-US" altLang="zh-CN" sz="3200" b="1" dirty="0">
                <a:latin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</a:rPr>
              <a:t>兔儿爷</a:t>
            </a:r>
            <a:r>
              <a:rPr lang="en-US" altLang="zh-CN" sz="3200" b="1" dirty="0">
                <a:latin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</a:rPr>
              <a:t>这个故事，应该从哪一页开始读呢？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marL="396240" indent="-396240">
              <a:lnSpc>
                <a:spcPct val="120000"/>
              </a:lnSpc>
              <a:spcBef>
                <a:spcPts val="500"/>
              </a:spcBef>
            </a:pPr>
            <a:r>
              <a:rPr lang="zh-CN" altLang="en-US" sz="3200" b="1" dirty="0">
                <a:latin typeface="宋体" panose="02010600030101010101" pitchFamily="2" charset="-122"/>
              </a:rPr>
              <a:t>②你想读哪个故事呢？把你想读的故事说给同桌听，然后同桌之间互相交流。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08025" y="1677988"/>
            <a:ext cx="8201025" cy="178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96240" indent="-396240"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③全班交流。一个同学说想读的故事，并说明自己为什么想读这个故事，其他同学根据目录找到与这个故事相对应的页码。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文本框 1"/>
          <p:cNvSpPr txBox="1"/>
          <p:nvPr/>
        </p:nvSpPr>
        <p:spPr>
          <a:xfrm>
            <a:off x="1133475" y="1395413"/>
            <a:ext cx="7343775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看书的时候，要学会看目录。目录不仅告诉我们这本书主要写了什么，还告诉我们有哪些篇章，要读的内容从哪一页开始。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21507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86638" y="3916363"/>
            <a:ext cx="939800" cy="755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504" y="221445"/>
            <a:ext cx="2396945" cy="351307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5775" y="221445"/>
            <a:ext cx="2373073" cy="351307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7621" y="221445"/>
            <a:ext cx="2292284" cy="3513079"/>
          </a:xfrm>
          <a:prstGeom prst="rect">
            <a:avLst/>
          </a:prstGeom>
        </p:spPr>
      </p:pic>
      <p:sp>
        <p:nvSpPr>
          <p:cNvPr id="3" name="文本框 1"/>
          <p:cNvSpPr txBox="1">
            <a:spLocks noChangeArrowheads="1"/>
          </p:cNvSpPr>
          <p:nvPr/>
        </p:nvSpPr>
        <p:spPr bwMode="auto">
          <a:xfrm>
            <a:off x="99912" y="803740"/>
            <a:ext cx="2193235" cy="54072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C53429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《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53429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神笔马良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C53429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》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C53429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7" name="文本框 1"/>
          <p:cNvSpPr txBox="1">
            <a:spLocks noChangeArrowheads="1"/>
          </p:cNvSpPr>
          <p:nvPr/>
        </p:nvSpPr>
        <p:spPr bwMode="auto">
          <a:xfrm>
            <a:off x="2560864" y="803740"/>
            <a:ext cx="2001501" cy="54072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C53429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《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53429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七色花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C53429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》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C53429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9" name="文本框 1"/>
          <p:cNvSpPr txBox="1">
            <a:spLocks noChangeArrowheads="1"/>
          </p:cNvSpPr>
          <p:nvPr/>
        </p:nvSpPr>
        <p:spPr bwMode="auto">
          <a:xfrm>
            <a:off x="4562365" y="946918"/>
            <a:ext cx="2662795" cy="54072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C53429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《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53429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愿望的实现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C53429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》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C53429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1" name="文本框 1"/>
          <p:cNvSpPr txBox="1">
            <a:spLocks noChangeArrowheads="1"/>
          </p:cNvSpPr>
          <p:nvPr/>
        </p:nvSpPr>
        <p:spPr bwMode="auto">
          <a:xfrm>
            <a:off x="298133" y="3799476"/>
            <a:ext cx="7381875" cy="11969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marR="0" lvl="0" indent="-4572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你最感兴趣的是哪个故事？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猜一猜：这些故事可能写的是什么？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文本框 1"/>
          <p:cNvSpPr txBox="1"/>
          <p:nvPr/>
        </p:nvSpPr>
        <p:spPr>
          <a:xfrm>
            <a:off x="817563" y="844550"/>
            <a:ext cx="7902575" cy="355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latin typeface="宋体" panose="02010600030101010101" pitchFamily="2" charset="-122"/>
              </a:rPr>
              <a:t>这三本书分别有多少页？共有多少个故事？哪些故事你没读过？哪些故事你已经读过，还想再读一遍？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latin typeface="宋体" panose="02010600030101010101" pitchFamily="2" charset="-122"/>
              </a:rPr>
              <a:t>你准备从哪本书开始读，为什么？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latin typeface="宋体" panose="02010600030101010101" pitchFamily="2" charset="-122"/>
              </a:rPr>
              <a:t>你打算用多长时间读完这三本书？每天花多长时间来读？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23555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86638" y="3916363"/>
            <a:ext cx="939800" cy="755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文本框 1"/>
          <p:cNvSpPr txBox="1"/>
          <p:nvPr/>
        </p:nvSpPr>
        <p:spPr>
          <a:xfrm>
            <a:off x="684213" y="674688"/>
            <a:ext cx="8027987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你们有哪些阅读计划？联系实际，制订个人阅读计划。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817563" y="2393950"/>
          <a:ext cx="7634286" cy="2527746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1909245"/>
                <a:gridCol w="1907898"/>
                <a:gridCol w="1909245"/>
                <a:gridCol w="1907898"/>
              </a:tblGrid>
              <a:tr h="61711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</a:rPr>
                        <a:t>阅读书目</a:t>
                      </a:r>
                      <a:endParaRPr lang="zh-CN" sz="3200" b="1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2" marR="6858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</a:rPr>
                        <a:t>阅读日期</a:t>
                      </a:r>
                      <a:endParaRPr lang="zh-CN" sz="3200" b="1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2" marR="6858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</a:rPr>
                        <a:t>阅读页数</a:t>
                      </a:r>
                      <a:endParaRPr lang="zh-CN" sz="3200" b="1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2" marR="6858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</a:rPr>
                        <a:t>阅读时长</a:t>
                      </a:r>
                      <a:endParaRPr lang="zh-CN" sz="3200" b="1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2" marR="68582" marT="0" marB="0" anchor="ctr"/>
                </a:tc>
              </a:tr>
              <a:tr h="63673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 </a:t>
                      </a:r>
                      <a:endParaRPr lang="zh-CN" sz="3200" b="1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2" marR="6858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 </a:t>
                      </a:r>
                      <a:endParaRPr lang="zh-CN" sz="3200" b="1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2" marR="6858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 </a:t>
                      </a:r>
                      <a:endParaRPr lang="zh-CN" sz="3200" b="1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2" marR="6858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 </a:t>
                      </a:r>
                      <a:endParaRPr lang="zh-CN" sz="3200" b="1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2" marR="68582" marT="0" marB="0"/>
                </a:tc>
              </a:tr>
              <a:tr h="63673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 </a:t>
                      </a:r>
                      <a:endParaRPr lang="zh-CN" sz="3200" b="1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2" marR="6858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 </a:t>
                      </a:r>
                      <a:endParaRPr lang="zh-CN" sz="3200" b="1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2" marR="6858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 </a:t>
                      </a:r>
                      <a:endParaRPr lang="zh-CN" sz="3200" b="1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2" marR="6858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 </a:t>
                      </a:r>
                      <a:endParaRPr lang="zh-CN" sz="3200" b="1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2" marR="68582" marT="0" marB="0"/>
                </a:tc>
              </a:tr>
              <a:tr h="63673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 </a:t>
                      </a:r>
                      <a:endParaRPr lang="zh-CN" sz="3200" b="1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2" marR="6858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 </a:t>
                      </a:r>
                      <a:endParaRPr lang="zh-CN" sz="3200" b="1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2" marR="6858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 </a:t>
                      </a:r>
                      <a:endParaRPr lang="zh-CN" sz="3200" b="1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2" marR="6858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 </a:t>
                      </a:r>
                      <a:endParaRPr lang="zh-CN" sz="3200" b="1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2" marR="68582" marT="0" marB="0"/>
                </a:tc>
              </a:tr>
            </a:tbl>
          </a:graphicData>
        </a:graphic>
      </p:graphicFrame>
      <p:sp>
        <p:nvSpPr>
          <p:cNvPr id="8" name="文本框 1"/>
          <p:cNvSpPr txBox="1"/>
          <p:nvPr/>
        </p:nvSpPr>
        <p:spPr>
          <a:xfrm>
            <a:off x="3770313" y="1649413"/>
            <a:ext cx="2427287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阅读计划表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文本框 1"/>
          <p:cNvSpPr txBox="1"/>
          <p:nvPr/>
        </p:nvSpPr>
        <p:spPr>
          <a:xfrm>
            <a:off x="871538" y="1900238"/>
            <a:ext cx="7902575" cy="1281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按自己的阅读计划读读自己喜欢的儿童故事，边读边填好“阅读计划表”。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2560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86638" y="3916363"/>
            <a:ext cx="939800" cy="755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文本框 1"/>
          <p:cNvSpPr txBox="1"/>
          <p:nvPr/>
        </p:nvSpPr>
        <p:spPr>
          <a:xfrm>
            <a:off x="4316413" y="1092200"/>
            <a:ext cx="4421187" cy="32019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思考：故事主要讲了什么？哪些情节最吸引你？你最喜欢哪些词句？怎样记住我们读过的儿童故事呢？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26627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86638" y="3916363"/>
            <a:ext cx="939800" cy="755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8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E7"/>
              </a:clrFrom>
              <a:clrTo>
                <a:srgbClr val="FFFFE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563" y="615950"/>
            <a:ext cx="3354387" cy="4251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文本框 1"/>
          <p:cNvSpPr txBox="1"/>
          <p:nvPr/>
        </p:nvSpPr>
        <p:spPr>
          <a:xfrm>
            <a:off x="3602038" y="952500"/>
            <a:ext cx="2243137" cy="6048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阅读记录卡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93725" y="1631950"/>
          <a:ext cx="7956550" cy="26812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51772"/>
                <a:gridCol w="5204778"/>
              </a:tblGrid>
              <a:tr h="670322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3200" b="1" dirty="0">
                          <a:latin typeface="+mn-ea"/>
                          <a:ea typeface="+mn-ea"/>
                        </a:rPr>
                        <a:t>班级：</a:t>
                      </a:r>
                      <a:r>
                        <a:rPr lang="en-US" altLang="zh-CN" sz="3200" b="1" dirty="0">
                          <a:latin typeface="+mn-ea"/>
                          <a:ea typeface="+mn-ea"/>
                        </a:rPr>
                        <a:t>_____  </a:t>
                      </a:r>
                      <a:r>
                        <a:rPr lang="zh-CN" altLang="en-US" sz="3200" b="1" dirty="0">
                          <a:latin typeface="+mn-ea"/>
                          <a:ea typeface="+mn-ea"/>
                        </a:rPr>
                        <a:t>姓名：</a:t>
                      </a:r>
                      <a:r>
                        <a:rPr lang="en-US" altLang="zh-CN" sz="3200" b="1" dirty="0">
                          <a:latin typeface="+mn-ea"/>
                          <a:ea typeface="+mn-ea"/>
                        </a:rPr>
                        <a:t>_____  </a:t>
                      </a:r>
                      <a:r>
                        <a:rPr lang="zh-CN" altLang="en-US" sz="3200" b="1" dirty="0">
                          <a:latin typeface="+mn-ea"/>
                          <a:ea typeface="+mn-ea"/>
                        </a:rPr>
                        <a:t>时间：</a:t>
                      </a:r>
                      <a:r>
                        <a:rPr lang="en-US" altLang="zh-CN" sz="3200" b="1" dirty="0">
                          <a:latin typeface="+mn-ea"/>
                          <a:ea typeface="+mn-ea"/>
                        </a:rPr>
                        <a:t>_____</a:t>
                      </a:r>
                      <a:endParaRPr lang="zh-CN" altLang="en-US" sz="3200" b="1" dirty="0">
                        <a:latin typeface="+mn-ea"/>
                        <a:ea typeface="+mn-ea"/>
                      </a:endParaRPr>
                    </a:p>
                  </a:txBody>
                  <a:tcPr marT="45704" marB="45704"/>
                </a:tc>
                <a:tc hMerge="1">
                  <a:tcPr/>
                </a:tc>
              </a:tr>
              <a:tr h="67032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>
                          <a:latin typeface="+mn-ea"/>
                          <a:ea typeface="+mn-ea"/>
                        </a:rPr>
                        <a:t>书名</a:t>
                      </a:r>
                      <a:endParaRPr lang="zh-CN" altLang="en-US" sz="3200" b="1" dirty="0">
                        <a:latin typeface="+mn-ea"/>
                        <a:ea typeface="+mn-ea"/>
                      </a:endParaRPr>
                    </a:p>
                  </a:txBody>
                  <a:tcPr marT="45704" marB="45704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 dirty="0">
                        <a:latin typeface="+mn-ea"/>
                        <a:ea typeface="+mn-ea"/>
                      </a:endParaRPr>
                    </a:p>
                  </a:txBody>
                  <a:tcPr marT="45704" marB="45704"/>
                </a:tc>
              </a:tr>
              <a:tr h="67032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>
                          <a:latin typeface="+mn-ea"/>
                          <a:ea typeface="+mn-ea"/>
                        </a:rPr>
                        <a:t>我喜欢的词句</a:t>
                      </a:r>
                      <a:endParaRPr lang="zh-CN" altLang="en-US" sz="3200" b="1" dirty="0">
                        <a:latin typeface="+mn-ea"/>
                        <a:ea typeface="+mn-ea"/>
                      </a:endParaRPr>
                    </a:p>
                  </a:txBody>
                  <a:tcPr marT="45704" marB="45704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 dirty="0">
                        <a:latin typeface="+mn-ea"/>
                        <a:ea typeface="+mn-ea"/>
                      </a:endParaRPr>
                    </a:p>
                  </a:txBody>
                  <a:tcPr marT="45704" marB="45704"/>
                </a:tc>
              </a:tr>
              <a:tr h="67032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>
                          <a:latin typeface="+mn-ea"/>
                          <a:ea typeface="+mn-ea"/>
                        </a:rPr>
                        <a:t>我想说的话</a:t>
                      </a:r>
                      <a:endParaRPr lang="zh-CN" altLang="en-US" sz="3200" b="1" dirty="0">
                        <a:latin typeface="+mn-ea"/>
                        <a:ea typeface="+mn-ea"/>
                      </a:endParaRPr>
                    </a:p>
                  </a:txBody>
                  <a:tcPr marT="45704" marB="45704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 dirty="0">
                        <a:latin typeface="+mn-ea"/>
                        <a:ea typeface="+mn-ea"/>
                      </a:endParaRPr>
                    </a:p>
                  </a:txBody>
                  <a:tcPr marT="45704" marB="45704"/>
                </a:tc>
              </a:tr>
            </a:tbl>
          </a:graphicData>
        </a:graphic>
      </p:graphicFrame>
      <p:sp>
        <p:nvSpPr>
          <p:cNvPr id="27667" name="文本框 5"/>
          <p:cNvSpPr txBox="1"/>
          <p:nvPr/>
        </p:nvSpPr>
        <p:spPr>
          <a:xfrm>
            <a:off x="3189287" y="348911"/>
            <a:ext cx="3068637" cy="6048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制作阅读记录卡</a:t>
            </a:r>
            <a:endParaRPr lang="zh-CN" altLang="en-US" sz="3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5"/>
          <p:cNvSpPr txBox="1"/>
          <p:nvPr/>
        </p:nvSpPr>
        <p:spPr>
          <a:xfrm>
            <a:off x="2365375" y="4387850"/>
            <a:ext cx="4716463" cy="6048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填一填你的阅读记录卡。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组合 5"/>
          <p:cNvGrpSpPr/>
          <p:nvPr/>
        </p:nvGrpSpPr>
        <p:grpSpPr>
          <a:xfrm>
            <a:off x="0" y="-17462"/>
            <a:ext cx="2454275" cy="1212850"/>
            <a:chOff x="1608977" y="1288012"/>
            <a:chExt cx="2453852" cy="1212450"/>
          </a:xfrm>
        </p:grpSpPr>
        <p:pic>
          <p:nvPicPr>
            <p:cNvPr id="28678" name="图片 4"/>
            <p:cNvPicPr>
              <a:picLocks noChangeAspect="1"/>
            </p:cNvPicPr>
            <p:nvPr/>
          </p:nvPicPr>
          <p:blipFill>
            <a:blip r:embed="rId1"/>
            <a:srcRect l="11546" t="21767"/>
            <a:stretch>
              <a:fillRect/>
            </a:stretch>
          </p:blipFill>
          <p:spPr>
            <a:xfrm>
              <a:off x="1608977" y="1288012"/>
              <a:ext cx="2453852" cy="12124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8679" name="文本框 1"/>
            <p:cNvSpPr txBox="1"/>
            <p:nvPr/>
          </p:nvSpPr>
          <p:spPr>
            <a:xfrm>
              <a:off x="1830882" y="1438073"/>
              <a:ext cx="1856545" cy="64624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第</a:t>
              </a:r>
              <a:r>
                <a:rPr lang="en-US" altLang="zh-CN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课时</a:t>
              </a:r>
              <a:endPara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343852" y="1540668"/>
            <a:ext cx="8102918" cy="128111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你正在读哪本书？什么时候开始读的？读到哪里了？你有哪些好的阅读习惯？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28677" name="文本框 5"/>
          <p:cNvSpPr txBox="1"/>
          <p:nvPr/>
        </p:nvSpPr>
        <p:spPr>
          <a:xfrm>
            <a:off x="1671514" y="779107"/>
            <a:ext cx="7132374" cy="6047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交流阅读进度，养成良好的阅读习惯</a:t>
            </a:r>
            <a:endParaRPr lang="zh-CN" altLang="en-US" sz="3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3852" y="3063550"/>
            <a:ext cx="8571548" cy="1195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lnSpc>
                <a:spcPct val="120000"/>
              </a:lnSpc>
              <a:defRPr sz="32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①在家里、在学校，一有空就读。</a:t>
            </a:r>
            <a:endParaRPr lang="en-US" altLang="zh-CN" dirty="0"/>
          </a:p>
          <a:p>
            <a:r>
              <a:rPr lang="zh-CN" altLang="en-US" dirty="0"/>
              <a:t>②反复读才能品味书的精华，好书是品出来的。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 1"/>
          <p:cNvSpPr txBox="1"/>
          <p:nvPr/>
        </p:nvSpPr>
        <p:spPr>
          <a:xfrm>
            <a:off x="1227137" y="1956728"/>
            <a:ext cx="7204075" cy="703262"/>
          </a:xfrm>
          <a:prstGeom prst="rect">
            <a:avLst/>
          </a:prstGeom>
          <a:noFill/>
          <a:ln w="12700">
            <a:noFill/>
          </a:ln>
        </p:spPr>
        <p:txBody>
          <a:bodyPr/>
          <a:lstStyle/>
          <a:p>
            <a:pPr algn="ctr" eaLnBrk="1" hangingPunct="1"/>
            <a:r>
              <a:rPr lang="zh-CN" altLang="en-US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快乐读书吧：读读儿童故事</a:t>
            </a:r>
            <a:endParaRPr lang="zh-CN" altLang="en-US" sz="4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43" name="图片 3"/>
          <p:cNvPicPr>
            <a:picLocks noChangeAspect="1"/>
          </p:cNvPicPr>
          <p:nvPr/>
        </p:nvPicPr>
        <p:blipFill>
          <a:blip r:embed="rId1"/>
          <a:srcRect l="35146"/>
          <a:stretch>
            <a:fillRect/>
          </a:stretch>
        </p:blipFill>
        <p:spPr>
          <a:xfrm>
            <a:off x="6557963" y="4554538"/>
            <a:ext cx="2328862" cy="463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0244" name="组合 5"/>
          <p:cNvGrpSpPr/>
          <p:nvPr/>
        </p:nvGrpSpPr>
        <p:grpSpPr>
          <a:xfrm>
            <a:off x="0" y="0"/>
            <a:ext cx="2454275" cy="1212850"/>
            <a:chOff x="1608977" y="1288012"/>
            <a:chExt cx="2453852" cy="1212450"/>
          </a:xfrm>
        </p:grpSpPr>
        <p:pic>
          <p:nvPicPr>
            <p:cNvPr id="10245" name="图片 4"/>
            <p:cNvPicPr>
              <a:picLocks noChangeAspect="1"/>
            </p:cNvPicPr>
            <p:nvPr/>
          </p:nvPicPr>
          <p:blipFill>
            <a:blip r:embed="rId2"/>
            <a:srcRect l="11546" t="21767"/>
            <a:stretch>
              <a:fillRect/>
            </a:stretch>
          </p:blipFill>
          <p:spPr>
            <a:xfrm>
              <a:off x="1608977" y="1288012"/>
              <a:ext cx="2453852" cy="12124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46" name="文本框 1"/>
            <p:cNvSpPr txBox="1"/>
            <p:nvPr/>
          </p:nvSpPr>
          <p:spPr>
            <a:xfrm>
              <a:off x="1830882" y="1438073"/>
              <a:ext cx="1856545" cy="64624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第</a:t>
              </a:r>
              <a:r>
                <a:rPr lang="en-US" altLang="zh-CN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课时</a:t>
              </a:r>
              <a:endPara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文本框 5"/>
          <p:cNvSpPr txBox="1"/>
          <p:nvPr/>
        </p:nvSpPr>
        <p:spPr>
          <a:xfrm>
            <a:off x="1754505" y="200025"/>
            <a:ext cx="5674995" cy="60483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分享阅读记录，交流阅读感受</a:t>
            </a:r>
            <a:endParaRPr lang="zh-CN" altLang="en-US" sz="3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5"/>
          <p:cNvSpPr txBox="1"/>
          <p:nvPr/>
        </p:nvSpPr>
        <p:spPr>
          <a:xfrm>
            <a:off x="695643" y="962025"/>
            <a:ext cx="6850218" cy="60483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你们积累了哪些好词佳句呢？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5643" y="1724025"/>
            <a:ext cx="7991157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lnSpc>
                <a:spcPct val="120000"/>
              </a:lnSpc>
              <a:defRPr sz="32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    示例</a:t>
            </a:r>
            <a:r>
              <a:rPr lang="en-US" altLang="zh-CN" dirty="0"/>
              <a:t>1</a:t>
            </a:r>
            <a:r>
              <a:rPr lang="zh-CN" altLang="en-US" dirty="0"/>
              <a:t>：马良还是不住地画风。风更大了，吹来了许多厚厚的乌云。一时间雷电交加，还下起暴雨来。浪更猛了，海水像一堵堵倒塌的高墙，接连不断地往船上压去。（</a:t>
            </a:r>
            <a:r>
              <a:rPr lang="en-US" altLang="zh-CN" dirty="0"/>
              <a:t>《</a:t>
            </a:r>
            <a:r>
              <a:rPr lang="zh-CN" altLang="en-US" dirty="0"/>
              <a:t>神笔马良</a:t>
            </a:r>
            <a:r>
              <a:rPr lang="en-US" altLang="zh-CN" dirty="0"/>
              <a:t>》</a:t>
            </a:r>
            <a:r>
              <a:rPr lang="zh-CN" altLang="en-US" dirty="0"/>
              <a:t>）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879475" y="1677988"/>
            <a:ext cx="7648575" cy="1922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lnSpc>
                <a:spcPct val="120000"/>
              </a:lnSpc>
              <a:defRPr sz="32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    示例</a:t>
            </a:r>
            <a:r>
              <a:rPr lang="en-US" altLang="zh-CN" dirty="0"/>
              <a:t>2</a:t>
            </a:r>
            <a:r>
              <a:rPr lang="zh-CN" altLang="en-US" dirty="0"/>
              <a:t>：珍妮说着说着就哭了起来，可是眼泪马上就结成了冰，鼻涕也结成冰柱挂在鼻子上。（</a:t>
            </a:r>
            <a:r>
              <a:rPr lang="en-US" altLang="zh-CN" dirty="0"/>
              <a:t>《</a:t>
            </a:r>
            <a:r>
              <a:rPr lang="zh-CN" altLang="en-US" dirty="0"/>
              <a:t>七色花</a:t>
            </a:r>
            <a:r>
              <a:rPr lang="en-US" altLang="zh-CN" dirty="0"/>
              <a:t>》</a:t>
            </a:r>
            <a:r>
              <a:rPr lang="zh-CN" altLang="en-US" dirty="0"/>
              <a:t>）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850900" y="949900"/>
            <a:ext cx="7442200" cy="355943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lnSpc>
                <a:spcPct val="120000"/>
              </a:lnSpc>
              <a:defRPr sz="32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    示例</a:t>
            </a:r>
            <a:r>
              <a:rPr lang="en-US" altLang="zh-CN" dirty="0"/>
              <a:t>3</a:t>
            </a:r>
            <a:r>
              <a:rPr lang="zh-CN" altLang="en-US" dirty="0"/>
              <a:t>：玩的时候，先得用鞭梢一圈一圈缠住陀螺的腰身，然后直放在地上，用指轻轻按住陀螺顶端，用力一拉鞭绳，陀螺就在地上旋转起来，再用鞭子不断地抽打，越抽转得越快。（</a:t>
            </a:r>
            <a:r>
              <a:rPr lang="en-US" altLang="zh-CN" dirty="0"/>
              <a:t>《</a:t>
            </a:r>
            <a:r>
              <a:rPr lang="zh-CN" altLang="en-US" dirty="0"/>
              <a:t>一起长大的玩具</a:t>
            </a:r>
            <a:r>
              <a:rPr lang="en-US" altLang="zh-CN" dirty="0"/>
              <a:t>》</a:t>
            </a:r>
            <a:r>
              <a:rPr lang="zh-CN" altLang="en-US" dirty="0"/>
              <a:t>）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272970" y="1674086"/>
            <a:ext cx="7005492" cy="119571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遇到好的词语、句子，我们可以大声读一读，这也是阅读的一种方法。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850900" y="979488"/>
            <a:ext cx="7618413" cy="11953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读完后你有哪些感受？你最喜欢故事中的哪个人物？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63197" y="2318895"/>
            <a:ext cx="7506116" cy="178593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我读了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_____________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的故事。我最喜欢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，因为他是一个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_________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_______________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的人。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977899" y="1844628"/>
            <a:ext cx="7404100" cy="145424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在阅读的过程中，你有没有碰到什么问题或困惑？你是怎么解决的？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文本框 5"/>
          <p:cNvSpPr txBox="1"/>
          <p:nvPr/>
        </p:nvSpPr>
        <p:spPr>
          <a:xfrm>
            <a:off x="1909800" y="668655"/>
            <a:ext cx="5540299" cy="60478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交流阅读疑惑，探讨解决办法</a:t>
            </a:r>
            <a:endParaRPr lang="zh-CN" altLang="en-US" sz="3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674688" y="679450"/>
            <a:ext cx="7442200" cy="6048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示例：遇到不认识的字词怎么办？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4688" y="1368425"/>
            <a:ext cx="8101012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可以查字典和问身边的人，还可以跳读过去。</a:t>
            </a:r>
            <a:endParaRPr lang="en-US" altLang="zh-CN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674688" y="2647950"/>
            <a:ext cx="7442200" cy="6048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示例：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遇到不理解的地方怎么办？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74688" y="3336925"/>
            <a:ext cx="8101012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可以问问家长或和同桌交流，还可以与老师一起探讨。</a:t>
            </a:r>
            <a:endParaRPr lang="en-US" altLang="zh-CN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6" name="组合 5"/>
          <p:cNvGrpSpPr/>
          <p:nvPr/>
        </p:nvGrpSpPr>
        <p:grpSpPr>
          <a:xfrm>
            <a:off x="0" y="0"/>
            <a:ext cx="2454275" cy="1212850"/>
            <a:chOff x="1608977" y="1288012"/>
            <a:chExt cx="2453852" cy="1212450"/>
          </a:xfrm>
        </p:grpSpPr>
        <p:pic>
          <p:nvPicPr>
            <p:cNvPr id="36869" name="图片 4"/>
            <p:cNvPicPr>
              <a:picLocks noChangeAspect="1"/>
            </p:cNvPicPr>
            <p:nvPr/>
          </p:nvPicPr>
          <p:blipFill>
            <a:blip r:embed="rId1"/>
            <a:srcRect l="11546" t="21767"/>
            <a:stretch>
              <a:fillRect/>
            </a:stretch>
          </p:blipFill>
          <p:spPr>
            <a:xfrm>
              <a:off x="1608977" y="1288012"/>
              <a:ext cx="2453852" cy="12124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6870" name="文本框 1"/>
            <p:cNvSpPr txBox="1"/>
            <p:nvPr/>
          </p:nvSpPr>
          <p:spPr>
            <a:xfrm>
              <a:off x="1830882" y="1438073"/>
              <a:ext cx="1856545" cy="64624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第</a:t>
              </a:r>
              <a:r>
                <a:rPr lang="en-US" altLang="zh-CN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3</a:t>
              </a:r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课时</a:t>
              </a:r>
              <a:endPara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525766" y="1198093"/>
            <a:ext cx="8396288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规则：一名同学描述关键词、关键语言、关键事件，其他同学猜猜它是谁。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6868" name="文本框 19"/>
          <p:cNvSpPr txBox="1"/>
          <p:nvPr/>
        </p:nvSpPr>
        <p:spPr>
          <a:xfrm>
            <a:off x="3189675" y="470266"/>
            <a:ext cx="3068469" cy="60478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故事人物猜一猜</a:t>
            </a:r>
            <a:endParaRPr lang="zh-CN" altLang="en-US" sz="3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1943" y="2505509"/>
            <a:ext cx="8873196" cy="22347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000" b="1" dirty="0">
                <a:latin typeface="宋体" panose="02010600030101010101" pitchFamily="2" charset="-122"/>
              </a:rPr>
              <a:t>天真、善良，用一片花瓣让小男孩恢复了健康。</a:t>
            </a:r>
            <a:endParaRPr lang="en-US" altLang="zh-CN" sz="3000" b="1" dirty="0">
              <a:latin typeface="宋体" panose="02010600030101010101" pitchFamily="2" charset="-122"/>
            </a:endParaRPr>
          </a:p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000" b="1" dirty="0">
                <a:latin typeface="宋体" panose="02010600030101010101" pitchFamily="2" charset="-122"/>
              </a:rPr>
              <a:t>用神笔惩治了大官。</a:t>
            </a:r>
            <a:endParaRPr lang="zh-CN" altLang="en-US" sz="3000" b="1" dirty="0">
              <a:latin typeface="宋体" panose="02010600030101010101" pitchFamily="2" charset="-122"/>
            </a:endParaRPr>
          </a:p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000" b="1" dirty="0">
                <a:latin typeface="宋体" panose="02010600030101010101" pitchFamily="2" charset="-122"/>
              </a:rPr>
              <a:t>与自己的父亲互换身份后陷入生活困境，最后恢复原貌。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文本框 1"/>
          <p:cNvSpPr txBox="1"/>
          <p:nvPr/>
        </p:nvSpPr>
        <p:spPr>
          <a:xfrm>
            <a:off x="541386" y="936626"/>
            <a:ext cx="8421129" cy="337380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hangingPunct="1"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在我买到的众多的兔儿爷中，我最喜欢的是一种叫“呱嗒呱嗒嘴”的兔儿爷。这种兔儿爷嘴唇会动，一动就发出“呱嗒呱嗒”的响声。原来是有一根线连着嘴唇，从中空的身体里伸到脚下，用手一拽，嘴儿一张一合，就会发出声响。        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 hangingPunct="1"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（选自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兔儿爷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，有删改）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9"/>
          <p:cNvSpPr txBox="1"/>
          <p:nvPr/>
        </p:nvSpPr>
        <p:spPr>
          <a:xfrm>
            <a:off x="3217715" y="247650"/>
            <a:ext cx="3068469" cy="60478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精彩片段读一读</a:t>
            </a:r>
            <a:endParaRPr lang="zh-CN" altLang="en-US" sz="3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文本框 1"/>
          <p:cNvSpPr txBox="1"/>
          <p:nvPr/>
        </p:nvSpPr>
        <p:spPr>
          <a:xfrm>
            <a:off x="585788" y="762000"/>
            <a:ext cx="7972425" cy="2562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马良不理他，还是画风。风更猛了，海水翻腾起来，海浪像山一样，一排排向大船压去。大船翻了，大官他们沉到海底了。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（选自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神笔马良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，有删改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85788" y="3324225"/>
            <a:ext cx="7972425" cy="1196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你有哪些读优美语段的方法？和大家一起分享。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86638" y="3916363"/>
            <a:ext cx="939800" cy="755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9613" y="720725"/>
            <a:ext cx="3702050" cy="3702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3"/>
          <p:cNvSpPr txBox="1"/>
          <p:nvPr/>
        </p:nvSpPr>
        <p:spPr>
          <a:xfrm>
            <a:off x="4154488" y="2078038"/>
            <a:ext cx="3971925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你知道马良有什么本领吗？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文本框 19"/>
          <p:cNvSpPr txBox="1"/>
          <p:nvPr/>
        </p:nvSpPr>
        <p:spPr>
          <a:xfrm>
            <a:off x="3037765" y="316230"/>
            <a:ext cx="3068469" cy="60478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生动故事讲一讲</a:t>
            </a:r>
            <a:endParaRPr lang="zh-CN" altLang="en-US" sz="3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74713" y="1135063"/>
            <a:ext cx="7812087" cy="355943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latin typeface="宋体" panose="02010600030101010101" pitchFamily="2" charset="-122"/>
              </a:rPr>
              <a:t>书中那么多故事，你印象最深的是哪一个呢？给大家讲一讲。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latin typeface="宋体" panose="02010600030101010101" pitchFamily="2" charset="-122"/>
              </a:rPr>
              <a:t>小组内讲一讲。将故事情节讲完整、讲清楚。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latin typeface="宋体" panose="02010600030101010101" pitchFamily="2" charset="-122"/>
              </a:rPr>
              <a:t>指名讲故事，总结方法。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latin typeface="宋体" panose="02010600030101010101" pitchFamily="2" charset="-122"/>
              </a:rPr>
              <a:t>评选“故事大王”。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文本框 1"/>
          <p:cNvSpPr txBox="1"/>
          <p:nvPr/>
        </p:nvSpPr>
        <p:spPr>
          <a:xfrm>
            <a:off x="1109662" y="1600200"/>
            <a:ext cx="7177088" cy="14542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你还读过哪些儿童故事呢？用几句话简单介绍自己读过的故事书。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2" name="文本框 19"/>
          <p:cNvSpPr txBox="1"/>
          <p:nvPr/>
        </p:nvSpPr>
        <p:spPr>
          <a:xfrm>
            <a:off x="2736124" y="636270"/>
            <a:ext cx="3892412" cy="60478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拓展阅读，享受快乐</a:t>
            </a:r>
            <a:endParaRPr lang="zh-CN" altLang="en-US" sz="3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文本框 1"/>
          <p:cNvSpPr txBox="1"/>
          <p:nvPr/>
        </p:nvSpPr>
        <p:spPr>
          <a:xfrm>
            <a:off x="1001554" y="652780"/>
            <a:ext cx="2124075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推荐阅读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41989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6514" y="1479562"/>
            <a:ext cx="2537804" cy="289769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016318" y="1445687"/>
            <a:ext cx="4218622" cy="29315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除了书上推荐的故事外，还有很多很多精彩的故事，大家课后可以找来阅读。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62576" y="1117124"/>
            <a:ext cx="5788344" cy="60483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快乐读书吧：读读儿童故事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77828" y="2081212"/>
            <a:ext cx="5788344" cy="17866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自主阅读感兴趣的故事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学会看目录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作读书计划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文本框 5">
            <a:hlinkClick r:id="rId1" action="ppaction://hlinkfile"/>
          </p:cNvPr>
          <p:cNvSpPr txBox="1"/>
          <p:nvPr/>
        </p:nvSpPr>
        <p:spPr>
          <a:xfrm>
            <a:off x="1591475" y="615489"/>
            <a:ext cx="5877288" cy="60483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动画欣赏：</a:t>
            </a:r>
            <a:r>
              <a:rPr lang="en-US" altLang="zh-CN" sz="3200" b="1" dirty="0">
                <a:latin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</a:rPr>
              <a:t>神笔马良</a:t>
            </a:r>
            <a:r>
              <a:rPr lang="en-US" altLang="zh-CN" sz="3200" b="1" dirty="0">
                <a:latin typeface="宋体" panose="02010600030101010101" pitchFamily="2" charset="-122"/>
              </a:rPr>
              <a:t>》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2" name="神笔马良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44849" y="1320349"/>
            <a:ext cx="5541818" cy="31172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921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文本框 1"/>
          <p:cNvSpPr txBox="1"/>
          <p:nvPr/>
        </p:nvSpPr>
        <p:spPr>
          <a:xfrm>
            <a:off x="820738" y="1611313"/>
            <a:ext cx="7956550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457200" indent="-457200">
              <a:lnSpc>
                <a:spcPct val="120000"/>
              </a:lnSpc>
              <a:buFont typeface="Wingdings" panose="05000000000000000000" pitchFamily="2" charset="2"/>
              <a:buChar char="u"/>
              <a:defRPr sz="3200" b="1">
                <a:latin typeface="宋体" panose="02010600030101010101" pitchFamily="2" charset="-122"/>
              </a:defRPr>
            </a:lvl1pPr>
          </a:lstStyle>
          <a:p>
            <a:r>
              <a:rPr lang="zh-CN" altLang="en-US" dirty="0"/>
              <a:t>大官和画师把马良赶了出去。马良放弃学习画画了吗？他后来用什么办法惩治了大官呢？</a:t>
            </a:r>
            <a:endParaRPr lang="zh-CN" altLang="en-US" dirty="0"/>
          </a:p>
        </p:txBody>
      </p:sp>
      <p:pic>
        <p:nvPicPr>
          <p:cNvPr id="14339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86638" y="3916363"/>
            <a:ext cx="939800" cy="755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文本框 1"/>
          <p:cNvSpPr txBox="1"/>
          <p:nvPr/>
        </p:nvSpPr>
        <p:spPr>
          <a:xfrm>
            <a:off x="941388" y="1304925"/>
            <a:ext cx="7385050" cy="23764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儿童故事中的人物真有趣。有的善良，有的勇敢，有的可爱</a:t>
            </a:r>
            <a:r>
              <a:rPr lang="en-US" altLang="zh-CN" sz="3200" b="1" dirty="0">
                <a:latin typeface="宋体" panose="02010600030101010101" pitchFamily="2" charset="-122"/>
              </a:rPr>
              <a:t>……</a:t>
            </a:r>
            <a:r>
              <a:rPr lang="zh-CN" altLang="en-US" sz="3200" b="1" dirty="0">
                <a:latin typeface="宋体" panose="02010600030101010101" pitchFamily="2" charset="-122"/>
              </a:rPr>
              <a:t>读儿童故事的时候，我们可以重点关注人物的性格特点。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1536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86638" y="3916363"/>
            <a:ext cx="939800" cy="755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3"/>
          <p:cNvSpPr txBox="1"/>
          <p:nvPr/>
        </p:nvSpPr>
        <p:spPr>
          <a:xfrm>
            <a:off x="598488" y="830263"/>
            <a:ext cx="7781925" cy="1196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仔细阅读这本书的封面，你获得了哪些信息呢？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6387" name="文本框 5"/>
          <p:cNvSpPr txBox="1"/>
          <p:nvPr/>
        </p:nvSpPr>
        <p:spPr>
          <a:xfrm>
            <a:off x="1393825" y="23813"/>
            <a:ext cx="1833563" cy="6048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DC6156"/>
                </a:solidFill>
                <a:latin typeface="宋体" panose="02010600030101010101" pitchFamily="2" charset="-122"/>
              </a:rPr>
              <a:t>引导阅读</a:t>
            </a:r>
            <a:endParaRPr lang="zh-CN" altLang="en-US" sz="3200" b="1" dirty="0">
              <a:solidFill>
                <a:srgbClr val="DC6156"/>
              </a:solidFill>
              <a:latin typeface="宋体" panose="02010600030101010101" pitchFamily="2" charset="-122"/>
            </a:endParaRPr>
          </a:p>
        </p:txBody>
      </p:sp>
      <p:pic>
        <p:nvPicPr>
          <p:cNvPr id="16388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89400" y="1668463"/>
            <a:ext cx="2349500" cy="30876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标注: 线形(带边框和强调线) 7"/>
          <p:cNvSpPr/>
          <p:nvPr/>
        </p:nvSpPr>
        <p:spPr>
          <a:xfrm>
            <a:off x="6767161" y="1966453"/>
            <a:ext cx="1081790" cy="524794"/>
          </a:xfrm>
          <a:prstGeom prst="accentBorderCallout1">
            <a:avLst>
              <a:gd name="adj1" fmla="val 49125"/>
              <a:gd name="adj2" fmla="val -5881"/>
              <a:gd name="adj3" fmla="val 404567"/>
              <a:gd name="adj4" fmla="val -116919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书名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标注: 线形(带边框和强调线) 8"/>
          <p:cNvSpPr/>
          <p:nvPr/>
        </p:nvSpPr>
        <p:spPr>
          <a:xfrm>
            <a:off x="2086959" y="4384963"/>
            <a:ext cx="1189969" cy="577273"/>
          </a:xfrm>
          <a:prstGeom prst="accentBorderCallout1">
            <a:avLst>
              <a:gd name="adj1" fmla="val 61443"/>
              <a:gd name="adj2" fmla="val 107028"/>
              <a:gd name="adj3" fmla="val 46764"/>
              <a:gd name="adj4" fmla="val 18171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作者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0" name="标注: 线形(带边框和强调线) 9"/>
          <p:cNvSpPr/>
          <p:nvPr/>
        </p:nvSpPr>
        <p:spPr>
          <a:xfrm>
            <a:off x="6588125" y="3472846"/>
            <a:ext cx="1439863" cy="524794"/>
          </a:xfrm>
          <a:prstGeom prst="accentBorderCallout1">
            <a:avLst>
              <a:gd name="adj1" fmla="val 69664"/>
              <a:gd name="adj2" fmla="val -6093"/>
              <a:gd name="adj3" fmla="val 211200"/>
              <a:gd name="adj4" fmla="val -27134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出版社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24375" y="4137025"/>
            <a:ext cx="1631950" cy="330200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256088" y="4591050"/>
            <a:ext cx="247650" cy="165100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711825" y="4578350"/>
            <a:ext cx="620713" cy="165100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标注: 线形(带边框和强调线) 13"/>
          <p:cNvSpPr/>
          <p:nvPr/>
        </p:nvSpPr>
        <p:spPr>
          <a:xfrm>
            <a:off x="1244600" y="2274888"/>
            <a:ext cx="2492375" cy="1745680"/>
          </a:xfrm>
          <a:prstGeom prst="accentBorderCallout1">
            <a:avLst>
              <a:gd name="adj1" fmla="val 36392"/>
              <a:gd name="adj2" fmla="val 104884"/>
              <a:gd name="adj3" fmla="val 38398"/>
              <a:gd name="adj4" fmla="val 13096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插图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——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三个小朋友在抽打陀螺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6" grpId="0" animBg="1"/>
      <p:bldP spid="12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3"/>
          <p:cNvSpPr txBox="1"/>
          <p:nvPr/>
        </p:nvSpPr>
        <p:spPr>
          <a:xfrm>
            <a:off x="993424" y="457153"/>
            <a:ext cx="7585075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看看书的封底，你发现哪些信息？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4340" name="文本框 3"/>
          <p:cNvSpPr txBox="1"/>
          <p:nvPr/>
        </p:nvSpPr>
        <p:spPr>
          <a:xfrm>
            <a:off x="993424" y="1208263"/>
            <a:ext cx="7748587" cy="1785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lnSpc>
                <a:spcPct val="120000"/>
              </a:lnSpc>
              <a:defRPr sz="32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    封底也有书名和插图，还有书的价格和条形码。条形码是用来存储书的相关信息的，比如出版社、出版日期等。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649390" y="3140473"/>
            <a:ext cx="7585075" cy="178664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通过阅读封面和封底，我们获得了很多信息，这些信息可以帮助我们初步了解这本书。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1"/>
          <p:cNvSpPr txBox="1"/>
          <p:nvPr/>
        </p:nvSpPr>
        <p:spPr>
          <a:xfrm>
            <a:off x="224503" y="4076341"/>
            <a:ext cx="7652828" cy="60483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自主阅读书的目录，你发现了什么？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8435" name="矩形 2"/>
          <p:cNvSpPr/>
          <p:nvPr/>
        </p:nvSpPr>
        <p:spPr>
          <a:xfrm>
            <a:off x="1704975" y="399597"/>
            <a:ext cx="6086475" cy="3579057"/>
          </a:xfrm>
          <a:prstGeom prst="rect">
            <a:avLst/>
          </a:prstGeom>
          <a:noFill/>
          <a:ln w="12700">
            <a:solidFill>
              <a:schemeClr val="tx1"/>
            </a:solidFill>
            <a:prstDash val="sysDash"/>
          </a:ln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目 录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一起长大的玩具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…………………………3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抽陀螺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………………………………3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兔儿爷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………………………………6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泥泥狗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………………………………11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脸谱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………………………………………15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快乐鸡毛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…………………………………18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老鸹枕头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…………………………………22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</p:bldLst>
  </p:timing>
</p:sld>
</file>

<file path=ppt/tags/tag1.xml><?xml version="1.0" encoding="utf-8"?>
<p:tagLst xmlns:p="http://schemas.openxmlformats.org/presentationml/2006/main">
  <p:tag name="KSO_WPP_MARK_KEY" val="b98ac79f-bfc5-4ad6-aa0f-8077c1b808fc"/>
</p:tagLst>
</file>

<file path=ppt/theme/theme1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eaLnBrk="1" hangingPunct="1">
          <a:lnSpc>
            <a:spcPct val="120000"/>
          </a:lnSpc>
          <a:defRPr sz="3200" b="1" dirty="0" smtClean="0">
            <a:latin typeface="楷体" panose="02010609060101010101" pitchFamily="49" charset="-122"/>
            <a:ea typeface="楷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2137</Words>
  <Application>WPS 演示</Application>
  <PresentationFormat>全屏显示(16:9)</PresentationFormat>
  <Paragraphs>202</Paragraphs>
  <Slides>33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3" baseType="lpstr">
      <vt:lpstr>Arial</vt:lpstr>
      <vt:lpstr>宋体</vt:lpstr>
      <vt:lpstr>Wingdings</vt:lpstr>
      <vt:lpstr>楷体</vt:lpstr>
      <vt:lpstr>Times New Roman</vt:lpstr>
      <vt:lpstr>黑体</vt:lpstr>
      <vt:lpstr>微软雅黑</vt:lpstr>
      <vt:lpstr>Arial Unicode MS</vt:lpstr>
      <vt:lpstr>Calibri</vt:lpstr>
      <vt:lpstr>3_Office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声  明
 本文件仅用于个人学习、研究或欣赏，以及其他非商业性或非盈利性用途，但同时应遵守著作权法及其他相关法律的规定，不得侵犯本司及相关权利人的合法权利。
 除此以外，将本文件任何内容用于其他用途时，应获得授权，如发现未经授权用于商业或盈利用途将追加侵权者的法律责任。
武汉天成贵龙文化传播有限公司
湖北山河律师事务所</dc:description>
  <dc:subject>状元成才路</dc:subject>
  <cp:lastModifiedBy>唐唐唐小糖1</cp:lastModifiedBy>
  <cp:revision>2682</cp:revision>
  <dcterms:created xsi:type="dcterms:W3CDTF">2016-01-14T05:53:00Z</dcterms:created>
  <dcterms:modified xsi:type="dcterms:W3CDTF">2026-02-06T09:21:22Z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ICV">
    <vt:lpwstr>BBF81B043A7249A5996850BBBFA9A539</vt:lpwstr>
  </property>
  <property fmtid="{D5CDD505-2E9C-101B-9397-08002B2CF9AE}" pid="4" name="KSOProductBuildVer">
    <vt:lpwstr>2052-12.1.0.24657</vt:lpwstr>
  </property>
</Properties>
</file>