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8" r:id="rId5"/>
    <p:sldId id="370" r:id="rId6"/>
    <p:sldId id="371" r:id="rId7"/>
    <p:sldId id="373" r:id="rId8"/>
    <p:sldId id="380" r:id="rId9"/>
    <p:sldId id="375" r:id="rId10"/>
    <p:sldId id="381" r:id="rId11"/>
    <p:sldId id="376" r:id="rId12"/>
    <p:sldId id="382" r:id="rId13"/>
    <p:sldId id="383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80" name="yt_image_1458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461456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82" name="yt_image_145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384810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84" name="yt_shape_14584"/>
          <p:cNvSpPr txBox="1"/>
          <p:nvPr/>
        </p:nvSpPr>
        <p:spPr>
          <a:xfrm>
            <a:off x="540119" y="176470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密闭容器内有一定质量的二氧化碳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当容器的体积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变化时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气体的密度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kg/m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随之变化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已知密度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与体积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是反比例函数关系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1.98kg/m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585" name="yt_image_145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7279" y="3212976"/>
            <a:ext cx="2377440" cy="224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87" name="yt_shape_14587"/>
          <p:cNvSpPr txBox="1"/>
          <p:nvPr/>
        </p:nvSpPr>
        <p:spPr>
          <a:xfrm>
            <a:off x="540000" y="5506978"/>
            <a:ext cx="54133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求密度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关于体积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7" name="yt_shape_14588">
            <a:extLst>
              <a:ext uri="{FF2B5EF4-FFF2-40B4-BE49-F238E27FC236}">
                <a16:creationId xmlns:a16="http://schemas.microsoft.com/office/drawing/2014/main" id="{A4F711C6-CE36-429D-BC14-5E4CD5A3CB80}"/>
              </a:ext>
            </a:extLst>
          </p:cNvPr>
          <p:cNvSpPr txBox="1"/>
          <p:nvPr/>
        </p:nvSpPr>
        <p:spPr>
          <a:xfrm>
            <a:off x="540000" y="6025174"/>
            <a:ext cx="64136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求二氧化碳密度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的变化范围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5" name="yt_shape_14645"/>
          <p:cNvSpPr txBox="1"/>
          <p:nvPr/>
        </p:nvSpPr>
        <p:spPr>
          <a:xfrm>
            <a:off x="540000" y="836712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蓄电池的电压是多少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3" name="yt_shape_14646"/>
          <p:cNvSpPr txBox="1"/>
          <p:nvPr/>
        </p:nvSpPr>
        <p:spPr>
          <a:xfrm>
            <a:off x="540000" y="1468379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蓄电池的电压是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48.</a:t>
            </a:r>
          </a:p>
        </p:txBody>
      </p:sp>
      <p:pic>
        <p:nvPicPr>
          <p:cNvPr id="14647" name="yt_image_1464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4921" y="1340768"/>
            <a:ext cx="1767078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9" name="yt_shape_14649"/>
          <p:cNvSpPr txBox="1"/>
          <p:nvPr/>
        </p:nvSpPr>
        <p:spPr>
          <a:xfrm>
            <a:off x="540119" y="30244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如果以此蓄电池为电源的用电器限制电流不能超过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那么用电器的可变电阻应控制在什么范围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650"/>
              <p:cNvSpPr txBox="1"/>
              <p:nvPr/>
            </p:nvSpPr>
            <p:spPr>
              <a:xfrm>
                <a:off x="540000" y="4111967"/>
                <a:ext cx="6230873" cy="17865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4.8.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即用电器可变电阻应控制在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4.8Ω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以上的范围内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11967"/>
                <a:ext cx="6230873" cy="1786579"/>
              </a:xfrm>
              <a:prstGeom prst="rect">
                <a:avLst/>
              </a:prstGeom>
              <a:blipFill>
                <a:blip r:embed="rId3"/>
                <a:stretch>
                  <a:fillRect l="-3033" r="-2055" b="-9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4" name="yt_shape_14654"/>
          <p:cNvSpPr txBox="1"/>
          <p:nvPr/>
        </p:nvSpPr>
        <p:spPr>
          <a:xfrm>
            <a:off x="468666" y="764704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f264a90c-4767-4d39-be91-37d56cc78c23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55" name="yt_shape_14655"/>
              <p:cNvSpPr txBox="1"/>
              <p:nvPr/>
            </p:nvSpPr>
            <p:spPr>
              <a:xfrm>
                <a:off x="540119" y="1517864"/>
                <a:ext cx="11111999" cy="20803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实验数据显示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一般成人喝半斤白酒后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内其血液中酒精含量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毫克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百毫升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的关系可近似地用正比例函数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刻画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包括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的关系可近似地用反比例函数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刻画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655" name="yt_shape_146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17864"/>
                <a:ext cx="11111999" cy="2080313"/>
              </a:xfrm>
              <a:prstGeom prst="rect">
                <a:avLst/>
              </a:prstGeom>
              <a:blipFill>
                <a:blip r:embed="rId2"/>
                <a:stretch>
                  <a:fillRect l="-1701" t="-2639" r="-1701" b="-8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57" name="yt_shape_14657"/>
          <p:cNvSpPr txBox="1"/>
          <p:nvPr/>
        </p:nvSpPr>
        <p:spPr>
          <a:xfrm>
            <a:off x="540000" y="3648965"/>
            <a:ext cx="21368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658"/>
              <p:cNvSpPr txBox="1"/>
              <p:nvPr/>
            </p:nvSpPr>
            <p:spPr>
              <a:xfrm>
                <a:off x="540000" y="4280632"/>
                <a:ext cx="5108963" cy="20803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46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80632"/>
                <a:ext cx="5108963" cy="2080313"/>
              </a:xfrm>
              <a:prstGeom prst="rect">
                <a:avLst/>
              </a:prstGeom>
              <a:blipFill>
                <a:blip r:embed="rId3"/>
                <a:stretch>
                  <a:fillRect l="-3699" t="-2346" r="-2625" b="-8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60" name="yt_image_1466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59725" y="4280632"/>
            <a:ext cx="2192274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812428">
            <a:extLst>
              <a:ext uri="{FF2B5EF4-FFF2-40B4-BE49-F238E27FC236}">
                <a16:creationId xmlns:a16="http://schemas.microsoft.com/office/drawing/2014/main" id="{9DF5B35C-F5AD-FF9A-9312-1845081C7DAF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8857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2" name="yt_shape_14662"/>
          <p:cNvSpPr txBox="1"/>
          <p:nvPr/>
        </p:nvSpPr>
        <p:spPr>
          <a:xfrm>
            <a:off x="540000" y="900000"/>
            <a:ext cx="95234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时肝功能会受到损伤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请问肝功能持续受损的时间多长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663"/>
              <p:cNvSpPr txBox="1"/>
              <p:nvPr/>
            </p:nvSpPr>
            <p:spPr>
              <a:xfrm>
                <a:off x="540000" y="1531667"/>
                <a:ext cx="5184111" cy="20772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0.75.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0.75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2.25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肝功能持续受损的时间为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2.25h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3" name="yt_shape_146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5184111" cy="2077235"/>
              </a:xfrm>
              <a:prstGeom prst="rect">
                <a:avLst/>
              </a:prstGeom>
              <a:blipFill>
                <a:blip r:embed="rId2"/>
                <a:stretch>
                  <a:fillRect l="-3647" r="-2588" b="-8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65" name="yt_image_1466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9725" y="1531667"/>
            <a:ext cx="2192274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7" name="yt_shape_1466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按国家规定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驾驶员血液中的酒精含量大于或等于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毫克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百毫升时属于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酒后驾驶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不能驾车上路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假设某驾驶员晚上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喝完半斤白酒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第二天早上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能否驾车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668"/>
              <p:cNvSpPr txBox="1"/>
              <p:nvPr/>
            </p:nvSpPr>
            <p:spPr>
              <a:xfrm>
                <a:off x="540000" y="2491930"/>
                <a:ext cx="6451894" cy="20772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不能驾车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晚上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到第二天早上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一共有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第二天早上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不能驾车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6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930"/>
                <a:ext cx="6451894" cy="2077235"/>
              </a:xfrm>
              <a:prstGeom prst="rect">
                <a:avLst/>
              </a:prstGeom>
              <a:blipFill>
                <a:blip r:embed="rId2"/>
                <a:stretch>
                  <a:fillRect l="-2930" t="-2639" r="-1796" b="-7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70" name="yt_image_1467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9725" y="2491930"/>
            <a:ext cx="2192274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89" name="yt_shape_14589"/>
              <p:cNvSpPr txBox="1"/>
              <p:nvPr/>
            </p:nvSpPr>
            <p:spPr>
              <a:xfrm>
                <a:off x="540119" y="900198"/>
                <a:ext cx="11111999" cy="53469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设密度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关于体积的反比例函数解析式为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把点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1.98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代入解析式根据待定系数法求出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进而得到函数关系式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利用反比例函数的性质可得当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的增大而减小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结合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即可求出二氧化碳密度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的变化范围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设密度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关于体积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的函数解析式为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kg/m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98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密度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关于体积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的函数解析式为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的增大而减小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即二氧化碳密度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的变化范围为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 </a:t>
                </a:r>
              </a:p>
            </p:txBody>
          </p:sp>
        </mc:Choice>
        <mc:Fallback>
          <p:sp>
            <p:nvSpPr>
              <p:cNvPr id="14589" name="yt_shape_145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111999" cy="5346913"/>
              </a:xfrm>
              <a:prstGeom prst="rect">
                <a:avLst/>
              </a:prstGeom>
              <a:blipFill>
                <a:blip r:embed="rId2"/>
                <a:stretch>
                  <a:fillRect l="-1701" r="-1701" b="-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2" name="yt_shape_14602"/>
          <p:cNvSpPr txBox="1"/>
          <p:nvPr/>
        </p:nvSpPr>
        <p:spPr>
          <a:xfrm>
            <a:off x="467063" y="900000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b9f1aae-7d3b-46a4-a117-a37a3ef9f6c8.png&quot;}"/>
            </a:endParaRPr>
          </a:p>
        </p:txBody>
      </p:sp>
      <p:sp>
        <p:nvSpPr>
          <p:cNvPr id="14603" name="yt_shape_14603"/>
          <p:cNvSpPr txBox="1"/>
          <p:nvPr/>
        </p:nvSpPr>
        <p:spPr>
          <a:xfrm>
            <a:off x="494314" y="1662201"/>
            <a:ext cx="55800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实际生活问题的反比例函数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04" name="yt_shape_14604"/>
              <p:cNvSpPr txBox="1"/>
              <p:nvPr/>
            </p:nvSpPr>
            <p:spPr>
              <a:xfrm>
                <a:off x="540119" y="2161766"/>
                <a:ext cx="11111999" cy="10753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某汽车的油箱一次性加满汽油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可行驶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设该汽车每行驶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耗油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的函数解析式为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4500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604" name="yt_shape_146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1766"/>
                <a:ext cx="11111999" cy="1075359"/>
              </a:xfrm>
              <a:prstGeom prst="rect">
                <a:avLst/>
              </a:prstGeom>
              <a:blipFill>
                <a:blip r:embed="rId2"/>
                <a:stretch>
                  <a:fillRect l="-1701" t="-6818" r="-1701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812271">
            <a:extLst>
              <a:ext uri="{FF2B5EF4-FFF2-40B4-BE49-F238E27FC236}">
                <a16:creationId xmlns:a16="http://schemas.microsoft.com/office/drawing/2014/main" id="{497FEACF-F080-D129-22D0-E6E4484A1DE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812308">
            <a:extLst>
              <a:ext uri="{FF2B5EF4-FFF2-40B4-BE49-F238E27FC236}">
                <a16:creationId xmlns:a16="http://schemas.microsoft.com/office/drawing/2014/main" id="{73BA5EF6-20C2-0D4C-6776-C6869BF4937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9769AF-E2E9-BCAC-964A-3AA913E0BB1E}"/>
                  </a:ext>
                </a:extLst>
              </p:cNvPr>
              <p:cNvSpPr txBox="1"/>
              <p:nvPr/>
            </p:nvSpPr>
            <p:spPr>
              <a:xfrm>
                <a:off x="4072783" y="2509498"/>
                <a:ext cx="2640711" cy="6830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9769AF-E2E9-BCAC-964A-3AA913E0BB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783" y="2509498"/>
                <a:ext cx="2640711" cy="683083"/>
              </a:xfrm>
              <a:prstGeom prst="rect">
                <a:avLst/>
              </a:prstGeom>
              <a:blipFill>
                <a:blip r:embed="rId5"/>
                <a:stretch>
                  <a:fillRect l="-3464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8" name="yt_shape_14608"/>
          <p:cNvSpPr txBox="1"/>
          <p:nvPr/>
        </p:nvSpPr>
        <p:spPr>
          <a:xfrm>
            <a:off x="540000" y="1982730"/>
            <a:ext cx="4042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610" name="yt_image_1461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5999" y="1325915"/>
            <a:ext cx="2286000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612" name="yt_shape_14612"/>
              <p:cNvSpPr txBox="1"/>
              <p:nvPr/>
            </p:nvSpPr>
            <p:spPr>
              <a:xfrm>
                <a:off x="540119" y="3223313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舒适度指数不低于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同学才会感到舒适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请根据图象说明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食堂的管理员应让每个在窗口买菜的同学最多等待多久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4612" name="yt_shape_146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23313"/>
                <a:ext cx="11111999" cy="1110112"/>
              </a:xfrm>
              <a:prstGeom prst="rect">
                <a:avLst/>
              </a:prstGeom>
              <a:blipFill>
                <a:blip r:embed="rId3"/>
                <a:stretch>
                  <a:fillRect l="-1701" r="-1701" b="-13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4614"/>
          <p:cNvSpPr txBox="1"/>
          <p:nvPr/>
        </p:nvSpPr>
        <p:spPr>
          <a:xfrm>
            <a:off x="540119" y="45365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所以作为食堂的管理员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应让每个在窗口买菜的同学最多等待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10min.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1D2D21-F0AD-DF2E-6418-6D4528AEBEDF}"/>
              </a:ext>
            </a:extLst>
          </p:cNvPr>
          <p:cNvSpPr txBox="1"/>
          <p:nvPr/>
        </p:nvSpPr>
        <p:spPr>
          <a:xfrm>
            <a:off x="3463064" y="193592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606">
                <a:extLst>
                  <a:ext uri="{FF2B5EF4-FFF2-40B4-BE49-F238E27FC236}">
                    <a16:creationId xmlns:a16="http://schemas.microsoft.com/office/drawing/2014/main" id="{E5ABA0DF-F355-489C-A2AD-EFBDA793B855}"/>
                  </a:ext>
                </a:extLst>
              </p:cNvPr>
              <p:cNvSpPr txBox="1"/>
              <p:nvPr/>
            </p:nvSpPr>
            <p:spPr>
              <a:xfrm>
                <a:off x="540000" y="764704"/>
                <a:ext cx="11111999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去学校食堂就餐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经常会在买菜窗口前等待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若同学的舒适度指数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与等待时间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min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之间存在如下关系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606">
                <a:extLst>
                  <a:ext uri="{FF2B5EF4-FFF2-40B4-BE49-F238E27FC236}">
                    <a16:creationId xmlns:a16="http://schemas.microsoft.com/office/drawing/2014/main" id="{E5ABA0DF-F355-489C-A2AD-EFBDA793B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11111999" cy="1122423"/>
              </a:xfrm>
              <a:prstGeom prst="rect">
                <a:avLst/>
              </a:prstGeom>
              <a:blipFill>
                <a:blip r:embed="rId4"/>
                <a:stretch>
                  <a:fillRect l="-1701" t="-4324" r="-1701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7" name="yt_shape_14617"/>
          <p:cNvSpPr txBox="1"/>
          <p:nvPr/>
        </p:nvSpPr>
        <p:spPr>
          <a:xfrm>
            <a:off x="494314" y="900000"/>
            <a:ext cx="61956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反比例函数在其他学科中的应用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18" name="yt_shape_14618"/>
              <p:cNvSpPr txBox="1"/>
              <p:nvPr/>
            </p:nvSpPr>
            <p:spPr>
              <a:xfrm>
                <a:off x="540119" y="1399565"/>
                <a:ext cx="11111999" cy="24474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其他学科中的反比例函数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杠杆原理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阻力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阻力臂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动力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动力臂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电压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U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一定时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电阻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与电流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成反比例关系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解析式为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𝑈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𝐼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压力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一定时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压强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与受力面积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成反比例关系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解析式为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气体质量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一定时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密度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和体积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成反比例关系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解析式为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618" name="yt_shape_146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2447401"/>
              </a:xfrm>
              <a:prstGeom prst="rect">
                <a:avLst/>
              </a:prstGeom>
              <a:blipFill>
                <a:blip r:embed="rId2"/>
                <a:stretch>
                  <a:fillRect l="-1701" t="-2993" r="-1701" b="-3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812343">
            <a:extLst>
              <a:ext uri="{FF2B5EF4-FFF2-40B4-BE49-F238E27FC236}">
                <a16:creationId xmlns:a16="http://schemas.microsoft.com/office/drawing/2014/main" id="{2CCD0C65-550B-AC52-CF88-65115141F7C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DD6916-365C-9EDC-200F-EC4248DFD59E}"/>
              </a:ext>
            </a:extLst>
          </p:cNvPr>
          <p:cNvSpPr txBox="1"/>
          <p:nvPr/>
        </p:nvSpPr>
        <p:spPr>
          <a:xfrm>
            <a:off x="10908619" y="131241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动力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1F2323-5271-F4F1-2F75-55E55FD7EDA7}"/>
              </a:ext>
            </a:extLst>
          </p:cNvPr>
          <p:cNvSpPr txBox="1"/>
          <p:nvPr/>
        </p:nvSpPr>
        <p:spPr>
          <a:xfrm>
            <a:off x="450108" y="1814800"/>
            <a:ext cx="789686" cy="7663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臂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26F798-E590-E20B-DB4D-4AE7E2DEA11F}"/>
                  </a:ext>
                </a:extLst>
              </p:cNvPr>
              <p:cNvSpPr txBox="1"/>
              <p:nvPr/>
            </p:nvSpPr>
            <p:spPr>
              <a:xfrm>
                <a:off x="10143064" y="1680062"/>
                <a:ext cx="1141413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𝑈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𝐼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26F798-E590-E20B-DB4D-4AE7E2DEA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3064" y="1680062"/>
                <a:ext cx="1141413" cy="766331"/>
              </a:xfrm>
              <a:prstGeom prst="rect">
                <a:avLst/>
              </a:prstGeom>
              <a:blipFill>
                <a:blip r:embed="rId4"/>
                <a:stretch>
                  <a:fillRect l="-8556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6934485-F224-AAA3-1D51-AB35CC75F8AD}"/>
                  </a:ext>
                </a:extLst>
              </p:cNvPr>
              <p:cNvSpPr txBox="1"/>
              <p:nvPr/>
            </p:nvSpPr>
            <p:spPr>
              <a:xfrm>
                <a:off x="9547871" y="2393122"/>
                <a:ext cx="1089406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6934485-F224-AAA3-1D51-AB35CC75F8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7871" y="2393122"/>
                <a:ext cx="1089406" cy="769379"/>
              </a:xfrm>
              <a:prstGeom prst="rect">
                <a:avLst/>
              </a:prstGeom>
              <a:blipFill>
                <a:blip r:embed="rId5"/>
                <a:stretch>
                  <a:fillRect l="-8380" b="-6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68199B7-B0BD-CCB3-2C2B-AF8E1E30DEA2}"/>
                  </a:ext>
                </a:extLst>
              </p:cNvPr>
              <p:cNvSpPr txBox="1"/>
              <p:nvPr/>
            </p:nvSpPr>
            <p:spPr>
              <a:xfrm>
                <a:off x="8622557" y="3082337"/>
                <a:ext cx="1147509" cy="6491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ρ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68199B7-B0BD-CCB3-2C2B-AF8E1E30DE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2557" y="3082337"/>
                <a:ext cx="1147509" cy="649174"/>
              </a:xfrm>
              <a:prstGeom prst="rect">
                <a:avLst/>
              </a:prstGeom>
              <a:blipFill>
                <a:blip r:embed="rId6"/>
                <a:stretch>
                  <a:fillRect l="-793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20" name="yt_shape_14620"/>
              <p:cNvSpPr txBox="1"/>
              <p:nvPr/>
            </p:nvSpPr>
            <p:spPr>
              <a:xfrm>
                <a:off x="540119" y="900000"/>
                <a:ext cx="11111999" cy="11202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科技小组为了验证某电路的电压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U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电流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、电阻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三者之间的关系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𝑈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测得数据如下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4620" name="yt_shape_146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0243"/>
              </a:xfrm>
              <a:prstGeom prst="rect">
                <a:avLst/>
              </a:prstGeom>
              <a:blipFill>
                <a:blip r:embed="rId2"/>
                <a:stretch>
                  <a:fillRect l="-1701" t="-4918" r="-1701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22" name="yt_table_14622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219578"/>
              </p:ext>
            </p:extLst>
          </p:nvPr>
        </p:nvGraphicFramePr>
        <p:xfrm>
          <a:off x="540000" y="2223395"/>
          <a:ext cx="11111997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881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5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249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0.55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624" name="yt_shape_14624"/>
          <p:cNvSpPr txBox="1"/>
          <p:nvPr/>
        </p:nvSpPr>
        <p:spPr>
          <a:xfrm>
            <a:off x="540000" y="3532154"/>
            <a:ext cx="56666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当电阻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A.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25" name="yt_shape_14625"/>
              <p:cNvSpPr txBox="1"/>
              <p:nvPr/>
            </p:nvSpPr>
            <p:spPr>
              <a:xfrm>
                <a:off x="540119" y="4011457"/>
                <a:ext cx="11111999" cy="10702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用杠杆撬一块石板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阻力为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800N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阻力臂为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则动力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与动力臂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之间的函数关系是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若动力臂为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则需要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的力才能撬动石板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625" name="yt_shape_146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11457"/>
                <a:ext cx="11111999" cy="1070229"/>
              </a:xfrm>
              <a:prstGeom prst="rect">
                <a:avLst/>
              </a:prstGeom>
              <a:blipFill>
                <a:blip r:embed="rId3"/>
                <a:stretch>
                  <a:fillRect l="-1701" t="-6250" r="-1701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6F186AD-FB7B-1583-570D-46BAEE9EE49F}"/>
              </a:ext>
            </a:extLst>
          </p:cNvPr>
          <p:cNvSpPr txBox="1"/>
          <p:nvPr/>
        </p:nvSpPr>
        <p:spPr>
          <a:xfrm>
            <a:off x="5231539" y="348534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0A12ED-49B4-6829-20A7-218CA2B1E1A5}"/>
                  </a:ext>
                </a:extLst>
              </p:cNvPr>
              <p:cNvSpPr txBox="1"/>
              <p:nvPr/>
            </p:nvSpPr>
            <p:spPr>
              <a:xfrm>
                <a:off x="1669308" y="4359189"/>
                <a:ext cx="1361187" cy="678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0A12ED-49B4-6829-20A7-218CA2B1E1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4359189"/>
                <a:ext cx="1361187" cy="678003"/>
              </a:xfrm>
              <a:prstGeom prst="rect">
                <a:avLst/>
              </a:prstGeom>
              <a:blipFill>
                <a:blip r:embed="rId4"/>
                <a:stretch>
                  <a:fillRect l="-7175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605213-6915-4A8E-FF42-792D9A82CF7A}"/>
              </a:ext>
            </a:extLst>
          </p:cNvPr>
          <p:cNvSpPr txBox="1"/>
          <p:nvPr/>
        </p:nvSpPr>
        <p:spPr>
          <a:xfrm>
            <a:off x="6363546" y="4440139"/>
            <a:ext cx="942086" cy="6780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 fontAlgn="b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7" name="yt_shape_14627"/>
          <p:cNvSpPr txBox="1"/>
          <p:nvPr/>
        </p:nvSpPr>
        <p:spPr>
          <a:xfrm>
            <a:off x="469468" y="81585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fdfa838-0f0c-4377-8c7c-ed92e93039fd.png&quot;}"/>
            </a:endParaRPr>
          </a:p>
        </p:txBody>
      </p:sp>
      <p:sp>
        <p:nvSpPr>
          <p:cNvPr id="14628" name="yt_shape_14628"/>
          <p:cNvSpPr txBox="1"/>
          <p:nvPr/>
        </p:nvSpPr>
        <p:spPr>
          <a:xfrm>
            <a:off x="540119" y="156003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根据小孔成像的科学原理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当像距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小孔到像的距离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和物高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蜡烛火焰高度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火焰的像高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是物距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小孔到蜡烛的距离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sp>
        <p:nvSpPr>
          <p:cNvPr id="14629" name="yt_shape_14629"/>
          <p:cNvSpPr txBox="1"/>
          <p:nvPr/>
        </p:nvSpPr>
        <p:spPr>
          <a:xfrm>
            <a:off x="540000" y="2999599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630"/>
              <p:cNvSpPr txBox="1"/>
              <p:nvPr/>
            </p:nvSpPr>
            <p:spPr>
              <a:xfrm>
                <a:off x="540000" y="3631266"/>
                <a:ext cx="4794582" cy="1813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的函数解析式为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6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31266"/>
                <a:ext cx="4794582" cy="1813958"/>
              </a:xfrm>
              <a:prstGeom prst="rect">
                <a:avLst/>
              </a:prstGeom>
              <a:blipFill>
                <a:blip r:embed="rId2"/>
                <a:stretch>
                  <a:fillRect l="-3944" r="-2926" b="-4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32" name="yt_image_1463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7294" y="3631266"/>
            <a:ext cx="3354705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812382">
            <a:extLst>
              <a:ext uri="{FF2B5EF4-FFF2-40B4-BE49-F238E27FC236}">
                <a16:creationId xmlns:a16="http://schemas.microsoft.com/office/drawing/2014/main" id="{35428E71-9CDD-2D83-DDD3-3DC2D0354E9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41558"/>
            <a:ext cx="3911664" cy="6352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4" name="yt_shape_14634"/>
          <p:cNvSpPr txBox="1"/>
          <p:nvPr/>
        </p:nvSpPr>
        <p:spPr>
          <a:xfrm>
            <a:off x="540000" y="900000"/>
            <a:ext cx="66075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若火焰的像高为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求小孔到蜡烛的距离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635"/>
              <p:cNvSpPr txBox="1"/>
              <p:nvPr/>
            </p:nvSpPr>
            <p:spPr>
              <a:xfrm>
                <a:off x="540000" y="1531667"/>
                <a:ext cx="4900380" cy="111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小孔到蜡烛的距离为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635" descr="{&quot;rangeId&quot;: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900380" cy="1110112"/>
              </a:xfrm>
              <a:prstGeom prst="rect">
                <a:avLst/>
              </a:prstGeom>
              <a:blipFill>
                <a:blip r:embed="rId2"/>
                <a:stretch>
                  <a:fillRect l="-3861" r="-286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37" name="yt_image_1463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7294" y="1531667"/>
            <a:ext cx="3354705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9" name="yt_shape_1463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德州市中考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已知蓄电池的电压为定值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使用该蓄电池时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与电阻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是反比例函数关系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640" name="yt_shape_14640"/>
          <p:cNvSpPr txBox="1"/>
          <p:nvPr/>
        </p:nvSpPr>
        <p:spPr>
          <a:xfrm>
            <a:off x="540000" y="1859435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请求出这个反比例函数的解析式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641"/>
              <p:cNvSpPr txBox="1"/>
              <p:nvPr/>
            </p:nvSpPr>
            <p:spPr>
              <a:xfrm>
                <a:off x="540000" y="2491102"/>
                <a:ext cx="6548652" cy="2501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电流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是电阻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的反比例函数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图象经过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6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6548652" cy="2501134"/>
              </a:xfrm>
              <a:prstGeom prst="rect">
                <a:avLst/>
              </a:prstGeom>
              <a:blipFill>
                <a:blip r:embed="rId2"/>
                <a:stretch>
                  <a:fillRect l="-2886" r="-1955" b="-3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43" name="yt_image_1464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4921" y="2491102"/>
            <a:ext cx="1767078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1465</Words>
  <Application>Microsoft Office PowerPoint</Application>
  <PresentationFormat>宽屏</PresentationFormat>
  <Paragraphs>81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59</cp:revision>
  <dcterms:created xsi:type="dcterms:W3CDTF">2023-05-05T05:33:04Z</dcterms:created>
  <dcterms:modified xsi:type="dcterms:W3CDTF">2023-05-19T02:45:28Z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