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5" r:id="rId4"/>
    <p:sldId id="366" r:id="rId5"/>
    <p:sldId id="372" r:id="rId6"/>
    <p:sldId id="374" r:id="rId7"/>
    <p:sldId id="378" r:id="rId8"/>
    <p:sldId id="380" r:id="rId9"/>
    <p:sldId id="382" r:id="rId10"/>
    <p:sldId id="384" r:id="rId11"/>
    <p:sldId id="388" r:id="rId12"/>
    <p:sldId id="389" r:id="rId13"/>
    <p:sldId id="395" r:id="rId14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1" d="100"/>
          <a:sy n="71" d="100"/>
        </p:scale>
        <p:origin x="78" y="82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bin"/><Relationship Id="rId2" Type="http://schemas.openxmlformats.org/officeDocument/2006/relationships/image" Target="../media/image20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bin"/><Relationship Id="rId5" Type="http://schemas.openxmlformats.org/officeDocument/2006/relationships/image" Target="../media/image26.bin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bin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96" name="yt_image_1319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31079" y="900000"/>
            <a:ext cx="3129840" cy="720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198" name="yt_image_1319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3825" y="1823354"/>
            <a:ext cx="2784348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00" name="yt_shape_13200"/>
          <p:cNvSpPr txBox="1"/>
          <p:nvPr/>
        </p:nvSpPr>
        <p:spPr>
          <a:xfrm>
            <a:off x="540119" y="220325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【例</a:t>
            </a:r>
            <a:r>
              <a:rPr lang="en-US" altLang="zh-CN" sz="2400" b="1" i="0" u="none">
                <a:solidFill>
                  <a:srgbClr val="EC008C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为圆心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为半径的圆与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所在的直线有何位置关系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</a:p>
        </p:txBody>
      </p:sp>
      <p:pic>
        <p:nvPicPr>
          <p:cNvPr id="13201" name="yt_image_1320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24474" y="3315052"/>
            <a:ext cx="1543050" cy="1293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03" name="yt_shape_13203"/>
          <p:cNvSpPr txBox="1"/>
          <p:nvPr/>
        </p:nvSpPr>
        <p:spPr>
          <a:xfrm>
            <a:off x="540000" y="4221088"/>
            <a:ext cx="203421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sp>
        <p:nvSpPr>
          <p:cNvPr id="13204" name="yt_shape_13204"/>
          <p:cNvSpPr txBox="1"/>
          <p:nvPr/>
        </p:nvSpPr>
        <p:spPr>
          <a:xfrm>
            <a:off x="540000" y="4700391"/>
            <a:ext cx="226504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sp>
        <p:nvSpPr>
          <p:cNvPr id="8" name="yt_shape_13205">
            <a:extLst>
              <a:ext uri="{FF2B5EF4-FFF2-40B4-BE49-F238E27FC236}">
                <a16:creationId xmlns:a16="http://schemas.microsoft.com/office/drawing/2014/main" id="{36833A1C-71A4-419C-A102-BC4D2644C907}"/>
              </a:ext>
            </a:extLst>
          </p:cNvPr>
          <p:cNvSpPr txBox="1"/>
          <p:nvPr/>
        </p:nvSpPr>
        <p:spPr>
          <a:xfrm>
            <a:off x="540119" y="5192188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4cm.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【名师点拨】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此题重点是求得圆心到直线的距离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即是求直角三角形斜边上的高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该高等于两条直角边的乘积除以斜边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然后根据数量关系判断直线和圆的位置关系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58" name="yt_shape_13258"/>
          <p:cNvSpPr txBox="1"/>
          <p:nvPr/>
        </p:nvSpPr>
        <p:spPr>
          <a:xfrm>
            <a:off x="540119" y="76470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的圆心在直线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上运动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轴相切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3259" name="yt_shape_13259"/>
          <p:cNvSpPr txBox="1"/>
          <p:nvPr/>
        </p:nvSpPr>
        <p:spPr>
          <a:xfrm>
            <a:off x="540119" y="172413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3260" name="yt_shape_13260"/>
          <p:cNvSpPr txBox="1"/>
          <p:nvPr/>
        </p:nvSpPr>
        <p:spPr>
          <a:xfrm>
            <a:off x="540000" y="2683574"/>
            <a:ext cx="457336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为直径的圆和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3263" name="yt_shape_13263"/>
          <p:cNvSpPr txBox="1"/>
          <p:nvPr/>
        </p:nvSpPr>
        <p:spPr>
          <a:xfrm>
            <a:off x="4726936" y="3315241"/>
            <a:ext cx="2593146" cy="157588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8750" b="0" i="0" u="none" spc="-8750">
                <a:solidFill>
                  <a:srgbClr val="1EE3CF"/>
                </a:solidFill>
                <a:effectLst/>
                <a:latin typeface="Times New Roman" pitchFamily="88"/>
                <a:ea typeface="宋体" pitchFamily="88"/>
                <a:cs typeface="宋体" pitchFamily="88"/>
              </a:rPr>
              <a:t> </a:t>
            </a:r>
            <a:r>
              <a:rPr lang="en-US" altLang="zh-CN" sz="8750" b="0" i="0" u="none" spc="7930">
                <a:solidFill>
                  <a:srgbClr val="1EE3CF"/>
                </a:solidFill>
                <a:effectLst/>
                <a:latin typeface="Times New Roman" pitchFamily="88"/>
                <a:ea typeface="宋体" pitchFamily="88"/>
                <a:cs typeface="宋体" pitchFamily="88"/>
              </a:rPr>
              <a:t> </a:t>
            </a:r>
            <a:r>
              <a:rPr lang="en-US" altLang="zh-CN" sz="8350" b="0" i="0" u="none" spc="8016">
                <a:solidFill>
                  <a:srgbClr val="1EE3CF"/>
                </a:solidFill>
                <a:effectLst/>
                <a:latin typeface="Times New Roman" pitchFamily="84"/>
                <a:ea typeface="宋体" pitchFamily="84"/>
                <a:cs typeface="宋体" pitchFamily="84"/>
              </a:rPr>
              <a:t> </a:t>
            </a:r>
          </a:p>
        </p:txBody>
      </p:sp>
      <p:pic>
        <p:nvPicPr>
          <p:cNvPr id="13261" name="yt_image_1326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56240" y="2242232"/>
            <a:ext cx="1283040" cy="1739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262" name="yt_image_1326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98243" y="2213584"/>
            <a:ext cx="1281303" cy="1667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FB4C86A-85F5-FB43-68C3-83088C9529E4}"/>
              </a:ext>
            </a:extLst>
          </p:cNvPr>
          <p:cNvSpPr txBox="1"/>
          <p:nvPr/>
        </p:nvSpPr>
        <p:spPr>
          <a:xfrm>
            <a:off x="1059708" y="1193386"/>
            <a:ext cx="3837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yt_shape_13265">
                <a:extLst>
                  <a:ext uri="{FF2B5EF4-FFF2-40B4-BE49-F238E27FC236}">
                    <a16:creationId xmlns:a16="http://schemas.microsoft.com/office/drawing/2014/main" id="{C33C50AC-04B3-4CAF-8AA3-5CFE561C899A}"/>
                  </a:ext>
                </a:extLst>
              </p:cNvPr>
              <p:cNvSpPr txBox="1"/>
              <p:nvPr/>
            </p:nvSpPr>
            <p:spPr>
              <a:xfrm>
                <a:off x="540000" y="3149688"/>
                <a:ext cx="7543668" cy="350717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过点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作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于点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平分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同理可证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EB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为直径的圆的圆心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为直径的圆与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相切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9" name="yt_shape_13265">
                <a:extLst>
                  <a:ext uri="{FF2B5EF4-FFF2-40B4-BE49-F238E27FC236}">
                    <a16:creationId xmlns:a16="http://schemas.microsoft.com/office/drawing/2014/main" id="{C33C50AC-04B3-4CAF-8AA3-5CFE561C89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49688"/>
                <a:ext cx="7543668" cy="3507179"/>
              </a:xfrm>
              <a:prstGeom prst="rect">
                <a:avLst/>
              </a:prstGeom>
              <a:blipFill>
                <a:blip r:embed="rId4"/>
                <a:stretch>
                  <a:fillRect l="-2506" t="-1565" b="-45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9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67" name="yt_shape_13267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的圆心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到直线的距离为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半径为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且直线与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是一元二次方程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的两根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3268" name="yt_shape_13268"/>
          <p:cNvSpPr txBox="1"/>
          <p:nvPr/>
        </p:nvSpPr>
        <p:spPr>
          <a:xfrm>
            <a:off x="540000" y="1859435"/>
            <a:ext cx="10122964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的圆心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到直线的距离为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半径为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且直线与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相切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是一元二次方程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的两根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[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]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</p:txBody>
      </p:sp>
      <p:sp>
        <p:nvSpPr>
          <p:cNvPr id="13269" name="yt_shape_13269"/>
          <p:cNvSpPr txBox="1"/>
          <p:nvPr/>
        </p:nvSpPr>
        <p:spPr>
          <a:xfrm>
            <a:off x="540000" y="3779133"/>
            <a:ext cx="6137899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一元二次方程为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</p:txBody>
      </p:sp>
      <p:sp>
        <p:nvSpPr>
          <p:cNvPr id="13270" name="yt_shape_13270"/>
          <p:cNvSpPr txBox="1"/>
          <p:nvPr/>
        </p:nvSpPr>
        <p:spPr>
          <a:xfrm>
            <a:off x="540000" y="4738568"/>
            <a:ext cx="4599016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不符合题意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舍去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2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2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3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2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3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32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68" grpId="0" build="allAtOnce"/>
      <p:bldP spid="13269" grpId="0" build="allAtOnce"/>
      <p:bldP spid="13270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71" name="yt_shape_13271"/>
          <p:cNvSpPr txBox="1"/>
          <p:nvPr/>
        </p:nvSpPr>
        <p:spPr>
          <a:xfrm>
            <a:off x="313148" y="652778"/>
            <a:ext cx="4400244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1f09dfad-dd09-419a-8c1b-f652d8ff6d9f.png&quot;}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272" name="yt_shape_13272"/>
              <p:cNvSpPr txBox="1"/>
              <p:nvPr/>
            </p:nvSpPr>
            <p:spPr>
              <a:xfrm>
                <a:off x="384601" y="1405938"/>
                <a:ext cx="11111999" cy="110754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核心素养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推理能力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点为正比例函数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图象上的一个动点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的半径为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设点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272" name="yt_shape_1327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601" y="1405938"/>
                <a:ext cx="11111999" cy="1107547"/>
              </a:xfrm>
              <a:prstGeom prst="rect">
                <a:avLst/>
              </a:prstGeom>
              <a:blipFill>
                <a:blip r:embed="rId2"/>
                <a:stretch>
                  <a:fillRect l="-1646" r="-1700" b="-16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274" name="yt_shape_13274"/>
          <p:cNvSpPr txBox="1"/>
          <p:nvPr/>
        </p:nvSpPr>
        <p:spPr>
          <a:xfrm>
            <a:off x="384482" y="2564273"/>
            <a:ext cx="569547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相切时点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pic>
        <p:nvPicPr>
          <p:cNvPr id="3" name="yt_shape_1684382644690">
            <a:extLst>
              <a:ext uri="{FF2B5EF4-FFF2-40B4-BE49-F238E27FC236}">
                <a16:creationId xmlns:a16="http://schemas.microsoft.com/office/drawing/2014/main" id="{73465D75-6E3D-EC6B-C21B-D61409CC152F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982" y="676931"/>
            <a:ext cx="4089464" cy="647273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3275">
                <a:extLst>
                  <a:ext uri="{FF2B5EF4-FFF2-40B4-BE49-F238E27FC236}">
                    <a16:creationId xmlns:a16="http://schemas.microsoft.com/office/drawing/2014/main" id="{63316840-66C0-4CEE-8E9E-8746E005868E}"/>
                  </a:ext>
                </a:extLst>
              </p:cNvPr>
              <p:cNvSpPr txBox="1"/>
              <p:nvPr/>
            </p:nvSpPr>
            <p:spPr>
              <a:xfrm>
                <a:off x="447982" y="3056070"/>
                <a:ext cx="10533060" cy="315708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过点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作直线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的垂线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垂足为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在直线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右侧时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；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27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在直线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左侧时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与直线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相切时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的坐标为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27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6" name="yt_shape_13275">
                <a:extLst>
                  <a:ext uri="{FF2B5EF4-FFF2-40B4-BE49-F238E27FC236}">
                    <a16:creationId xmlns:a16="http://schemas.microsoft.com/office/drawing/2014/main" id="{63316840-66C0-4CEE-8E9E-8746E00586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7982" y="3056070"/>
                <a:ext cx="10533060" cy="3157083"/>
              </a:xfrm>
              <a:prstGeom prst="rect">
                <a:avLst/>
              </a:prstGeom>
              <a:blipFill>
                <a:blip r:embed="rId4"/>
                <a:stretch>
                  <a:fillRect l="-1736" t="-1544" b="-25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yt_image_13277">
            <a:extLst>
              <a:ext uri="{FF2B5EF4-FFF2-40B4-BE49-F238E27FC236}">
                <a16:creationId xmlns:a16="http://schemas.microsoft.com/office/drawing/2014/main" id="{DF2447E5-E512-425F-B545-26CB18B09FE4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48128" y="2205724"/>
            <a:ext cx="2174213" cy="2004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yt_image_13279">
            <a:extLst>
              <a:ext uri="{FF2B5EF4-FFF2-40B4-BE49-F238E27FC236}">
                <a16:creationId xmlns:a16="http://schemas.microsoft.com/office/drawing/2014/main" id="{9C3D42DF-37C4-43E0-9636-51D952582FE8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480376" y="2215006"/>
            <a:ext cx="2175665" cy="1996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81" name="yt_shape_13281"/>
          <p:cNvSpPr txBox="1"/>
          <p:nvPr/>
        </p:nvSpPr>
        <p:spPr>
          <a:xfrm>
            <a:off x="540000" y="1052736"/>
            <a:ext cx="787555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请直接写出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相交、相离时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3282"/>
              <p:cNvSpPr txBox="1"/>
              <p:nvPr/>
            </p:nvSpPr>
            <p:spPr>
              <a:xfrm>
                <a:off x="540000" y="1684403"/>
                <a:ext cx="6519413" cy="131888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与直线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相交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与直线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相离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328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84403"/>
                <a:ext cx="6519413" cy="1318887"/>
              </a:xfrm>
              <a:prstGeom prst="rect">
                <a:avLst/>
              </a:prstGeom>
              <a:blipFill>
                <a:blip r:embed="rId2"/>
                <a:stretch>
                  <a:fillRect l="-2900" r="-1777" b="-69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284" name="yt_image_13284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93279" y="1684403"/>
            <a:ext cx="2358720" cy="2174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7" name="yt_shape_13207"/>
          <p:cNvSpPr txBox="1"/>
          <p:nvPr/>
        </p:nvSpPr>
        <p:spPr>
          <a:xfrm>
            <a:off x="540000" y="764704"/>
            <a:ext cx="565218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【学生解答】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过点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3208" name="yt_shape_13208"/>
          <p:cNvSpPr txBox="1"/>
          <p:nvPr/>
        </p:nvSpPr>
        <p:spPr>
          <a:xfrm>
            <a:off x="540000" y="1244007"/>
            <a:ext cx="3611784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1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1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209" name="yt_shape_13209"/>
              <p:cNvSpPr txBox="1"/>
              <p:nvPr/>
            </p:nvSpPr>
            <p:spPr>
              <a:xfrm>
                <a:off x="540000" y="1723310"/>
                <a:ext cx="9228408" cy="97430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由勾股定理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1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>
                                <a:solidFill>
                                  <a:srgbClr val="01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>
                            <a:solidFill>
                              <a:srgbClr val="01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>
                                <a:solidFill>
                                  <a:srgbClr val="01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>
                                <a:solidFill>
                                  <a:srgbClr val="01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>
                                <a:solidFill>
                                  <a:srgbClr val="01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>
                            <a:solidFill>
                              <a:srgbClr val="01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>
                                <a:solidFill>
                                  <a:srgbClr val="01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>
                                <a:solidFill>
                                  <a:srgbClr val="01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endPara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</p:txBody>
          </p:sp>
        </mc:Choice>
        <mc:Fallback>
          <p:sp>
            <p:nvSpPr>
              <p:cNvPr id="13209" name="yt_shape_1320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723310"/>
                <a:ext cx="9228408" cy="974306"/>
              </a:xfrm>
              <a:prstGeom prst="rect">
                <a:avLst/>
              </a:prstGeom>
              <a:blipFill>
                <a:blip r:embed="rId2"/>
                <a:stretch>
                  <a:fillRect l="-2049" t="-12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212" name="yt_shape_13212"/>
              <p:cNvSpPr txBox="1"/>
              <p:nvPr/>
            </p:nvSpPr>
            <p:spPr>
              <a:xfrm>
                <a:off x="540000" y="2213584"/>
                <a:ext cx="8652344" cy="63889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1" i="1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</p:txBody>
          </p:sp>
        </mc:Choice>
        <mc:Fallback>
          <p:sp>
            <p:nvSpPr>
              <p:cNvPr id="13212" name="yt_shape_132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13584"/>
                <a:ext cx="8652344" cy="638893"/>
              </a:xfrm>
              <a:prstGeom prst="rect">
                <a:avLst/>
              </a:prstGeom>
              <a:blipFill>
                <a:blip r:embed="rId3"/>
                <a:stretch>
                  <a:fillRect l="-2185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214" name="yt_shape_13214"/>
              <p:cNvSpPr txBox="1"/>
              <p:nvPr/>
            </p:nvSpPr>
            <p:spPr>
              <a:xfrm>
                <a:off x="540000" y="2903265"/>
                <a:ext cx="6708128" cy="64274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hangingPunct="0">
                  <a:lnSpc>
                    <a:spcPct val="130000"/>
                  </a:lnSpc>
                </a:pP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·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3×4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214" name="yt_shape_132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03265"/>
                <a:ext cx="6708128" cy="642740"/>
              </a:xfrm>
              <a:prstGeom prst="rect">
                <a:avLst/>
              </a:prstGeom>
              <a:blipFill>
                <a:blip r:embed="rId4"/>
                <a:stretch>
                  <a:fillRect l="-2818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217" name="yt_shape_13217"/>
          <p:cNvSpPr txBox="1"/>
          <p:nvPr/>
        </p:nvSpPr>
        <p:spPr>
          <a:xfrm>
            <a:off x="540000" y="3587520"/>
            <a:ext cx="414376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1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1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1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1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</p:txBody>
      </p:sp>
      <p:sp>
        <p:nvSpPr>
          <p:cNvPr id="13218" name="yt_shape_13218"/>
          <p:cNvSpPr txBox="1"/>
          <p:nvPr/>
        </p:nvSpPr>
        <p:spPr>
          <a:xfrm>
            <a:off x="540000" y="4066823"/>
            <a:ext cx="241572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相离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sp>
        <p:nvSpPr>
          <p:cNvPr id="13219" name="yt_shape_13219"/>
          <p:cNvSpPr txBox="1"/>
          <p:nvPr/>
        </p:nvSpPr>
        <p:spPr>
          <a:xfrm>
            <a:off x="540000" y="4546126"/>
            <a:ext cx="437459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1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1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1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1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1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</p:txBody>
      </p:sp>
      <p:sp>
        <p:nvSpPr>
          <p:cNvPr id="13220" name="yt_shape_13220"/>
          <p:cNvSpPr txBox="1"/>
          <p:nvPr/>
        </p:nvSpPr>
        <p:spPr>
          <a:xfrm>
            <a:off x="540000" y="5025429"/>
            <a:ext cx="241572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相切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sp>
        <p:nvSpPr>
          <p:cNvPr id="13" name="yt_shape_13221">
            <a:extLst>
              <a:ext uri="{FF2B5EF4-FFF2-40B4-BE49-F238E27FC236}">
                <a16:creationId xmlns:a16="http://schemas.microsoft.com/office/drawing/2014/main" id="{63A78CAD-B7FE-4C92-A1DB-14ED145B7915}"/>
              </a:ext>
            </a:extLst>
          </p:cNvPr>
          <p:cNvSpPr txBox="1"/>
          <p:nvPr/>
        </p:nvSpPr>
        <p:spPr>
          <a:xfrm>
            <a:off x="539999" y="5494506"/>
            <a:ext cx="4143763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相交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225" name="yt_shape_13225"/>
              <p:cNvSpPr txBox="1"/>
              <p:nvPr/>
            </p:nvSpPr>
            <p:spPr>
              <a:xfrm>
                <a:off x="540119" y="900000"/>
                <a:ext cx="11111999" cy="190706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【例</a:t>
                </a:r>
                <a:r>
                  <a:rPr lang="en-US" altLang="zh-CN" sz="2400" b="1" i="0" u="none">
                    <a:solidFill>
                      <a:srgbClr val="EC008C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上的一点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为圆心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为半径的圆与射线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只有一个公共点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则半径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的取值范围是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【名师点拨】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相切和相交两种情况进行讨论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【学生解答】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</a:p>
            </p:txBody>
          </p:sp>
        </mc:Choice>
        <mc:Fallback xmlns="">
          <p:sp>
            <p:nvSpPr>
              <p:cNvPr id="13225" name="yt_shape_13225" descr="{&quot;rangeId&quot;:3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907061"/>
              </a:xfrm>
              <a:prstGeom prst="rect">
                <a:avLst/>
              </a:prstGeom>
              <a:blipFill>
                <a:blip r:embed="rId2"/>
                <a:stretch>
                  <a:fillRect l="-1701" t="-2885" b="-89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27" name="yt_shape_13227"/>
          <p:cNvSpPr txBox="1"/>
          <p:nvPr/>
        </p:nvSpPr>
        <p:spPr>
          <a:xfrm>
            <a:off x="467063" y="900000"/>
            <a:ext cx="4416274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606fcb8e-03c5-4d10-8536-424d22913aa1.png&quot;}"/>
            </a:endParaRPr>
          </a:p>
        </p:txBody>
      </p:sp>
      <p:sp>
        <p:nvSpPr>
          <p:cNvPr id="13228" name="yt_shape_13228"/>
          <p:cNvSpPr txBox="1"/>
          <p:nvPr/>
        </p:nvSpPr>
        <p:spPr>
          <a:xfrm>
            <a:off x="494314" y="1662201"/>
            <a:ext cx="558005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直线和圆的位置关系的判定</a:t>
            </a:r>
          </a:p>
        </p:txBody>
      </p:sp>
      <p:sp>
        <p:nvSpPr>
          <p:cNvPr id="13229" name="yt_shape_13229"/>
          <p:cNvSpPr txBox="1"/>
          <p:nvPr/>
        </p:nvSpPr>
        <p:spPr>
          <a:xfrm>
            <a:off x="540000" y="2185066"/>
            <a:ext cx="900246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直线和圆的三种位置关系分别是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相交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相切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相离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3230" name="yt_shape_13230"/>
          <p:cNvSpPr txBox="1"/>
          <p:nvPr/>
        </p:nvSpPr>
        <p:spPr>
          <a:xfrm>
            <a:off x="540119" y="266436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的半径为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圆心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到直线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的距离为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相交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⇔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相切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⇔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相离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⇔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3231" name="yt_shape_13231"/>
          <p:cNvSpPr txBox="1"/>
          <p:nvPr/>
        </p:nvSpPr>
        <p:spPr>
          <a:xfrm>
            <a:off x="540119" y="360050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昭通市期末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圆心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的位置关系是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3232" name="yt_table_13232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0534046"/>
              </p:ext>
            </p:extLst>
          </p:nvPr>
        </p:nvGraphicFramePr>
        <p:xfrm>
          <a:off x="540000" y="4559939"/>
          <a:ext cx="9333866" cy="424371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298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299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300"/>
                    </a:ext>
                  </a:extLst>
                </a:gridCol>
                <a:gridCol w="2100263">
                  <a:extLst>
                    <a:ext uri="{9D8B030D-6E8A-4147-A177-3AD203B41FA5}">
                      <a16:colId xmlns:a16="http://schemas.microsoft.com/office/drawing/2014/main" val="103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相交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相切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相离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0"/>
                  </a:ext>
                </a:extLst>
              </a:tr>
            </a:tbl>
          </a:graphicData>
        </a:graphic>
      </p:graphicFrame>
      <p:pic>
        <p:nvPicPr>
          <p:cNvPr id="3" name="yt_shape_1684382644548">
            <a:extLst>
              <a:ext uri="{FF2B5EF4-FFF2-40B4-BE49-F238E27FC236}">
                <a16:creationId xmlns:a16="http://schemas.microsoft.com/office/drawing/2014/main" id="{30AB7F67-7164-86E8-17A5-1BE3559893C9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6204"/>
            <a:ext cx="4102164" cy="652125"/>
          </a:xfrm>
          <a:prstGeom prst="rect">
            <a:avLst/>
          </a:prstGeom>
        </p:spPr>
      </p:pic>
      <p:pic>
        <p:nvPicPr>
          <p:cNvPr id="5" name="yt_shape_1684382644565">
            <a:extLst>
              <a:ext uri="{FF2B5EF4-FFF2-40B4-BE49-F238E27FC236}">
                <a16:creationId xmlns:a16="http://schemas.microsoft.com/office/drawing/2014/main" id="{AF1036EB-604D-6D56-7BEE-1755EF3486DD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08973EE-DACF-C03B-7E03-B5E220B3BD87}"/>
              </a:ext>
            </a:extLst>
          </p:cNvPr>
          <p:cNvSpPr txBox="1"/>
          <p:nvPr/>
        </p:nvSpPr>
        <p:spPr>
          <a:xfrm>
            <a:off x="5250589" y="2114960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相交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495059E-9F23-F213-3D61-480A164190D4}"/>
              </a:ext>
            </a:extLst>
          </p:cNvPr>
          <p:cNvSpPr txBox="1"/>
          <p:nvPr/>
        </p:nvSpPr>
        <p:spPr>
          <a:xfrm>
            <a:off x="6774589" y="2114960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相切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F3F5C44-14D1-72BE-5117-57194BECCA6B}"/>
              </a:ext>
            </a:extLst>
          </p:cNvPr>
          <p:cNvSpPr txBox="1"/>
          <p:nvPr/>
        </p:nvSpPr>
        <p:spPr>
          <a:xfrm>
            <a:off x="8298589" y="2114960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相离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D0AADFA-50BE-2841-33A3-A60D21921995}"/>
              </a:ext>
            </a:extLst>
          </p:cNvPr>
          <p:cNvSpPr txBox="1"/>
          <p:nvPr/>
        </p:nvSpPr>
        <p:spPr>
          <a:xfrm>
            <a:off x="9552384" y="2618692"/>
            <a:ext cx="15183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34A1A00-3201-0E7C-98E4-A37E00E5C639}"/>
              </a:ext>
            </a:extLst>
          </p:cNvPr>
          <p:cNvSpPr txBox="1"/>
          <p:nvPr/>
        </p:nvSpPr>
        <p:spPr>
          <a:xfrm>
            <a:off x="2851996" y="3069751"/>
            <a:ext cx="10611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376DE18-5653-7802-D99C-2A2043165640}"/>
              </a:ext>
            </a:extLst>
          </p:cNvPr>
          <p:cNvSpPr txBox="1"/>
          <p:nvPr/>
        </p:nvSpPr>
        <p:spPr>
          <a:xfrm>
            <a:off x="6744546" y="3069751"/>
            <a:ext cx="10611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FD68A08-CC87-D531-3101-301541B52F0E}"/>
              </a:ext>
            </a:extLst>
          </p:cNvPr>
          <p:cNvSpPr txBox="1"/>
          <p:nvPr/>
        </p:nvSpPr>
        <p:spPr>
          <a:xfrm>
            <a:off x="1669308" y="402918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34" name="yt_shape_13234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为圆心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的圆与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的位置关系是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3236" name="yt_table_13236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5418296"/>
              </p:ext>
            </p:extLst>
          </p:nvPr>
        </p:nvGraphicFramePr>
        <p:xfrm>
          <a:off x="540000" y="1859435"/>
          <a:ext cx="6351906" cy="848742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302"/>
                    </a:ext>
                  </a:extLst>
                </a:gridCol>
                <a:gridCol w="3929063">
                  <a:extLst>
                    <a:ext uri="{9D8B030D-6E8A-4147-A177-3AD203B41FA5}">
                      <a16:colId xmlns:a16="http://schemas.microsoft.com/office/drawing/2014/main" val="103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相离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相交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相切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以上三种情况均有可能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2"/>
                  </a:ext>
                </a:extLst>
              </a:tr>
            </a:tbl>
          </a:graphicData>
        </a:graphic>
      </p:graphicFrame>
      <p:pic>
        <p:nvPicPr>
          <p:cNvPr id="13235" name="yt_image_13235_skip" title="H_89.37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92518" y="1859435"/>
            <a:ext cx="1857375" cy="1134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38" name="yt_shape_13238"/>
          <p:cNvSpPr txBox="1"/>
          <p:nvPr/>
        </p:nvSpPr>
        <p:spPr>
          <a:xfrm>
            <a:off x="540119" y="322930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轴的位置关系是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相交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轴的位置关系是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相切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D9C3A43-A4D1-BA4E-1A37-E599F2796083}"/>
              </a:ext>
            </a:extLst>
          </p:cNvPr>
          <p:cNvSpPr txBox="1"/>
          <p:nvPr/>
        </p:nvSpPr>
        <p:spPr>
          <a:xfrm>
            <a:off x="25837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7C43741-5E60-8C9F-6759-0E81CA078904}"/>
              </a:ext>
            </a:extLst>
          </p:cNvPr>
          <p:cNvSpPr txBox="1"/>
          <p:nvPr/>
        </p:nvSpPr>
        <p:spPr>
          <a:xfrm>
            <a:off x="11181607" y="3155609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0EE4129-2599-6213-AD5D-AD8FCE36CBA3}"/>
              </a:ext>
            </a:extLst>
          </p:cNvPr>
          <p:cNvSpPr txBox="1"/>
          <p:nvPr/>
        </p:nvSpPr>
        <p:spPr>
          <a:xfrm>
            <a:off x="450108" y="3631097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交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7B0362A-86C6-8B0F-69CB-395BDE0BC26E}"/>
              </a:ext>
            </a:extLst>
          </p:cNvPr>
          <p:cNvSpPr txBox="1"/>
          <p:nvPr/>
        </p:nvSpPr>
        <p:spPr>
          <a:xfrm>
            <a:off x="4242646" y="3631097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相切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39" name="yt_shape_13239"/>
          <p:cNvSpPr txBox="1"/>
          <p:nvPr/>
        </p:nvSpPr>
        <p:spPr>
          <a:xfrm>
            <a:off x="494314" y="900000"/>
            <a:ext cx="558005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直线和圆的位置关系的应用</a:t>
            </a:r>
          </a:p>
        </p:txBody>
      </p:sp>
      <p:sp>
        <p:nvSpPr>
          <p:cNvPr id="13240" name="yt_shape_13240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与半径为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则半径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3241" name="yt_table_13241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7270212"/>
              </p:ext>
            </p:extLst>
          </p:nvPr>
        </p:nvGraphicFramePr>
        <p:xfrm>
          <a:off x="540000" y="2511364"/>
          <a:ext cx="9505316" cy="424371"/>
        </p:xfrm>
        <a:graphic>
          <a:graphicData uri="http://schemas.openxmlformats.org/drawingml/2006/table">
            <a:tbl>
              <a:tblPr/>
              <a:tblGrid>
                <a:gridCol w="2389505">
                  <a:extLst>
                    <a:ext uri="{9D8B030D-6E8A-4147-A177-3AD203B41FA5}">
                      <a16:colId xmlns:a16="http://schemas.microsoft.com/office/drawing/2014/main" val="10304"/>
                    </a:ext>
                  </a:extLst>
                </a:gridCol>
                <a:gridCol w="2372043">
                  <a:extLst>
                    <a:ext uri="{9D8B030D-6E8A-4147-A177-3AD203B41FA5}">
                      <a16:colId xmlns:a16="http://schemas.microsoft.com/office/drawing/2014/main" val="10305"/>
                    </a:ext>
                  </a:extLst>
                </a:gridCol>
                <a:gridCol w="2829243">
                  <a:extLst>
                    <a:ext uri="{9D8B030D-6E8A-4147-A177-3AD203B41FA5}">
                      <a16:colId xmlns:a16="http://schemas.microsoft.com/office/drawing/2014/main" val="10306"/>
                    </a:ext>
                  </a:extLst>
                </a:gridCol>
                <a:gridCol w="1914525">
                  <a:extLst>
                    <a:ext uri="{9D8B030D-6E8A-4147-A177-3AD203B41FA5}">
                      <a16:colId xmlns:a16="http://schemas.microsoft.com/office/drawing/2014/main" val="103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r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r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r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r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3"/>
                  </a:ext>
                </a:extLst>
              </a:tr>
            </a:tbl>
          </a:graphicData>
        </a:graphic>
      </p:graphicFrame>
      <p:sp>
        <p:nvSpPr>
          <p:cNvPr id="13243" name="yt_shape_13243"/>
          <p:cNvSpPr txBox="1"/>
          <p:nvPr/>
        </p:nvSpPr>
        <p:spPr>
          <a:xfrm>
            <a:off x="540119" y="298642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只有一个公共点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上的动点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的最小值为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4382644597">
            <a:extLst>
              <a:ext uri="{FF2B5EF4-FFF2-40B4-BE49-F238E27FC236}">
                <a16:creationId xmlns:a16="http://schemas.microsoft.com/office/drawing/2014/main" id="{74D7A06F-B1EF-803D-C803-AB07DFF72E60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C4B82BE-2B4F-AA11-D337-D7EFDAE79C72}"/>
              </a:ext>
            </a:extLst>
          </p:cNvPr>
          <p:cNvSpPr txBox="1"/>
          <p:nvPr/>
        </p:nvSpPr>
        <p:spPr>
          <a:xfrm>
            <a:off x="1059708" y="18282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407753D-371B-8C63-18CF-8AE7EB1D6A9D}"/>
              </a:ext>
            </a:extLst>
          </p:cNvPr>
          <p:cNvSpPr txBox="1"/>
          <p:nvPr/>
        </p:nvSpPr>
        <p:spPr>
          <a:xfrm>
            <a:off x="2990108" y="3415111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47" name="yt_shape_13247"/>
          <p:cNvSpPr txBox="1"/>
          <p:nvPr/>
        </p:nvSpPr>
        <p:spPr>
          <a:xfrm>
            <a:off x="4759709" y="1764096"/>
            <a:ext cx="2525371" cy="151285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400" b="0" i="0" u="none" spc="-8400">
                <a:solidFill>
                  <a:srgbClr val="1EE3CF"/>
                </a:solidFill>
                <a:effectLst/>
                <a:latin typeface="Times New Roman" pitchFamily="84"/>
                <a:ea typeface="宋体" pitchFamily="84"/>
                <a:cs typeface="宋体" pitchFamily="84"/>
              </a:rPr>
              <a:t> </a:t>
            </a:r>
            <a:r>
              <a:rPr lang="en-US" altLang="zh-CN" sz="8400" b="0" i="0" u="none" spc="7750">
                <a:solidFill>
                  <a:srgbClr val="1EE3CF"/>
                </a:solidFill>
                <a:effectLst/>
                <a:latin typeface="Times New Roman" pitchFamily="84"/>
                <a:ea typeface="宋体" pitchFamily="84"/>
                <a:cs typeface="宋体" pitchFamily="84"/>
              </a:rPr>
              <a:t> </a:t>
            </a:r>
            <a:r>
              <a:rPr lang="en-US" altLang="zh-CN" sz="8050" b="0" i="0" u="none" spc="7830">
                <a:solidFill>
                  <a:srgbClr val="1EE3CF"/>
                </a:solidFill>
                <a:effectLst/>
                <a:latin typeface="Times New Roman" pitchFamily="80"/>
                <a:ea typeface="宋体" pitchFamily="80"/>
                <a:cs typeface="宋体" pitchFamily="80"/>
              </a:rPr>
              <a:t> </a:t>
            </a:r>
          </a:p>
        </p:txBody>
      </p:sp>
      <p:pic>
        <p:nvPicPr>
          <p:cNvPr id="13245" name="yt_image_1324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59709" y="1764096"/>
            <a:ext cx="1250640" cy="1673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246" name="yt_image_13246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32020" y="1835831"/>
            <a:ext cx="1248156" cy="1601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249" name="yt_shape_13249"/>
              <p:cNvSpPr txBox="1"/>
              <p:nvPr/>
            </p:nvSpPr>
            <p:spPr>
              <a:xfrm>
                <a:off x="540000" y="3487593"/>
                <a:ext cx="7511672" cy="30270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过点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作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所在的直线与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相切时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所在直线与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相交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所在直线与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相切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所在直线与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相离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249" name="yt_shape_132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87593"/>
                <a:ext cx="7511672" cy="3027047"/>
              </a:xfrm>
              <a:prstGeom prst="rect">
                <a:avLst/>
              </a:prstGeom>
              <a:blipFill>
                <a:blip r:embed="rId4"/>
                <a:stretch>
                  <a:fillRect l="-2516" t="-1610" r="-1299" b="-54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yt_shape_13244">
            <a:extLst>
              <a:ext uri="{FF2B5EF4-FFF2-40B4-BE49-F238E27FC236}">
                <a16:creationId xmlns:a16="http://schemas.microsoft.com/office/drawing/2014/main" id="{DC7A2513-BE54-4248-830B-C930F8317999}"/>
              </a:ext>
            </a:extLst>
          </p:cNvPr>
          <p:cNvSpPr txBox="1"/>
          <p:nvPr/>
        </p:nvSpPr>
        <p:spPr>
          <a:xfrm>
            <a:off x="540000" y="76470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在什么范围内取值时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所在的直线与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相交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相切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2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2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2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32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2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32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49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51" name="yt_shape_13251"/>
          <p:cNvSpPr txBox="1"/>
          <p:nvPr/>
        </p:nvSpPr>
        <p:spPr>
          <a:xfrm>
            <a:off x="540000" y="900000"/>
            <a:ext cx="1010533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ED02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忽视圆心到直线的距离必须是圆心到直线的垂线段的长而出错</a:t>
            </a:r>
          </a:p>
        </p:txBody>
      </p:sp>
      <p:sp>
        <p:nvSpPr>
          <p:cNvPr id="13252" name="yt_shape_13252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上有一点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满足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的位置关系是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3253" name="yt_table_13253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7844206"/>
              </p:ext>
            </p:extLst>
          </p:nvPr>
        </p:nvGraphicFramePr>
        <p:xfrm>
          <a:off x="540000" y="2511364"/>
          <a:ext cx="5724843" cy="848742"/>
        </p:xfrm>
        <a:graphic>
          <a:graphicData uri="http://schemas.openxmlformats.org/drawingml/2006/table">
            <a:tbl>
              <a:tblPr/>
              <a:tblGrid>
                <a:gridCol w="3319780">
                  <a:extLst>
                    <a:ext uri="{9D8B030D-6E8A-4147-A177-3AD203B41FA5}">
                      <a16:colId xmlns:a16="http://schemas.microsoft.com/office/drawing/2014/main" val="10308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103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相切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相离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相离或相切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相切或相交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5"/>
                  </a:ext>
                </a:extLst>
              </a:tr>
            </a:tbl>
          </a:graphicData>
        </a:graphic>
      </p:graphicFrame>
      <p:pic>
        <p:nvPicPr>
          <p:cNvPr id="3" name="yt_shape_1684382644629">
            <a:extLst>
              <a:ext uri="{FF2B5EF4-FFF2-40B4-BE49-F238E27FC236}">
                <a16:creationId xmlns:a16="http://schemas.microsoft.com/office/drawing/2014/main" id="{828725E1-F93E-1531-8A10-21D8F9A38415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6AF3907-7A68-F66C-8ABD-78A5F858FAD7}"/>
              </a:ext>
            </a:extLst>
          </p:cNvPr>
          <p:cNvSpPr txBox="1"/>
          <p:nvPr/>
        </p:nvSpPr>
        <p:spPr>
          <a:xfrm>
            <a:off x="449989" y="853194"/>
            <a:ext cx="1958086" cy="53804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500" b="0" i="0" strike="noStrike" kern="1200" cap="none" spc="11600" normalizeH="0" baseline="0" noProof="0">
                <a:ln>
                  <a:noFill/>
                </a:ln>
                <a:noFill/>
                <a:effectLst/>
                <a:uLnTx/>
                <a:uFillTx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9DE371F-0A4B-6CBA-3C90-499895318906}"/>
              </a:ext>
            </a:extLst>
          </p:cNvPr>
          <p:cNvSpPr txBox="1"/>
          <p:nvPr/>
        </p:nvSpPr>
        <p:spPr>
          <a:xfrm>
            <a:off x="1059708" y="18282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55" name="yt_shape_13255"/>
          <p:cNvSpPr txBox="1"/>
          <p:nvPr/>
        </p:nvSpPr>
        <p:spPr>
          <a:xfrm>
            <a:off x="540000" y="900000"/>
            <a:ext cx="4078039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e577dd5d-768e-4548-960e-e8e075920852.png&quot;}"/>
            </a:endParaRPr>
          </a:p>
        </p:txBody>
      </p:sp>
      <p:sp>
        <p:nvSpPr>
          <p:cNvPr id="13256" name="yt_shape_13256"/>
          <p:cNvSpPr txBox="1"/>
          <p:nvPr/>
        </p:nvSpPr>
        <p:spPr>
          <a:xfrm>
            <a:off x="540119" y="164418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为圆心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长为半径画圆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只有一个公共点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257" name="yt_table_13257" title="H_100.2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08367388"/>
                  </p:ext>
                </p:extLst>
              </p:nvPr>
            </p:nvGraphicFramePr>
            <p:xfrm>
              <a:off x="540000" y="2755982"/>
              <a:ext cx="5929631" cy="1273048"/>
            </p:xfrm>
            <a:graphic>
              <a:graphicData uri="http://schemas.openxmlformats.org/drawingml/2006/table">
                <a:tbl>
                  <a:tblPr/>
                  <a:tblGrid>
                    <a:gridCol w="2895918">
                      <a:extLst>
                        <a:ext uri="{9D8B030D-6E8A-4147-A177-3AD203B41FA5}">
                          <a16:colId xmlns:a16="http://schemas.microsoft.com/office/drawing/2014/main" val="10310"/>
                        </a:ext>
                      </a:extLst>
                    </a:gridCol>
                    <a:gridCol w="3033713">
                      <a:extLst>
                        <a:ext uri="{9D8B030D-6E8A-4147-A177-3AD203B41FA5}">
                          <a16:colId xmlns:a16="http://schemas.microsoft.com/office/drawing/2014/main" val="1031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R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＜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R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或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R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＞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2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≤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R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≤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＜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R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≤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或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R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27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3257" name="yt_table_13257" descr="{&quot;rangeId&quot;:14,&quot;type&quot;:&quot;Option&quot;}" title="H_100.2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08367388"/>
                  </p:ext>
                </p:extLst>
              </p:nvPr>
            </p:nvGraphicFramePr>
            <p:xfrm>
              <a:off x="540000" y="2755982"/>
              <a:ext cx="5929631" cy="1273048"/>
            </p:xfrm>
            <a:graphic>
              <a:graphicData uri="http://schemas.openxmlformats.org/drawingml/2006/table">
                <a:tbl>
                  <a:tblPr/>
                  <a:tblGrid>
                    <a:gridCol w="2895918">
                      <a:extLst>
                        <a:ext uri="{9D8B030D-6E8A-4147-A177-3AD203B41FA5}">
                          <a16:colId xmlns:a16="http://schemas.microsoft.com/office/drawing/2014/main" val="10310"/>
                        </a:ext>
                      </a:extLst>
                    </a:gridCol>
                    <a:gridCol w="3033713">
                      <a:extLst>
                        <a:ext uri="{9D8B030D-6E8A-4147-A177-3AD203B41FA5}">
                          <a16:colId xmlns:a16="http://schemas.microsoft.com/office/drawing/2014/main" val="10311"/>
                        </a:ext>
                      </a:extLst>
                    </a:gridCol>
                  </a:tblGrid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104622" b="-1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＜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R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或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R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＞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26"/>
                      </a:ext>
                    </a:extLst>
                  </a:tr>
                  <a:tr h="636524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≤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R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≤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95582" t="-100962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27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84382644654">
            <a:extLst>
              <a:ext uri="{FF2B5EF4-FFF2-40B4-BE49-F238E27FC236}">
                <a16:creationId xmlns:a16="http://schemas.microsoft.com/office/drawing/2014/main" id="{22BC7CBB-9EC9-411D-EFF3-FFBBD048B3B3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08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784629F-280E-52C4-275E-5F5C6F2E23E2}"/>
              </a:ext>
            </a:extLst>
          </p:cNvPr>
          <p:cNvSpPr txBox="1"/>
          <p:nvPr/>
        </p:nvSpPr>
        <p:spPr>
          <a:xfrm>
            <a:off x="6798521" y="207286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1622</Words>
  <Application>Microsoft Office PowerPoint</Application>
  <PresentationFormat>宽屏</PresentationFormat>
  <Paragraphs>109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9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2023-05-05T05:33:04Z</dcterms:created>
  <dcterms:modified xsi:type="dcterms:W3CDTF">2023-05-18T14:49:09Z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