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9" r:id="rId6"/>
    <p:sldId id="371" r:id="rId7"/>
    <p:sldId id="373" r:id="rId8"/>
    <p:sldId id="375" r:id="rId9"/>
    <p:sldId id="378" r:id="rId10"/>
    <p:sldId id="380" r:id="rId11"/>
    <p:sldId id="382" r:id="rId12"/>
    <p:sldId id="383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36" name="yt_image_13936" title="H_56.721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38" name="yt_image_13938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40" name="yt_shape_13940"/>
              <p:cNvSpPr txBox="1"/>
              <p:nvPr/>
            </p:nvSpPr>
            <p:spPr>
              <a:xfrm>
                <a:off x="540119" y="2203253"/>
                <a:ext cx="11111999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投掷一枚均匀的硬币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出现正面向上的概率为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是否说明投掷两次一定有一次正面向上出现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概率是针对大量重复试验而言的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正面向上的概率为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只说明有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的向上机会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而投掷两次硬币它是随机事件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不一定有一次正面向上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不一定有一次正面向上出现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40" name="yt_shape_13940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3253"/>
                <a:ext cx="11111999" cy="2744790"/>
              </a:xfrm>
              <a:prstGeom prst="rect">
                <a:avLst/>
              </a:prstGeom>
              <a:blipFill>
                <a:blip r:embed="rId4"/>
                <a:stretch>
                  <a:fillRect l="-1701" r="-220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2" name="yt_shape_13992"/>
          <p:cNvSpPr txBox="1"/>
          <p:nvPr/>
        </p:nvSpPr>
        <p:spPr>
          <a:xfrm>
            <a:off x="540000" y="1877897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点数为奇数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93" name="yt_shape_13993"/>
              <p:cNvSpPr txBox="1"/>
              <p:nvPr/>
            </p:nvSpPr>
            <p:spPr>
              <a:xfrm>
                <a:off x="540119" y="2357200"/>
                <a:ext cx="11111999" cy="20831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掷一个骰子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向上一面的点数可能为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这些点数出现的可能性相等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点数为奇数有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种可能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点数为奇数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993" name="yt_shape_13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7200"/>
                <a:ext cx="11111999" cy="2083134"/>
              </a:xfrm>
              <a:prstGeom prst="rect">
                <a:avLst/>
              </a:prstGeom>
              <a:blipFill>
                <a:blip r:embed="rId2"/>
                <a:stretch>
                  <a:fillRect l="-1701" t="-2639" r="-1153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95" name="yt_shape_13995"/>
          <p:cNvSpPr txBox="1"/>
          <p:nvPr/>
        </p:nvSpPr>
        <p:spPr>
          <a:xfrm>
            <a:off x="540000" y="4491122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点数大于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96" name="yt_shape_13996"/>
              <p:cNvSpPr txBox="1"/>
              <p:nvPr/>
            </p:nvSpPr>
            <p:spPr>
              <a:xfrm>
                <a:off x="540000" y="4970425"/>
                <a:ext cx="7463582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点数大于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且小于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种可能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即点数为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点数大于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且小于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96" name="yt_shape_13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0425"/>
                <a:ext cx="7463582" cy="1122871"/>
              </a:xfrm>
              <a:prstGeom prst="rect">
                <a:avLst/>
              </a:prstGeom>
              <a:blipFill>
                <a:blip r:embed="rId3"/>
                <a:stretch>
                  <a:fillRect l="-2533" t="-4324" r="-1552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989">
            <a:extLst>
              <a:ext uri="{FF2B5EF4-FFF2-40B4-BE49-F238E27FC236}">
                <a16:creationId xmlns:a16="http://schemas.microsoft.com/office/drawing/2014/main" id="{62A977E3-A4F3-4DB9-B768-1BC56FCA46BC}"/>
              </a:ext>
            </a:extLst>
          </p:cNvPr>
          <p:cNvSpPr txBox="1"/>
          <p:nvPr/>
        </p:nvSpPr>
        <p:spPr>
          <a:xfrm>
            <a:off x="540001" y="9688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掷一个骰子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观察向上一面的点数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求下列事件的概率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93" grpId="0" build="allAtOnce"/>
      <p:bldP spid="1399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8" name="yt_shape_13998"/>
          <p:cNvSpPr txBox="1"/>
          <p:nvPr/>
        </p:nvSpPr>
        <p:spPr>
          <a:xfrm>
            <a:off x="540000" y="900000"/>
            <a:ext cx="110685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已知一个口袋中装有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个除颜色不同外其他都相同的球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99" name="yt_shape_13999"/>
          <p:cNvSpPr txBox="1"/>
          <p:nvPr/>
        </p:nvSpPr>
        <p:spPr>
          <a:xfrm>
            <a:off x="540000" y="1379303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求从中随机取出一个黑球的概率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00" name="yt_shape_14000"/>
              <p:cNvSpPr txBox="1"/>
              <p:nvPr/>
            </p:nvSpPr>
            <p:spPr>
              <a:xfrm>
                <a:off x="540000" y="1858606"/>
                <a:ext cx="6395982" cy="638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从中随机取出一个黑球的概率为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00" name="yt_shape_140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6395982" cy="638701"/>
              </a:xfrm>
              <a:prstGeom prst="rect">
                <a:avLst/>
              </a:prstGeom>
              <a:blipFill>
                <a:blip r:embed="rId2"/>
                <a:stretch>
                  <a:fillRect l="-2955" r="-190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02" name="yt_shape_14002"/>
              <p:cNvSpPr txBox="1"/>
              <p:nvPr/>
            </p:nvSpPr>
            <p:spPr>
              <a:xfrm>
                <a:off x="540119" y="254809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若往口袋中再放入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且从口袋中随机取出一个白球的概率是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则再放入口袋的黑球有多少个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4002" name="yt_shape_140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8095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1701" b="-1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04" name="yt_shape_14004"/>
              <p:cNvSpPr txBox="1"/>
              <p:nvPr/>
            </p:nvSpPr>
            <p:spPr>
              <a:xfrm>
                <a:off x="540000" y="3705404"/>
                <a:ext cx="4409477" cy="1590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7+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再放入口袋的黑球有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04" name="yt_shape_14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5404"/>
                <a:ext cx="4409477" cy="1590244"/>
              </a:xfrm>
              <a:prstGeom prst="rect">
                <a:avLst/>
              </a:prstGeom>
              <a:blipFill>
                <a:blip r:embed="rId4"/>
                <a:stretch>
                  <a:fillRect l="-4288" r="-3181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00" grpId="0" build="allAtOnce"/>
      <p:bldP spid="1400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6" name="yt_shape_14006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27fa009-ae52-4262-8f3f-b7889bcbc666.png&quot;}"/>
            </a:endParaRPr>
          </a:p>
        </p:txBody>
      </p:sp>
      <p:sp>
        <p:nvSpPr>
          <p:cNvPr id="14007" name="yt_shape_14007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普洱四中单元卷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小明和小东做摸球游戏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一个不透明的口袋里只放有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个绿球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每个球除颜色外都相同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每次摸球前都将袋中的球充分搅匀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从中任意摸出一个球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记录颜色后再放回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若是红球小明得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若是绿球小东得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游戏结束时得分多者获胜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08" name="yt_shape_14008"/>
          <p:cNvSpPr txBox="1"/>
          <p:nvPr/>
        </p:nvSpPr>
        <p:spPr>
          <a:xfrm>
            <a:off x="540000" y="3572858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你认为这个游戏对双方公平吗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4009" name="yt_shape_14009"/>
          <p:cNvSpPr txBox="1"/>
          <p:nvPr/>
        </p:nvSpPr>
        <p:spPr>
          <a:xfrm>
            <a:off x="540000" y="4052161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不公平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719429">
            <a:extLst>
              <a:ext uri="{FF2B5EF4-FFF2-40B4-BE49-F238E27FC236}">
                <a16:creationId xmlns:a16="http://schemas.microsoft.com/office/drawing/2014/main" id="{9A588F55-303E-7360-5A0A-4FD01B01373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0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0" name="yt_shape_140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若你认为公平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若你认为不公平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并修改规则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使该游戏对双方公平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11" name="yt_shape_14011"/>
              <p:cNvSpPr txBox="1"/>
              <p:nvPr/>
            </p:nvSpPr>
            <p:spPr>
              <a:xfrm>
                <a:off x="540000" y="1859435"/>
                <a:ext cx="8694688" cy="24890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小明得分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小东得分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不公平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修改规则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摸到红球小明得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摸到绿球小东得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11" name="yt_shape_14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8694688" cy="2489015"/>
              </a:xfrm>
              <a:prstGeom prst="rect">
                <a:avLst/>
              </a:prstGeom>
              <a:blipFill>
                <a:blip r:embed="rId2"/>
                <a:stretch>
                  <a:fillRect l="-2174" r="-1192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45" name="yt_shape_13945"/>
              <p:cNvSpPr txBox="1"/>
              <p:nvPr/>
            </p:nvSpPr>
            <p:spPr>
              <a:xfrm>
                <a:off x="540119" y="900000"/>
                <a:ext cx="11111999" cy="53519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一个不透明的口袋中装有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个黄球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这些球除颜色外其他均相同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从中任意摸出一个球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求摸到的球是白球的概率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要使摸到白球的概率为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需要在这个口袋中再放入多少个白球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直接利用概率公式求解即可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根据白球的概率公式得到相应的方程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求解即可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得口袋中装有红球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黄球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白球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摸到白球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设需要在这个口袋中再放入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是方程的解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故需要在这个口袋中再放入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45" name="yt_shape_13945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351914"/>
              </a:xfrm>
              <a:prstGeom prst="rect">
                <a:avLst/>
              </a:prstGeom>
              <a:blipFill>
                <a:blip r:embed="rId2"/>
                <a:stretch>
                  <a:fillRect l="-1701" t="-1025" r="-439" b="-2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4" name="yt_shape_1395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cf645de-bbee-465f-ab52-8ae57bdec20a.png&quot;}"/>
            </a:endParaRPr>
          </a:p>
        </p:txBody>
      </p:sp>
      <p:sp>
        <p:nvSpPr>
          <p:cNvPr id="13955" name="yt_shape_13955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概率的意义</a:t>
            </a:r>
          </a:p>
        </p:txBody>
      </p:sp>
      <p:sp>
        <p:nvSpPr>
          <p:cNvPr id="13956" name="yt_shape_13956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对于一个随机事件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我们把刻画其发生可能性大小的数值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称为随机事件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发生的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概率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57" name="yt_shape_13957"/>
              <p:cNvSpPr txBox="1"/>
              <p:nvPr/>
            </p:nvSpPr>
            <p:spPr>
              <a:xfrm>
                <a:off x="540119" y="3121201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某超市举行促销活动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并对外宣传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摸到一等奖的概率为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则下列说法正确的是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957" name="yt_shape_13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1201"/>
                <a:ext cx="11111999" cy="1109535"/>
              </a:xfrm>
              <a:prstGeom prst="rect">
                <a:avLst/>
              </a:prstGeom>
              <a:blipFill>
                <a:blip r:embed="rId2"/>
                <a:stretch>
                  <a:fillRect l="-1701" r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59" name="yt_table_1395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389686"/>
              </p:ext>
            </p:extLst>
          </p:nvPr>
        </p:nvGraphicFramePr>
        <p:xfrm>
          <a:off x="540000" y="4433888"/>
          <a:ext cx="7739064" cy="1697484"/>
        </p:xfrm>
        <a:graphic>
          <a:graphicData uri="http://schemas.openxmlformats.org/drawingml/2006/table">
            <a:tbl>
              <a:tblPr/>
              <a:tblGrid>
                <a:gridCol w="7739064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次必有一次摸到一等奖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抽一次不可能摸到一等奖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次也可能没有摸到一等奖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次没有摸到一等奖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那么第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次一定摸到一等奖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3" name="yt_shape_1684382719263">
            <a:extLst>
              <a:ext uri="{FF2B5EF4-FFF2-40B4-BE49-F238E27FC236}">
                <a16:creationId xmlns:a16="http://schemas.microsoft.com/office/drawing/2014/main" id="{DCF1010C-7785-C159-F607-41A325B08C0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719280">
            <a:extLst>
              <a:ext uri="{FF2B5EF4-FFF2-40B4-BE49-F238E27FC236}">
                <a16:creationId xmlns:a16="http://schemas.microsoft.com/office/drawing/2014/main" id="{A25EC311-1FC8-0B09-40C1-C79E93BAAF3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541117-ACBC-B2E5-9AA7-8806C88B5FD9}"/>
              </a:ext>
            </a:extLst>
          </p:cNvPr>
          <p:cNvSpPr txBox="1"/>
          <p:nvPr/>
        </p:nvSpPr>
        <p:spPr>
          <a:xfrm>
            <a:off x="2769446" y="259044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概率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798521-6BA9-8347-3618-AF5152ACC196}"/>
              </a:ext>
            </a:extLst>
          </p:cNvPr>
          <p:cNvSpPr txBox="1"/>
          <p:nvPr/>
        </p:nvSpPr>
        <p:spPr>
          <a:xfrm>
            <a:off x="4903046" y="2590448"/>
            <a:ext cx="146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9F597A-293B-E6D9-E3F0-124CD3299959}"/>
              </a:ext>
            </a:extLst>
          </p:cNvPr>
          <p:cNvSpPr txBox="1"/>
          <p:nvPr/>
        </p:nvSpPr>
        <p:spPr>
          <a:xfrm>
            <a:off x="1364508" y="374882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494314" y="900000"/>
            <a:ext cx="34256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概率的计算</a:t>
            </a:r>
          </a:p>
        </p:txBody>
      </p:sp>
      <p:sp>
        <p:nvSpPr>
          <p:cNvPr id="13962" name="yt_shape_13962"/>
          <p:cNvSpPr txBox="1"/>
          <p:nvPr/>
        </p:nvSpPr>
        <p:spPr>
          <a:xfrm>
            <a:off x="540000" y="1399565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简单概率的求法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63" name="yt_shape_13963"/>
              <p:cNvSpPr txBox="1"/>
              <p:nvPr/>
            </p:nvSpPr>
            <p:spPr>
              <a:xfrm>
                <a:off x="540119" y="1925953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indent="609523"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概率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所有等可能的结果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表示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事件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包含其中的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种结果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963" name="yt_shape_13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5953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r="-1701" b="-16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965" name="yt_shape_13965"/>
              <p:cNvSpPr txBox="1"/>
              <p:nvPr/>
            </p:nvSpPr>
            <p:spPr>
              <a:xfrm>
                <a:off x="540119" y="300065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从下列一组数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中随机抽取一个数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这个数是负数的概率为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965" name="yt_shape_139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00655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967" name="yt_table_13967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049332"/>
                  </p:ext>
                </p:extLst>
              </p:nvPr>
            </p:nvGraphicFramePr>
            <p:xfrm>
              <a:off x="540000" y="4310328"/>
              <a:ext cx="6800216" cy="6428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967" name="yt_table_13967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5049332"/>
                  </p:ext>
                </p:extLst>
              </p:nvPr>
            </p:nvGraphicFramePr>
            <p:xfrm>
              <a:off x="540000" y="4310328"/>
              <a:ext cx="6800216" cy="64287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719307">
            <a:extLst>
              <a:ext uri="{FF2B5EF4-FFF2-40B4-BE49-F238E27FC236}">
                <a16:creationId xmlns:a16="http://schemas.microsoft.com/office/drawing/2014/main" id="{AF191780-E42A-BAF5-46F8-0F126D0FA86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A1FD1E-BEEB-FB11-0A0F-0F31BC5FE662}"/>
              </a:ext>
            </a:extLst>
          </p:cNvPr>
          <p:cNvSpPr txBox="1"/>
          <p:nvPr/>
        </p:nvSpPr>
        <p:spPr>
          <a:xfrm>
            <a:off x="5260946" y="1832062"/>
            <a:ext cx="29232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所有等可能的结果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6D99FF-F759-47AF-F6AB-7CB72073BC71}"/>
              </a:ext>
            </a:extLst>
          </p:cNvPr>
          <p:cNvSpPr txBox="1"/>
          <p:nvPr/>
        </p:nvSpPr>
        <p:spPr>
          <a:xfrm>
            <a:off x="9518000" y="1832062"/>
            <a:ext cx="2194624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事件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包含其中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CB4C03-5315-1FF2-90FA-73DF323A1EE2}"/>
              </a:ext>
            </a:extLst>
          </p:cNvPr>
          <p:cNvSpPr txBox="1"/>
          <p:nvPr/>
        </p:nvSpPr>
        <p:spPr>
          <a:xfrm>
            <a:off x="450108" y="2468332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种结果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64BC96-B7DD-AF9B-C33D-298F6AFC935D}"/>
              </a:ext>
            </a:extLst>
          </p:cNvPr>
          <p:cNvSpPr txBox="1"/>
          <p:nvPr/>
        </p:nvSpPr>
        <p:spPr>
          <a:xfrm>
            <a:off x="4717308" y="36252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8" name="yt_shape_13968"/>
          <p:cNvSpPr txBox="1"/>
          <p:nvPr/>
        </p:nvSpPr>
        <p:spPr>
          <a:xfrm>
            <a:off x="540119" y="9576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在一个不透明的布袋内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有红球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黄球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白球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蓝球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它们除颜色外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大小、质地都相同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若随机从袋中摸取一个球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则摸中哪种球的概率最大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69" name="yt_table_1396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93747"/>
              </p:ext>
            </p:extLst>
          </p:nvPr>
        </p:nvGraphicFramePr>
        <p:xfrm>
          <a:off x="540000" y="2549536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红球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白球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蓝球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971" name="yt_shape_13971"/>
              <p:cNvSpPr txBox="1"/>
              <p:nvPr/>
            </p:nvSpPr>
            <p:spPr>
              <a:xfrm>
                <a:off x="540119" y="3024601"/>
                <a:ext cx="11111999" cy="1069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辽宁省中考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一块飞镖游戏板由大小相等的小正方形格子构成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向游戏板随机投掷一枚飞镖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每次飞镖均落在纸板上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击中阴影区域的概率是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971" name="yt_shape_139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4601"/>
                <a:ext cx="11111999" cy="1069267"/>
              </a:xfrm>
              <a:prstGeom prst="rect">
                <a:avLst/>
              </a:prstGeom>
              <a:blipFill>
                <a:blip r:embed="rId2"/>
                <a:stretch>
                  <a:fillRect l="-1701" t="-6250" r="-170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73" name="yt_image_139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1926" y="4349086"/>
            <a:ext cx="1168146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F1EAC9-29C1-4542-9B55-908531E8AAC0}"/>
              </a:ext>
            </a:extLst>
          </p:cNvPr>
          <p:cNvSpPr txBox="1"/>
          <p:nvPr/>
        </p:nvSpPr>
        <p:spPr>
          <a:xfrm>
            <a:off x="2583708" y="186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EA1A28-A21E-DA5F-A095-1369C21C24BB}"/>
                  </a:ext>
                </a:extLst>
              </p:cNvPr>
              <p:cNvSpPr txBox="1"/>
              <p:nvPr/>
            </p:nvSpPr>
            <p:spPr>
              <a:xfrm>
                <a:off x="10584707" y="3372333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EA1A28-A21E-DA5F-A095-1369C21C24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4707" y="3372333"/>
                <a:ext cx="613474" cy="6770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5" name="yt_shape_13975"/>
          <p:cNvSpPr txBox="1"/>
          <p:nvPr/>
        </p:nvSpPr>
        <p:spPr>
          <a:xfrm>
            <a:off x="494314" y="913962"/>
            <a:ext cx="74267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必然事件、不可能事件、随机事件的概率</a:t>
            </a:r>
          </a:p>
        </p:txBody>
      </p:sp>
      <p:sp>
        <p:nvSpPr>
          <p:cNvPr id="13976" name="yt_shape_13976"/>
          <p:cNvSpPr txBox="1"/>
          <p:nvPr/>
        </p:nvSpPr>
        <p:spPr>
          <a:xfrm>
            <a:off x="540119" y="14135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必然发生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不可能发生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是随机事件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977" name="yt_shape_13977"/>
          <p:cNvSpPr txBox="1"/>
          <p:nvPr/>
        </p:nvSpPr>
        <p:spPr>
          <a:xfrm>
            <a:off x="540000" y="2372962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必然事件发生的概率与不可能事件发生的概率分别为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78" name="yt_table_1397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739811"/>
              </p:ext>
            </p:extLst>
          </p:nvPr>
        </p:nvGraphicFramePr>
        <p:xfrm>
          <a:off x="540000" y="3004629"/>
          <a:ext cx="9333866" cy="424371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pic>
        <p:nvPicPr>
          <p:cNvPr id="3" name="yt_shape_1684382719339">
            <a:extLst>
              <a:ext uri="{FF2B5EF4-FFF2-40B4-BE49-F238E27FC236}">
                <a16:creationId xmlns:a16="http://schemas.microsoft.com/office/drawing/2014/main" id="{872E8159-8BAE-0669-79D5-23DB8B731C5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459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424F6-E6A4-A8FF-F464-59F4966453C7}"/>
              </a:ext>
            </a:extLst>
          </p:cNvPr>
          <p:cNvSpPr txBox="1"/>
          <p:nvPr/>
        </p:nvSpPr>
        <p:spPr>
          <a:xfrm>
            <a:off x="6096000" y="136672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622E26-0D1E-DC68-F17B-A2151AF73E5A}"/>
              </a:ext>
            </a:extLst>
          </p:cNvPr>
          <p:cNvSpPr txBox="1"/>
          <p:nvPr/>
        </p:nvSpPr>
        <p:spPr>
          <a:xfrm>
            <a:off x="1059708" y="184220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14589C-7EAA-E88B-66E1-93797DB6283C}"/>
              </a:ext>
            </a:extLst>
          </p:cNvPr>
          <p:cNvSpPr txBox="1"/>
          <p:nvPr/>
        </p:nvSpPr>
        <p:spPr>
          <a:xfrm>
            <a:off x="8170121" y="1842209"/>
            <a:ext cx="238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042B40-9BC3-5522-F281-38EF3376E65E}"/>
              </a:ext>
            </a:extLst>
          </p:cNvPr>
          <p:cNvSpPr txBox="1"/>
          <p:nvPr/>
        </p:nvSpPr>
        <p:spPr>
          <a:xfrm>
            <a:off x="8298589" y="23261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0" name="yt_shape_13980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对概率的意义理解不清而出错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81" name="yt_shape_13981"/>
              <p:cNvSpPr txBox="1"/>
              <p:nvPr/>
            </p:nvSpPr>
            <p:spPr>
              <a:xfrm>
                <a:off x="540119" y="1399565"/>
                <a:ext cx="11111999" cy="10665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连续抛掷一枚质地均匀的一元硬币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次正面朝上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次抛掷该硬币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出现正面朝上的概率是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1" name="yt_shape_1398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66510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19363">
            <a:extLst>
              <a:ext uri="{FF2B5EF4-FFF2-40B4-BE49-F238E27FC236}">
                <a16:creationId xmlns:a16="http://schemas.microsoft.com/office/drawing/2014/main" id="{322C755B-980C-E0C0-847E-1C36A1C92E7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96D1BC-A400-AFF9-B412-4003DF893D6B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CA44E1-5C9D-841F-9E5C-9F14909C0267}"/>
                  </a:ext>
                </a:extLst>
              </p:cNvPr>
              <p:cNvSpPr txBox="1"/>
              <p:nvPr/>
            </p:nvSpPr>
            <p:spPr>
              <a:xfrm>
                <a:off x="4793508" y="1747297"/>
                <a:ext cx="613474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43CA44E1-5C9D-841F-9E5C-9F14909C0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508" y="1747297"/>
                <a:ext cx="613474" cy="6743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3" name="yt_shape_13983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ac78ccd-a30d-4f73-9e95-9f18b30df8e6.png&quot;}"/>
            </a:endParaRPr>
          </a:p>
        </p:txBody>
      </p:sp>
      <p:sp>
        <p:nvSpPr>
          <p:cNvPr id="13984" name="yt_shape_13984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通辽市中考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及其内切圆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随机地往正方形内掷一粒米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落在阴影部分的概率是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86" name="yt_table_13986_skip" title="H_47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512649"/>
                  </p:ext>
                </p:extLst>
              </p:nvPr>
            </p:nvGraphicFramePr>
            <p:xfrm>
              <a:off x="540000" y="2603618"/>
              <a:ext cx="7955916" cy="597408"/>
            </p:xfrm>
            <a:graphic>
              <a:graphicData uri="http://schemas.openxmlformats.org/drawingml/2006/table">
                <a:tbl>
                  <a:tblPr/>
                  <a:tblGrid>
                    <a:gridCol w="196405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2479993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94659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1565275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986" name="yt_table_13986_skip" descr="{&quot;rangeId&quot;:14,&quot;type&quot;:&quot;Option&quot;,&quot;drawing&quot;:[&quot;yt_image_13985&quot;]}" title="H_47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1512649"/>
                  </p:ext>
                </p:extLst>
              </p:nvPr>
            </p:nvGraphicFramePr>
            <p:xfrm>
              <a:off x="540000" y="2603618"/>
              <a:ext cx="7955916" cy="597408"/>
            </p:xfrm>
            <a:graphic>
              <a:graphicData uri="http://schemas.openxmlformats.org/drawingml/2006/table">
                <a:tbl>
                  <a:tblPr/>
                  <a:tblGrid>
                    <a:gridCol w="196405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2479993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94659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1565275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59740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05590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78922" r="-141176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8840" r="-80564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08171" b="-161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985" name="yt_image_13985_skip" title="H_102.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2487" y="2276872"/>
            <a:ext cx="153733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719389">
            <a:extLst>
              <a:ext uri="{FF2B5EF4-FFF2-40B4-BE49-F238E27FC236}">
                <a16:creationId xmlns:a16="http://schemas.microsoft.com/office/drawing/2014/main" id="{5B4BF7F0-5C0D-3DCB-E01C-064F578C9E4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35CAB5-A80E-B7BF-264C-D0D6430122E0}"/>
              </a:ext>
            </a:extLst>
          </p:cNvPr>
          <p:cNvSpPr txBox="1"/>
          <p:nvPr/>
        </p:nvSpPr>
        <p:spPr>
          <a:xfrm>
            <a:off x="41077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987">
            <a:extLst>
              <a:ext uri="{FF2B5EF4-FFF2-40B4-BE49-F238E27FC236}">
                <a16:creationId xmlns:a16="http://schemas.microsoft.com/office/drawing/2014/main" id="{70F0096B-2536-4077-8056-7B3CBE54963A}"/>
              </a:ext>
            </a:extLst>
          </p:cNvPr>
          <p:cNvSpPr txBox="1"/>
          <p:nvPr/>
        </p:nvSpPr>
        <p:spPr>
          <a:xfrm>
            <a:off x="537823" y="374475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无色酚酞溶液是一种常用酸碱指示剂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广泛应用于检验溶液酸碱性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通常情况下酚酞溶液遇酸溶液不变色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遇中性溶液也不变色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遇碱溶液变红色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瓶缺失标签的无色液体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蒸馏水、白醋溶液、食用碱溶液、柠檬水溶液、火碱溶液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将酚酞试剂滴入任意一瓶液体后呈现红色的概率是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yt_table_13988" title="H_50.12">
                <a:extLst>
                  <a:ext uri="{FF2B5EF4-FFF2-40B4-BE49-F238E27FC236}">
                    <a16:creationId xmlns:a16="http://schemas.microsoft.com/office/drawing/2014/main" id="{EA2B4DEF-4D79-4722-909F-0B39F2CC3F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3121194"/>
                  </p:ext>
                </p:extLst>
              </p:nvPr>
            </p:nvGraphicFramePr>
            <p:xfrm>
              <a:off x="537704" y="5816812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yt_table_13988" title="H_50.12">
                <a:extLst>
                  <a:ext uri="{FF2B5EF4-FFF2-40B4-BE49-F238E27FC236}">
                    <a16:creationId xmlns:a16="http://schemas.microsoft.com/office/drawing/2014/main" id="{EA2B4DEF-4D79-4722-909F-0B39F2CC3F2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3121194"/>
                  </p:ext>
                </p:extLst>
              </p:nvPr>
            </p:nvGraphicFramePr>
            <p:xfrm>
              <a:off x="537704" y="5816812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4984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1270" r="-15301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633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7228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8BE18E8-64C0-4A3A-9BE3-B69852FD3B2A}"/>
              </a:ext>
            </a:extLst>
          </p:cNvPr>
          <p:cNvSpPr txBox="1"/>
          <p:nvPr/>
        </p:nvSpPr>
        <p:spPr>
          <a:xfrm>
            <a:off x="9896611" y="51244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89" name="yt_shape_13989"/>
              <p:cNvSpPr txBox="1"/>
              <p:nvPr/>
            </p:nvSpPr>
            <p:spPr>
              <a:xfrm>
                <a:off x="540119" y="951079"/>
                <a:ext cx="11111999" cy="15500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某商场举办有奖销售活动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每张奖券被抽中的可能性相同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若以每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张奖券为一个开奖单位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个一等奖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个二等奖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不设其他奖项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则只抽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张奖券恰好中奖的概率是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endParaRPr lang="zh-CN" altLang="zh-CN" sz="2400" b="0" i="0" u="none" spc="150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3989" name="yt_shape_13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51079"/>
                <a:ext cx="11111999" cy="1550040"/>
              </a:xfrm>
              <a:prstGeom prst="rect">
                <a:avLst/>
              </a:prstGeom>
              <a:blipFill>
                <a:blip r:embed="rId2"/>
                <a:stretch>
                  <a:fillRect l="-1701" t="-4331" r="-1701" b="-8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49569C-03E7-B540-6594-292DD5578D85}"/>
                  </a:ext>
                </a:extLst>
              </p:cNvPr>
              <p:cNvSpPr txBox="1"/>
              <p:nvPr/>
            </p:nvSpPr>
            <p:spPr>
              <a:xfrm>
                <a:off x="2050308" y="1733958"/>
                <a:ext cx="7420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49569C-03E7-B540-6594-292DD5578D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0308" y="1733958"/>
                <a:ext cx="742061" cy="7680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1534</Words>
  <Application>Microsoft Office PowerPoint</Application>
  <PresentationFormat>宽屏</PresentationFormat>
  <Paragraphs>94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2023-05-18T15:14:35Z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