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70" r:id="rId4"/>
    <p:sldId id="372" r:id="rId5"/>
    <p:sldId id="373" r:id="rId6"/>
    <p:sldId id="374" r:id="rId7"/>
    <p:sldId id="376" r:id="rId8"/>
    <p:sldId id="379" r:id="rId9"/>
    <p:sldId id="382" r:id="rId10"/>
    <p:sldId id="385" r:id="rId11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9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bin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bin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71" name="yt_shape_16271"/>
          <p:cNvSpPr txBox="1"/>
          <p:nvPr/>
        </p:nvSpPr>
        <p:spPr>
          <a:xfrm>
            <a:off x="540000" y="900000"/>
            <a:ext cx="2577629" cy="66640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700" b="0" i="0" u="none" spc="20100">
                <a:noFill/>
                <a:effectLst/>
                <a:latin typeface="Times New Roman" pitchFamily="37"/>
                <a:ea typeface="宋体" pitchFamily="37"/>
                <a:cs typeface="宋体" pitchFamily="37"/>
                <a:sym typeface="Finished"/>
              </a:rPr>
              <a:t>⁠</a:t>
            </a:r>
            <a:endParaRPr lang="zh-CN" altLang="zh-CN" sz="3700" b="0" i="0" u="none" spc="20100">
              <a:solidFill>
                <a:srgbClr val="1EE3CF"/>
              </a:solidFill>
              <a:effectLst/>
              <a:latin typeface="Times New Roman" pitchFamily="37"/>
              <a:ea typeface="宋体" pitchFamily="37"/>
              <a:cs typeface="宋体" pitchFamily="37"/>
              <a:sym typeface="Finished"/>
              <a:hlinkClick r:id="" action="ppaction://macro?name={&quot;type&quot;:&quot;ImageText&quot;,&quot;item&quot;:&quot;ImageText&quot;,&quot;path&quot;:&quot;\\ImageTexts\\d3dfc1e7-0af6-4e7e-b958-6b5558b83476.png&quot;}"/>
            </a:endParaRPr>
          </a:p>
        </p:txBody>
      </p:sp>
      <p:pic>
        <p:nvPicPr>
          <p:cNvPr id="3" name="yt_shape_1684383021323">
            <a:extLst>
              <a:ext uri="{FF2B5EF4-FFF2-40B4-BE49-F238E27FC236}">
                <a16:creationId xmlns:a16="http://schemas.microsoft.com/office/drawing/2014/main" id="{DDAEAAEB-A2EF-1229-A7ED-2431AB34512E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39"/>
            <a:ext cx="2425764" cy="608478"/>
          </a:xfrm>
          <a:prstGeom prst="rect">
            <a:avLst/>
          </a:prstGeom>
        </p:spPr>
      </p:pic>
      <p:sp>
        <p:nvSpPr>
          <p:cNvPr id="4" name="yt_shape_16272">
            <a:extLst>
              <a:ext uri="{FF2B5EF4-FFF2-40B4-BE49-F238E27FC236}">
                <a16:creationId xmlns:a16="http://schemas.microsoft.com/office/drawing/2014/main" id="{3F05CD45-22DD-468C-91D3-702988F834A5}"/>
              </a:ext>
            </a:extLst>
          </p:cNvPr>
          <p:cNvSpPr txBox="1"/>
          <p:nvPr/>
        </p:nvSpPr>
        <p:spPr>
          <a:xfrm>
            <a:off x="540000" y="1757321"/>
            <a:ext cx="346248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锐角三角函数</a:t>
            </a:r>
          </a:p>
        </p:txBody>
      </p:sp>
      <p:sp>
        <p:nvSpPr>
          <p:cNvPr id="5" name="yt_shape_16273">
            <a:extLst>
              <a:ext uri="{FF2B5EF4-FFF2-40B4-BE49-F238E27FC236}">
                <a16:creationId xmlns:a16="http://schemas.microsoft.com/office/drawing/2014/main" id="{AFD27928-81E9-42FB-9D0E-25BDB3200143}"/>
              </a:ext>
            </a:extLst>
          </p:cNvPr>
          <p:cNvSpPr txBox="1"/>
          <p:nvPr/>
        </p:nvSpPr>
        <p:spPr>
          <a:xfrm>
            <a:off x="540000" y="2256886"/>
            <a:ext cx="93919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yt_table_16274" title="H_50.57504">
                <a:extLst>
                  <a:ext uri="{FF2B5EF4-FFF2-40B4-BE49-F238E27FC236}">
                    <a16:creationId xmlns:a16="http://schemas.microsoft.com/office/drawing/2014/main" id="{360FC94D-7E90-4CB0-BA26-8CA23157B03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40936429"/>
                  </p:ext>
                </p:extLst>
              </p:nvPr>
            </p:nvGraphicFramePr>
            <p:xfrm>
              <a:off x="540000" y="2888553"/>
              <a:ext cx="7863968" cy="642303"/>
            </p:xfrm>
            <a:graphic>
              <a:graphicData uri="http://schemas.openxmlformats.org/drawingml/2006/table">
                <a:tbl>
                  <a:tblPr/>
                  <a:tblGrid>
                    <a:gridCol w="2345119">
                      <a:extLst>
                        <a:ext uri="{9D8B030D-6E8A-4147-A177-3AD203B41FA5}">
                          <a16:colId xmlns:a16="http://schemas.microsoft.com/office/drawing/2014/main" val="10709"/>
                        </a:ext>
                      </a:extLst>
                    </a:gridCol>
                    <a:gridCol w="2327656">
                      <a:extLst>
                        <a:ext uri="{9D8B030D-6E8A-4147-A177-3AD203B41FA5}">
                          <a16:colId xmlns:a16="http://schemas.microsoft.com/office/drawing/2014/main" val="10710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711"/>
                        </a:ext>
                      </a:extLst>
                    </a:gridCol>
                    <a:gridCol w="1138238">
                      <a:extLst>
                        <a:ext uri="{9D8B030D-6E8A-4147-A177-3AD203B41FA5}">
                          <a16:colId xmlns:a16="http://schemas.microsoft.com/office/drawing/2014/main" val="1071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7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6" name="yt_table_16274" title="H_50.57504">
                <a:extLst>
                  <a:ext uri="{FF2B5EF4-FFF2-40B4-BE49-F238E27FC236}">
                    <a16:creationId xmlns:a16="http://schemas.microsoft.com/office/drawing/2014/main" id="{360FC94D-7E90-4CB0-BA26-8CA23157B03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40936429"/>
                  </p:ext>
                </p:extLst>
              </p:nvPr>
            </p:nvGraphicFramePr>
            <p:xfrm>
              <a:off x="540000" y="2888553"/>
              <a:ext cx="7863968" cy="642303"/>
            </p:xfrm>
            <a:graphic>
              <a:graphicData uri="http://schemas.openxmlformats.org/drawingml/2006/table">
                <a:tbl>
                  <a:tblPr/>
                  <a:tblGrid>
                    <a:gridCol w="2345119">
                      <a:extLst>
                        <a:ext uri="{9D8B030D-6E8A-4147-A177-3AD203B41FA5}">
                          <a16:colId xmlns:a16="http://schemas.microsoft.com/office/drawing/2014/main" val="10709"/>
                        </a:ext>
                      </a:extLst>
                    </a:gridCol>
                    <a:gridCol w="2327656">
                      <a:extLst>
                        <a:ext uri="{9D8B030D-6E8A-4147-A177-3AD203B41FA5}">
                          <a16:colId xmlns:a16="http://schemas.microsoft.com/office/drawing/2014/main" val="10710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711"/>
                        </a:ext>
                      </a:extLst>
                    </a:gridCol>
                    <a:gridCol w="1138238">
                      <a:extLst>
                        <a:ext uri="{9D8B030D-6E8A-4147-A177-3AD203B41FA5}">
                          <a16:colId xmlns:a16="http://schemas.microsoft.com/office/drawing/2014/main" val="10712"/>
                        </a:ext>
                      </a:extLst>
                    </a:gridCol>
                  </a:tblGrid>
                  <a:tr h="64230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35325" b="-158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785" r="-137173" b="-158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27596" r="-55490" b="-158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90374" b="-1588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7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7" name="yt_shape_16275">
            <a:extLst>
              <a:ext uri="{FF2B5EF4-FFF2-40B4-BE49-F238E27FC236}">
                <a16:creationId xmlns:a16="http://schemas.microsoft.com/office/drawing/2014/main" id="{FB9A3D3D-19F5-410C-BB3F-BC1B1A08AF39}"/>
              </a:ext>
            </a:extLst>
          </p:cNvPr>
          <p:cNvSpPr txBox="1"/>
          <p:nvPr/>
        </p:nvSpPr>
        <p:spPr>
          <a:xfrm>
            <a:off x="540119" y="358150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通辽市中考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由边长为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的小正方形构成的网格中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都在格点上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为直径的圆经过点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8" name="yt_table_16277_skip" title="H_56.34504">
                <a:extLst>
                  <a:ext uri="{FF2B5EF4-FFF2-40B4-BE49-F238E27FC236}">
                    <a16:creationId xmlns:a16="http://schemas.microsoft.com/office/drawing/2014/main" id="{1665A13A-A9CA-4982-9048-E54FB36BB65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46279046"/>
                  </p:ext>
                </p:extLst>
              </p:nvPr>
            </p:nvGraphicFramePr>
            <p:xfrm>
              <a:off x="540000" y="4540937"/>
              <a:ext cx="7881494" cy="715582"/>
            </p:xfrm>
            <a:graphic>
              <a:graphicData uri="http://schemas.openxmlformats.org/drawingml/2006/table">
                <a:tbl>
                  <a:tblPr/>
                  <a:tblGrid>
                    <a:gridCol w="2345119">
                      <a:extLst>
                        <a:ext uri="{9D8B030D-6E8A-4147-A177-3AD203B41FA5}">
                          <a16:colId xmlns:a16="http://schemas.microsoft.com/office/drawing/2014/main" val="10713"/>
                        </a:ext>
                      </a:extLst>
                    </a:gridCol>
                    <a:gridCol w="2327656">
                      <a:extLst>
                        <a:ext uri="{9D8B030D-6E8A-4147-A177-3AD203B41FA5}">
                          <a16:colId xmlns:a16="http://schemas.microsoft.com/office/drawing/2014/main" val="10714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715"/>
                        </a:ext>
                      </a:extLst>
                    </a:gridCol>
                    <a:gridCol w="1155764">
                      <a:extLst>
                        <a:ext uri="{9D8B030D-6E8A-4147-A177-3AD203B41FA5}">
                          <a16:colId xmlns:a16="http://schemas.microsoft.com/office/drawing/2014/main" val="1071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13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13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7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8" name="yt_table_16277_skip" title="H_56.34504">
                <a:extLst>
                  <a:ext uri="{FF2B5EF4-FFF2-40B4-BE49-F238E27FC236}">
                    <a16:creationId xmlns:a16="http://schemas.microsoft.com/office/drawing/2014/main" id="{1665A13A-A9CA-4982-9048-E54FB36BB65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46279046"/>
                  </p:ext>
                </p:extLst>
              </p:nvPr>
            </p:nvGraphicFramePr>
            <p:xfrm>
              <a:off x="540000" y="4540937"/>
              <a:ext cx="7881494" cy="715582"/>
            </p:xfrm>
            <a:graphic>
              <a:graphicData uri="http://schemas.openxmlformats.org/drawingml/2006/table">
                <a:tbl>
                  <a:tblPr/>
                  <a:tblGrid>
                    <a:gridCol w="2345119">
                      <a:extLst>
                        <a:ext uri="{9D8B030D-6E8A-4147-A177-3AD203B41FA5}">
                          <a16:colId xmlns:a16="http://schemas.microsoft.com/office/drawing/2014/main" val="10713"/>
                        </a:ext>
                      </a:extLst>
                    </a:gridCol>
                    <a:gridCol w="2327656">
                      <a:extLst>
                        <a:ext uri="{9D8B030D-6E8A-4147-A177-3AD203B41FA5}">
                          <a16:colId xmlns:a16="http://schemas.microsoft.com/office/drawing/2014/main" val="10714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715"/>
                        </a:ext>
                      </a:extLst>
                    </a:gridCol>
                    <a:gridCol w="1155764">
                      <a:extLst>
                        <a:ext uri="{9D8B030D-6E8A-4147-A177-3AD203B41FA5}">
                          <a16:colId xmlns:a16="http://schemas.microsoft.com/office/drawing/2014/main" val="10716"/>
                        </a:ext>
                      </a:extLst>
                    </a:gridCol>
                  </a:tblGrid>
                  <a:tr h="71558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36104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0785" r="-137958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27596" r="-56380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581053" b="-1344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7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9" name="yt_image_16276_skip" title="H_115.74">
            <a:extLst>
              <a:ext uri="{FF2B5EF4-FFF2-40B4-BE49-F238E27FC236}">
                <a16:creationId xmlns:a16="http://schemas.microsoft.com/office/drawing/2014/main" id="{044DF12A-BE89-448E-A795-C9D5220F5F21}"/>
              </a:ext>
              <a:ext uri="">
                <a16:creationId xmlns:m="http://schemas.openxmlformats.org/officeDocument/2006/math"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871367" y="4540937"/>
            <a:ext cx="1778508" cy="1469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yt_shape_1684383021351">
            <a:extLst>
              <a:ext uri="{FF2B5EF4-FFF2-40B4-BE49-F238E27FC236}">
                <a16:creationId xmlns:a16="http://schemas.microsoft.com/office/drawing/2014/main" id="{C218AEEA-C221-461C-8AF0-9DAE6EA786B9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797360"/>
            <a:ext cx="1168464" cy="36436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B49C8359-D3DF-41F4-9AFF-721C16BFB7B5}"/>
              </a:ext>
            </a:extLst>
          </p:cNvPr>
          <p:cNvSpPr txBox="1"/>
          <p:nvPr/>
        </p:nvSpPr>
        <p:spPr>
          <a:xfrm>
            <a:off x="8938351" y="2210080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65A8843-D68E-4F55-92E5-FA20274526CA}"/>
              </a:ext>
            </a:extLst>
          </p:cNvPr>
          <p:cNvSpPr txBox="1"/>
          <p:nvPr/>
        </p:nvSpPr>
        <p:spPr>
          <a:xfrm>
            <a:off x="8357446" y="401018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6326" name="yt_shape_16326"/>
              <p:cNvSpPr txBox="1"/>
              <p:nvPr/>
            </p:nvSpPr>
            <p:spPr>
              <a:xfrm>
                <a:off x="540119" y="827992"/>
                <a:ext cx="11111999" cy="188263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/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云南省中考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为解决江北学校学生上学过河难的问题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乡政府决定修建一座桥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建桥过程中需测量河的宽度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即两平行河岸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之间的距离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在测量时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选定河对岸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上的点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处为桥的一端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在河岸点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测得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沿河岸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前行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米后到达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处测得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请你根据以上数据求出河的宽度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参考数据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1.41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1.73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结果保留整数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6326" name="yt_shape_163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827992"/>
                <a:ext cx="11111999" cy="1882631"/>
              </a:xfrm>
              <a:prstGeom prst="rect">
                <a:avLst/>
              </a:prstGeom>
              <a:blipFill>
                <a:blip r:embed="rId2"/>
                <a:stretch>
                  <a:fillRect l="-1701" t="-6149" r="-1701" b="-87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330" name="yt_shape_16330"/>
          <p:cNvSpPr txBox="1"/>
          <p:nvPr/>
        </p:nvSpPr>
        <p:spPr>
          <a:xfrm>
            <a:off x="3955613" y="3418336"/>
            <a:ext cx="4148059" cy="111658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6200" b="0" i="0" u="none" spc="-6200">
                <a:solidFill>
                  <a:srgbClr val="1EE3CF"/>
                </a:solidFill>
                <a:effectLst/>
                <a:latin typeface="Times New Roman" pitchFamily="62"/>
                <a:ea typeface="宋体" pitchFamily="62"/>
                <a:cs typeface="宋体" pitchFamily="62"/>
              </a:rPr>
              <a:t> </a:t>
            </a:r>
            <a:r>
              <a:rPr lang="en-US" altLang="zh-CN" sz="6200" b="0" i="0" u="none" spc="14628">
                <a:solidFill>
                  <a:srgbClr val="1EE3CF"/>
                </a:solidFill>
                <a:effectLst/>
                <a:latin typeface="Times New Roman" pitchFamily="62"/>
                <a:ea typeface="宋体" pitchFamily="62"/>
                <a:cs typeface="宋体" pitchFamily="62"/>
              </a:rPr>
              <a:t> </a:t>
            </a:r>
            <a:r>
              <a:rPr lang="en-US" altLang="zh-CN" sz="5800" b="0" i="0" u="none" spc="14718">
                <a:solidFill>
                  <a:srgbClr val="1EE3CF"/>
                </a:solidFill>
                <a:effectLst/>
                <a:latin typeface="Times New Roman" pitchFamily="58"/>
                <a:ea typeface="宋体" pitchFamily="58"/>
                <a:cs typeface="宋体" pitchFamily="58"/>
              </a:rPr>
              <a:t> </a:t>
            </a:r>
          </a:p>
        </p:txBody>
      </p:sp>
      <p:pic>
        <p:nvPicPr>
          <p:cNvPr id="16328" name="yt_image_1632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97721" y="2839978"/>
            <a:ext cx="2054160" cy="1233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29" name="yt_image_1632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99053" y="4534924"/>
            <a:ext cx="2052828" cy="1156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6332">
                <a:extLst>
                  <a:ext uri="{FF2B5EF4-FFF2-40B4-BE49-F238E27FC236}">
                    <a16:creationId xmlns:a16="http://schemas.microsoft.com/office/drawing/2014/main" id="{6172A9C6-3433-4E46-B542-76BB10B7AC0D}"/>
                  </a:ext>
                </a:extLst>
              </p:cNvPr>
              <p:cNvSpPr txBox="1"/>
              <p:nvPr/>
            </p:nvSpPr>
            <p:spPr>
              <a:xfrm>
                <a:off x="540119" y="2740977"/>
                <a:ext cx="7891584" cy="392838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过点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则线段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的长即为河的宽度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tan30°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tan60°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𝐷𝐵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hangingPunct="0"/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45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hangingPunct="0"/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45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15</m:t>
                        </m:r>
                        <m:rad>
                          <m:radPr>
                            <m:degHide m:val="on"/>
                            <m:ctrlP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hangingPunct="0"/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答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河的宽度约为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en-US" altLang="zh-CN" sz="2400" b="0" i="0" u="none" dirty="0">
                  <a:solidFill>
                    <a:srgbClr val="FF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6" name="yt_shape_16332">
                <a:extLst>
                  <a:ext uri="{FF2B5EF4-FFF2-40B4-BE49-F238E27FC236}">
                    <a16:creationId xmlns:a16="http://schemas.microsoft.com/office/drawing/2014/main" id="{6172A9C6-3433-4E46-B542-76BB10B7AC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740977"/>
                <a:ext cx="7891584" cy="3928383"/>
              </a:xfrm>
              <a:prstGeom prst="rect">
                <a:avLst/>
              </a:prstGeom>
              <a:blipFill>
                <a:blip r:embed="rId5"/>
                <a:stretch>
                  <a:fillRect l="-2396" t="-2950" r="-1391" b="-3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78" name="yt_shape_16278"/>
          <p:cNvSpPr txBox="1"/>
          <p:nvPr/>
        </p:nvSpPr>
        <p:spPr>
          <a:xfrm>
            <a:off x="494314" y="908720"/>
            <a:ext cx="447718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特殊角的三角函数值</a:t>
            </a:r>
          </a:p>
        </p:txBody>
      </p:sp>
      <p:sp>
        <p:nvSpPr>
          <p:cNvPr id="16279" name="yt_shape_16279"/>
          <p:cNvSpPr txBox="1"/>
          <p:nvPr/>
        </p:nvSpPr>
        <p:spPr>
          <a:xfrm>
            <a:off x="540000" y="1408285"/>
            <a:ext cx="37045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3.tan45°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6280" name="yt_table_16280" title="H_5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84790220"/>
                  </p:ext>
                </p:extLst>
              </p:nvPr>
            </p:nvGraphicFramePr>
            <p:xfrm>
              <a:off x="540000" y="2039952"/>
              <a:ext cx="7140068" cy="715074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717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718"/>
                        </a:ext>
                      </a:extLst>
                    </a:gridCol>
                    <a:gridCol w="2070481">
                      <a:extLst>
                        <a:ext uri="{9D8B030D-6E8A-4147-A177-3AD203B41FA5}">
                          <a16:colId xmlns:a16="http://schemas.microsoft.com/office/drawing/2014/main" val="10719"/>
                        </a:ext>
                      </a:extLst>
                    </a:gridCol>
                    <a:gridCol w="1155764">
                      <a:extLst>
                        <a:ext uri="{9D8B030D-6E8A-4147-A177-3AD203B41FA5}">
                          <a16:colId xmlns:a16="http://schemas.microsoft.com/office/drawing/2014/main" val="1072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2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2" charset="0"/>
                                          <a:ea typeface="Cambria Math" panose="02040503050406030204" pitchFamily="12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75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6280" name="yt_table_16280" title="H_5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84790220"/>
                  </p:ext>
                </p:extLst>
              </p:nvPr>
            </p:nvGraphicFramePr>
            <p:xfrm>
              <a:off x="540000" y="2039952"/>
              <a:ext cx="7140068" cy="715074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717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718"/>
                        </a:ext>
                      </a:extLst>
                    </a:gridCol>
                    <a:gridCol w="2070481">
                      <a:extLst>
                        <a:ext uri="{9D8B030D-6E8A-4147-A177-3AD203B41FA5}">
                          <a16:colId xmlns:a16="http://schemas.microsoft.com/office/drawing/2014/main" val="10719"/>
                        </a:ext>
                      </a:extLst>
                    </a:gridCol>
                    <a:gridCol w="1155764">
                      <a:extLst>
                        <a:ext uri="{9D8B030D-6E8A-4147-A177-3AD203B41FA5}">
                          <a16:colId xmlns:a16="http://schemas.microsoft.com/office/drawing/2014/main" val="10720"/>
                        </a:ext>
                      </a:extLst>
                    </a:gridCol>
                  </a:tblGrid>
                  <a:tr h="71507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8824" r="-55882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16842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7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281" name="yt_shape_16281"/>
              <p:cNvSpPr txBox="1"/>
              <p:nvPr/>
            </p:nvSpPr>
            <p:spPr>
              <a:xfrm>
                <a:off x="540000" y="2805656"/>
                <a:ext cx="6652847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6281" name="yt_shape_162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05656"/>
                <a:ext cx="6652847" cy="638893"/>
              </a:xfrm>
              <a:prstGeom prst="rect">
                <a:avLst/>
              </a:prstGeom>
              <a:blipFill>
                <a:blip r:embed="rId3"/>
                <a:stretch>
                  <a:fillRect l="-2841" r="-1375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283" name="yt_shape_16283"/>
              <p:cNvSpPr txBox="1"/>
              <p:nvPr/>
            </p:nvSpPr>
            <p:spPr>
              <a:xfrm>
                <a:off x="540000" y="3495337"/>
                <a:ext cx="6037294" cy="29211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sin60°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baseline="30000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</a:p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</a:p>
            </p:txBody>
          </p:sp>
        </mc:Choice>
        <mc:Fallback>
          <p:sp>
            <p:nvSpPr>
              <p:cNvPr id="16283" name="yt_shape_162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95337"/>
                <a:ext cx="6037294" cy="2921121"/>
              </a:xfrm>
              <a:prstGeom prst="rect">
                <a:avLst/>
              </a:prstGeom>
              <a:blipFill>
                <a:blip r:embed="rId4"/>
                <a:stretch>
                  <a:fillRect l="-3131" r="-505" b="-54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383021379">
            <a:extLst>
              <a:ext uri="{FF2B5EF4-FFF2-40B4-BE49-F238E27FC236}">
                <a16:creationId xmlns:a16="http://schemas.microsoft.com/office/drawing/2014/main" id="{661374DB-0813-9967-A29B-19E306FE6408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8759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AD9DA93-17E1-EE87-88C7-53CB662D56ED}"/>
              </a:ext>
            </a:extLst>
          </p:cNvPr>
          <p:cNvSpPr txBox="1"/>
          <p:nvPr/>
        </p:nvSpPr>
        <p:spPr>
          <a:xfrm>
            <a:off x="3305902" y="136147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6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6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6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62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83" grpId="0" build="allAtOnce"/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5" name="yt_shape_16285"/>
          <p:cNvSpPr txBox="1"/>
          <p:nvPr/>
        </p:nvSpPr>
        <p:spPr>
          <a:xfrm>
            <a:off x="494315" y="900000"/>
            <a:ext cx="478496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解直角三角形及其应用</a:t>
            </a:r>
          </a:p>
        </p:txBody>
      </p:sp>
      <p:sp>
        <p:nvSpPr>
          <p:cNvPr id="16286" name="yt_shape_16286"/>
          <p:cNvSpPr txBox="1"/>
          <p:nvPr/>
        </p:nvSpPr>
        <p:spPr>
          <a:xfrm>
            <a:off x="540119" y="139956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随州市中考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在同一直线的水平地面上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处测得建筑物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的仰角为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处测得建筑物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的仰角为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则建筑物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的高度为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6288" name="yt_table_16288_skip" title="H_114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01964031"/>
                  </p:ext>
                </p:extLst>
              </p:nvPr>
            </p:nvGraphicFramePr>
            <p:xfrm>
              <a:off x="540000" y="2839131"/>
              <a:ext cx="5314442" cy="1450785"/>
            </p:xfrm>
            <a:graphic>
              <a:graphicData uri="http://schemas.openxmlformats.org/drawingml/2006/table">
                <a:tbl>
                  <a:tblPr/>
                  <a:tblGrid>
                    <a:gridCol w="3123311">
                      <a:extLst>
                        <a:ext uri="{9D8B030D-6E8A-4147-A177-3AD203B41FA5}">
                          <a16:colId xmlns:a16="http://schemas.microsoft.com/office/drawing/2014/main" val="10721"/>
                        </a:ext>
                      </a:extLst>
                    </a:gridCol>
                    <a:gridCol w="2191131">
                      <a:extLst>
                        <a:ext uri="{9D8B030D-6E8A-4147-A177-3AD203B41FA5}">
                          <a16:colId xmlns:a16="http://schemas.microsoft.com/office/drawing/2014/main" val="1072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tan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𝛼</m:t>
                                  </m:r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12" charset="0"/>
                                      <a:ea typeface="宋体" panose="02040503050406030204" pitchFamily="12" charset="0"/>
                                    </a:rPr>
                                    <m:t>－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tan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𝛽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tan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𝛽</m:t>
                                  </m:r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12" charset="0"/>
                                      <a:ea typeface="宋体" panose="02040503050406030204" pitchFamily="12" charset="0"/>
                                    </a:rPr>
                                    <m:t>－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tan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𝛼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7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𝑎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tan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𝛼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tan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𝛽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tan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𝛼</m:t>
                                  </m:r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12" charset="0"/>
                                      <a:ea typeface="宋体" panose="02040503050406030204" pitchFamily="12" charset="0"/>
                                    </a:rPr>
                                    <m:t>－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tan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𝛽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𝑎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tan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𝛼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tan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𝛽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tan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𝛽</m:t>
                                  </m:r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12" charset="0"/>
                                      <a:ea typeface="宋体" panose="02040503050406030204" pitchFamily="12" charset="0"/>
                                    </a:rPr>
                                    <m:t>－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tan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𝛼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77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6288" name="yt_table_16288_skip" title="H_114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01964031"/>
                  </p:ext>
                </p:extLst>
              </p:nvPr>
            </p:nvGraphicFramePr>
            <p:xfrm>
              <a:off x="540000" y="2839131"/>
              <a:ext cx="5314442" cy="1450785"/>
            </p:xfrm>
            <a:graphic>
              <a:graphicData uri="http://schemas.openxmlformats.org/drawingml/2006/table">
                <a:tbl>
                  <a:tblPr/>
                  <a:tblGrid>
                    <a:gridCol w="3123311">
                      <a:extLst>
                        <a:ext uri="{9D8B030D-6E8A-4147-A177-3AD203B41FA5}">
                          <a16:colId xmlns:a16="http://schemas.microsoft.com/office/drawing/2014/main" val="10721"/>
                        </a:ext>
                      </a:extLst>
                    </a:gridCol>
                    <a:gridCol w="2191131">
                      <a:extLst>
                        <a:ext uri="{9D8B030D-6E8A-4147-A177-3AD203B41FA5}">
                          <a16:colId xmlns:a16="http://schemas.microsoft.com/office/drawing/2014/main" val="10722"/>
                        </a:ext>
                      </a:extLst>
                    </a:gridCol>
                  </a:tblGrid>
                  <a:tr h="69418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0175" b="-11754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2500" b="-11754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76"/>
                      </a:ext>
                    </a:extLst>
                  </a:tr>
                  <a:tr h="75660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91200" r="-70175" b="-72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2500" t="-91200" b="-72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7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6287" name="yt_image_16287_skip" title="H_101.07">
            <a:extLst>
              <a:ext uri="">
                <a16:creationId xmlns:m="http://schemas.openxmlformats.org/officeDocument/2006/math"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34799" y="2839131"/>
            <a:ext cx="1815084" cy="1283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3021407">
            <a:extLst>
              <a:ext uri="{FF2B5EF4-FFF2-40B4-BE49-F238E27FC236}">
                <a16:creationId xmlns:a16="http://schemas.microsoft.com/office/drawing/2014/main" id="{6F1E4068-A0D6-D40D-C834-6E5AC943C3CF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7D1BB94-74A6-1C40-4E17-8C02FF901DCB}"/>
              </a:ext>
            </a:extLst>
          </p:cNvPr>
          <p:cNvSpPr txBox="1"/>
          <p:nvPr/>
        </p:nvSpPr>
        <p:spPr>
          <a:xfrm>
            <a:off x="3869583" y="230373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6289" name="yt_shape_16289"/>
              <p:cNvSpPr txBox="1"/>
              <p:nvPr/>
            </p:nvSpPr>
            <p:spPr>
              <a:xfrm>
                <a:off x="540119" y="900000"/>
                <a:ext cx="11111999" cy="142584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泰安市中考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某一时刻太阳光从窗户射入房间内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与地面的夹角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DPC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已知窗户的高度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窗台的高度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窗外水平遮阳篷的宽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0.8m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的长度为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4.4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结果精确到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0.1m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1.73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6289" name="yt_shape_162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425840"/>
              </a:xfrm>
              <a:prstGeom prst="rect">
                <a:avLst/>
              </a:prstGeom>
              <a:blipFill>
                <a:blip r:embed="rId2"/>
                <a:stretch>
                  <a:fillRect l="-1701" t="-3846" r="-1701" b="-119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294" name="yt_shape_16294"/>
          <p:cNvSpPr txBox="1"/>
          <p:nvPr/>
        </p:nvSpPr>
        <p:spPr>
          <a:xfrm>
            <a:off x="540000" y="435156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6291" name="yt_shape_16291" title="H_139.5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30736" y="2996952"/>
            <a:ext cx="1930527" cy="1840687"/>
            <a:chOff x="0" y="0"/>
            <a:chExt cx="1930527" cy="1840687"/>
          </a:xfrm>
        </p:grpSpPr>
        <p:pic>
          <p:nvPicPr>
            <p:cNvPr id="2" name="yt_image_16291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30527" cy="13761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293" name="yt_shape_16293"/>
            <p:cNvSpPr txBox="1"/>
            <p:nvPr/>
          </p:nvSpPr>
          <p:spPr>
            <a:xfrm>
              <a:off x="431982" y="1412172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B49CE93-B24E-B07F-996F-99449693C6B3}"/>
              </a:ext>
            </a:extLst>
          </p:cNvPr>
          <p:cNvSpPr txBox="1"/>
          <p:nvPr/>
        </p:nvSpPr>
        <p:spPr>
          <a:xfrm>
            <a:off x="3590183" y="1804170"/>
            <a:ext cx="865886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4.4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6295" name="yt_shape_16295"/>
              <p:cNvSpPr txBox="1"/>
              <p:nvPr/>
            </p:nvSpPr>
            <p:spPr>
              <a:xfrm>
                <a:off x="540119" y="900000"/>
                <a:ext cx="11111999" cy="190706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黔西南州中考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我海军舰艇在某海域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岛附近巡航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计划从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岛向北偏东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方向的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岛直线行驶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测得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岛在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岛的北偏东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方向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岛的北偏西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方向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之间的距离为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80n mile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岛到航线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的最短距离约是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34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 mile.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参考数据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保留整数结果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6295" name="yt_shape_162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907061"/>
              </a:xfrm>
              <a:prstGeom prst="rect">
                <a:avLst/>
              </a:prstGeom>
              <a:blipFill>
                <a:blip r:embed="rId2"/>
                <a:stretch>
                  <a:fillRect l="-1701" t="-2885" r="-1701" b="-89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300" name="yt_shape_16300"/>
          <p:cNvSpPr txBox="1"/>
          <p:nvPr/>
        </p:nvSpPr>
        <p:spPr>
          <a:xfrm>
            <a:off x="540000" y="500305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6297" name="yt_shape_16297" title="H_152.9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70716" y="3010213"/>
            <a:ext cx="2250567" cy="2010994"/>
            <a:chOff x="0" y="0"/>
            <a:chExt cx="2250567" cy="2010994"/>
          </a:xfrm>
        </p:grpSpPr>
        <p:pic>
          <p:nvPicPr>
            <p:cNvPr id="2" name="yt_image_16297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50567" cy="15464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299" name="yt_shape_16299"/>
            <p:cNvSpPr txBox="1"/>
            <p:nvPr/>
          </p:nvSpPr>
          <p:spPr>
            <a:xfrm>
              <a:off x="592002" y="1582479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D5B0B75-B778-3AE9-D372-FC664FC82707}"/>
              </a:ext>
            </a:extLst>
          </p:cNvPr>
          <p:cNvSpPr txBox="1"/>
          <p:nvPr/>
        </p:nvSpPr>
        <p:spPr>
          <a:xfrm>
            <a:off x="9338762" y="180417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34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6301" name="yt_shape_16301"/>
              <p:cNvSpPr txBox="1"/>
              <p:nvPr/>
            </p:nvSpPr>
            <p:spPr>
              <a:xfrm>
                <a:off x="540119" y="900000"/>
                <a:ext cx="11111999" cy="99097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齐齐哈尔市中考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6301" name="yt_shape_163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90977"/>
              </a:xfrm>
              <a:prstGeom prst="rect">
                <a:avLst/>
              </a:prstGeom>
              <a:blipFill>
                <a:blip r:embed="rId2"/>
                <a:stretch>
                  <a:fillRect l="-1701" t="-4321" r="-1701" b="-141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305" name="yt_shape_16305"/>
              <p:cNvSpPr txBox="1"/>
              <p:nvPr/>
            </p:nvSpPr>
            <p:spPr>
              <a:xfrm>
                <a:off x="540119" y="1988840"/>
                <a:ext cx="11111999" cy="20802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张家界市中考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我国魏晋时期的数学家赵爽在为天文学著作《周髀算经》作注解时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个全等的直角三角形和中间的小正方形拼成一个大正方形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这个图被称为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弦图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它体现了中国古代数学的成就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已知大正方形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小正方形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EFGH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那么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6305" name="yt_shape_1630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88840"/>
                <a:ext cx="11111999" cy="2080249"/>
              </a:xfrm>
              <a:prstGeom prst="rect">
                <a:avLst/>
              </a:prstGeom>
              <a:blipFill>
                <a:blip r:embed="rId3"/>
                <a:stretch>
                  <a:fillRect l="-1701" t="-3216" r="-1701" b="-35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F74AA48-D45B-FDF0-2F0B-25A0FC7BE942}"/>
                  </a:ext>
                </a:extLst>
              </p:cNvPr>
              <p:cNvSpPr txBox="1"/>
              <p:nvPr/>
            </p:nvSpPr>
            <p:spPr>
              <a:xfrm>
                <a:off x="10699135" y="853194"/>
                <a:ext cx="100571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F74AA48-D45B-FDF0-2F0B-25A0FC7BE9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99135" y="853194"/>
                <a:ext cx="1005714" cy="613931"/>
              </a:xfrm>
              <a:prstGeom prst="rect">
                <a:avLst/>
              </a:prstGeom>
              <a:blipFill>
                <a:blip r:embed="rId4"/>
                <a:stretch>
                  <a:fillRect l="-9091" r="-9697" b="-148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AEB4B3B5-83EA-122D-A414-23A471F86580}"/>
              </a:ext>
            </a:extLst>
          </p:cNvPr>
          <p:cNvCxnSpPr/>
          <p:nvPr/>
        </p:nvCxnSpPr>
        <p:spPr>
          <a:xfrm>
            <a:off x="10484346" y="1439369"/>
            <a:ext cx="113049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8A9FCA1-6ACF-3BD7-5190-8E9C9C75791A}"/>
                  </a:ext>
                </a:extLst>
              </p:cNvPr>
              <p:cNvSpPr txBox="1"/>
              <p:nvPr/>
            </p:nvSpPr>
            <p:spPr>
              <a:xfrm>
                <a:off x="450108" y="1292563"/>
                <a:ext cx="1920114" cy="5196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8A9FCA1-6ACF-3BD7-5190-8E9C9C7579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292563"/>
                <a:ext cx="1920114" cy="519634"/>
              </a:xfrm>
              <a:prstGeom prst="rect">
                <a:avLst/>
              </a:prstGeom>
              <a:blipFill>
                <a:blip r:embed="rId5"/>
                <a:stretch>
                  <a:fillRect l="-5079" b="-270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800CC75-8E7E-366B-E3EB-41F8C4E1FB7F}"/>
                  </a:ext>
                </a:extLst>
              </p:cNvPr>
              <p:cNvSpPr txBox="1"/>
              <p:nvPr/>
            </p:nvSpPr>
            <p:spPr>
              <a:xfrm>
                <a:off x="7464152" y="3287548"/>
                <a:ext cx="613474" cy="67508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800CC75-8E7E-366B-E3EB-41F8C4E1FB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64152" y="3287548"/>
                <a:ext cx="613474" cy="67508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yt_image_16303">
            <a:extLst>
              <a:ext uri="{FF2B5EF4-FFF2-40B4-BE49-F238E27FC236}">
                <a16:creationId xmlns:a16="http://schemas.microsoft.com/office/drawing/2014/main" id="{72A84B56-76EB-41A5-B4F3-DBCE6D0A8294}"/>
              </a:ex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87327" y="4293096"/>
            <a:ext cx="1617345" cy="1464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07" name="yt_shape_16307"/>
          <p:cNvSpPr txBox="1"/>
          <p:nvPr/>
        </p:nvSpPr>
        <p:spPr>
          <a:xfrm>
            <a:off x="540119" y="922669"/>
            <a:ext cx="11111999" cy="18466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凉山州中考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去年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我国南方某地一处山坡上一座输电铁塔因受雪灾影响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被冰雪从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处压折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塔尖恰好落在坡面上的点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造成局部地区供电中断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为尽快抢通供电线路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专业维修人员迅速奔赴现场进行处理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处测得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与水平线的夹角为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塔基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所在斜坡与水平线的夹角为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两点间的距离为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求压折前该输电铁塔的高度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结果保留根号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pic>
        <p:nvPicPr>
          <p:cNvPr id="16308" name="yt_image_1630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60516" y="3322419"/>
            <a:ext cx="4411980" cy="1787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6310">
                <a:extLst>
                  <a:ext uri="{FF2B5EF4-FFF2-40B4-BE49-F238E27FC236}">
                    <a16:creationId xmlns:a16="http://schemas.microsoft.com/office/drawing/2014/main" id="{1D49B33E-9F1F-4252-A126-F04FA3881414}"/>
                  </a:ext>
                </a:extLst>
              </p:cNvPr>
              <p:cNvSpPr txBox="1"/>
              <p:nvPr/>
            </p:nvSpPr>
            <p:spPr>
              <a:xfrm>
                <a:off x="540119" y="2777095"/>
                <a:ext cx="10195099" cy="31815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由已知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可得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DBA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8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8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6310">
                <a:extLst>
                  <a:ext uri="{FF2B5EF4-FFF2-40B4-BE49-F238E27FC236}">
                    <a16:creationId xmlns:a16="http://schemas.microsoft.com/office/drawing/2014/main" id="{1D49B33E-9F1F-4252-A126-F04FA38814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777095"/>
                <a:ext cx="10195099" cy="3181512"/>
              </a:xfrm>
              <a:prstGeom prst="rect">
                <a:avLst/>
              </a:prstGeom>
              <a:blipFill>
                <a:blip r:embed="rId3"/>
                <a:stretch>
                  <a:fillRect l="-1854" t="-3647" r="-897" b="-49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6312">
                <a:extLst>
                  <a:ext uri="{FF2B5EF4-FFF2-40B4-BE49-F238E27FC236}">
                    <a16:creationId xmlns:a16="http://schemas.microsoft.com/office/drawing/2014/main" id="{6F9253D6-765D-448A-A9CF-BC7A01675CDB}"/>
                  </a:ext>
                </a:extLst>
              </p:cNvPr>
              <p:cNvSpPr txBox="1"/>
              <p:nvPr/>
            </p:nvSpPr>
            <p:spPr>
              <a:xfrm>
                <a:off x="546271" y="6049186"/>
                <a:ext cx="7130414" cy="4041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答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压折前该输电铁塔的高度是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6312">
                <a:extLst>
                  <a:ext uri="{FF2B5EF4-FFF2-40B4-BE49-F238E27FC236}">
                    <a16:creationId xmlns:a16="http://schemas.microsoft.com/office/drawing/2014/main" id="{6F9253D6-765D-448A-A9CF-BC7A01675C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6271" y="6049186"/>
                <a:ext cx="7130414" cy="404150"/>
              </a:xfrm>
              <a:prstGeom prst="rect">
                <a:avLst/>
              </a:prstGeom>
              <a:blipFill>
                <a:blip r:embed="rId4"/>
                <a:stretch>
                  <a:fillRect l="-2652" t="-19403" r="-1625" b="-447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14" name="yt_shape_16314"/>
          <p:cNvSpPr txBox="1"/>
          <p:nvPr/>
        </p:nvSpPr>
        <p:spPr>
          <a:xfrm>
            <a:off x="469468" y="836712"/>
            <a:ext cx="2693045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850" b="0" i="0" u="none" spc="199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199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e44a687f-e99c-49b8-bf93-1e84dbcb3373.png&quot;}"/>
            </a:endParaRPr>
          </a:p>
        </p:txBody>
      </p:sp>
      <p:sp>
        <p:nvSpPr>
          <p:cNvPr id="16315" name="yt_shape_16315"/>
          <p:cNvSpPr txBox="1"/>
          <p:nvPr/>
        </p:nvSpPr>
        <p:spPr>
          <a:xfrm>
            <a:off x="540119" y="1580895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如果各边都扩大为原来的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6316" name="yt_table_16316" title="H_83.4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91203043"/>
                  </p:ext>
                </p:extLst>
              </p:nvPr>
            </p:nvGraphicFramePr>
            <p:xfrm>
              <a:off x="540000" y="2212562"/>
              <a:ext cx="6902768" cy="1059371"/>
            </p:xfrm>
            <a:graphic>
              <a:graphicData uri="http://schemas.openxmlformats.org/drawingml/2006/table">
                <a:tbl>
                  <a:tblPr/>
                  <a:tblGrid>
                    <a:gridCol w="3753168">
                      <a:extLst>
                        <a:ext uri="{9D8B030D-6E8A-4147-A177-3AD203B41FA5}">
                          <a16:colId xmlns:a16="http://schemas.microsoft.com/office/drawing/2014/main" val="10723"/>
                        </a:ext>
                      </a:extLst>
                    </a:gridCol>
                    <a:gridCol w="3149600">
                      <a:extLst>
                        <a:ext uri="{9D8B030D-6E8A-4147-A177-3AD203B41FA5}">
                          <a16:colId xmlns:a16="http://schemas.microsoft.com/office/drawing/2014/main" val="1072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不变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扩大为原来的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倍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7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缩小为原来的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不能确定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79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6316" name="yt_table_16316" title="H_83.4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91203043"/>
                  </p:ext>
                </p:extLst>
              </p:nvPr>
            </p:nvGraphicFramePr>
            <p:xfrm>
              <a:off x="540000" y="2212562"/>
              <a:ext cx="6902768" cy="1059371"/>
            </p:xfrm>
            <a:graphic>
              <a:graphicData uri="http://schemas.openxmlformats.org/drawingml/2006/table">
                <a:tbl>
                  <a:tblPr/>
                  <a:tblGrid>
                    <a:gridCol w="3753168">
                      <a:extLst>
                        <a:ext uri="{9D8B030D-6E8A-4147-A177-3AD203B41FA5}">
                          <a16:colId xmlns:a16="http://schemas.microsoft.com/office/drawing/2014/main" val="10723"/>
                        </a:ext>
                      </a:extLst>
                    </a:gridCol>
                    <a:gridCol w="3149600">
                      <a:extLst>
                        <a:ext uri="{9D8B030D-6E8A-4147-A177-3AD203B41FA5}">
                          <a16:colId xmlns:a16="http://schemas.microsoft.com/office/drawing/2014/main" val="10724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不变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扩大为原来的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倍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78"/>
                      </a:ext>
                    </a:extLst>
                  </a:tr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4286" r="-83929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不能确定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79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317" name="yt_shape_16317"/>
              <p:cNvSpPr txBox="1"/>
              <p:nvPr/>
            </p:nvSpPr>
            <p:spPr>
              <a:xfrm>
                <a:off x="540119" y="3322487"/>
                <a:ext cx="11111999" cy="46557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的度数是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75°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15°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>
          <p:sp>
            <p:nvSpPr>
              <p:cNvPr id="16317" name="yt_shape_163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322487"/>
                <a:ext cx="11111999" cy="465577"/>
              </a:xfrm>
              <a:prstGeom prst="rect">
                <a:avLst/>
              </a:prstGeom>
              <a:blipFill>
                <a:blip r:embed="rId3"/>
                <a:stretch>
                  <a:fillRect l="-1701" t="-3947" r="-933" b="-40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383021747">
            <a:extLst>
              <a:ext uri="{FF2B5EF4-FFF2-40B4-BE49-F238E27FC236}">
                <a16:creationId xmlns:a16="http://schemas.microsoft.com/office/drawing/2014/main" id="{33C31360-9642-AB77-4527-E3EB35EDD29E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62441"/>
            <a:ext cx="2400364" cy="63523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D584801-9B81-62EF-B77C-618E1F99151A}"/>
              </a:ext>
            </a:extLst>
          </p:cNvPr>
          <p:cNvSpPr txBox="1"/>
          <p:nvPr/>
        </p:nvSpPr>
        <p:spPr>
          <a:xfrm>
            <a:off x="10641667" y="153408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4CE55D6-D304-2F24-7C00-9F63B51D59C7}"/>
              </a:ext>
            </a:extLst>
          </p:cNvPr>
          <p:cNvSpPr txBox="1"/>
          <p:nvPr/>
        </p:nvSpPr>
        <p:spPr>
          <a:xfrm>
            <a:off x="9935548" y="3275681"/>
            <a:ext cx="1643761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15°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19" name="yt_shape_16319"/>
          <p:cNvSpPr txBox="1"/>
          <p:nvPr/>
        </p:nvSpPr>
        <p:spPr>
          <a:xfrm>
            <a:off x="468666" y="836712"/>
            <a:ext cx="3541034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900" b="0" i="0" u="none" spc="265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265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c40db90c-53db-4f18-b7db-2999b3bb46eb.png&quot;}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320" name="yt_shape_16320"/>
              <p:cNvSpPr txBox="1"/>
              <p:nvPr/>
            </p:nvSpPr>
            <p:spPr>
              <a:xfrm>
                <a:off x="540119" y="1589872"/>
                <a:ext cx="11111999" cy="111056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云南省中考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6320" name="yt_shape_163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89872"/>
                <a:ext cx="11111999" cy="1110560"/>
              </a:xfrm>
              <a:prstGeom prst="rect">
                <a:avLst/>
              </a:prstGeom>
              <a:blipFill>
                <a:blip r:embed="rId2"/>
                <a:stretch>
                  <a:fillRect l="-1701" r="-1701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6322" name="yt_table_16322" title="H_50.6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396276"/>
                  </p:ext>
                </p:extLst>
              </p:nvPr>
            </p:nvGraphicFramePr>
            <p:xfrm>
              <a:off x="540000" y="2903584"/>
              <a:ext cx="7666991" cy="642874"/>
            </p:xfrm>
            <a:graphic>
              <a:graphicData uri="http://schemas.openxmlformats.org/drawingml/2006/table">
                <a:tbl>
                  <a:tblPr/>
                  <a:tblGrid>
                    <a:gridCol w="2199005">
                      <a:extLst>
                        <a:ext uri="{9D8B030D-6E8A-4147-A177-3AD203B41FA5}">
                          <a16:colId xmlns:a16="http://schemas.microsoft.com/office/drawing/2014/main" val="10725"/>
                        </a:ext>
                      </a:extLst>
                    </a:gridCol>
                    <a:gridCol w="2181543">
                      <a:extLst>
                        <a:ext uri="{9D8B030D-6E8A-4147-A177-3AD203B41FA5}">
                          <a16:colId xmlns:a16="http://schemas.microsoft.com/office/drawing/2014/main" val="10726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727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72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500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503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C.60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D.80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0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6322" name="yt_table_16322" title="H_50.6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396276"/>
                  </p:ext>
                </p:extLst>
              </p:nvPr>
            </p:nvGraphicFramePr>
            <p:xfrm>
              <a:off x="540000" y="2903584"/>
              <a:ext cx="7666991" cy="642874"/>
            </p:xfrm>
            <a:graphic>
              <a:graphicData uri="http://schemas.openxmlformats.org/drawingml/2006/table">
                <a:tbl>
                  <a:tblPr/>
                  <a:tblGrid>
                    <a:gridCol w="2199005">
                      <a:extLst>
                        <a:ext uri="{9D8B030D-6E8A-4147-A177-3AD203B41FA5}">
                          <a16:colId xmlns:a16="http://schemas.microsoft.com/office/drawing/2014/main" val="10725"/>
                        </a:ext>
                      </a:extLst>
                    </a:gridCol>
                    <a:gridCol w="2181543">
                      <a:extLst>
                        <a:ext uri="{9D8B030D-6E8A-4147-A177-3AD203B41FA5}">
                          <a16:colId xmlns:a16="http://schemas.microsoft.com/office/drawing/2014/main" val="10726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727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728"/>
                        </a:ext>
                      </a:extLst>
                    </a:gridCol>
                  </a:tblGrid>
                  <a:tr h="6428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48753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838" r="-150838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C.60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D.80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6323" name="yt_shape_16323"/>
          <p:cNvSpPr txBox="1"/>
          <p:nvPr/>
        </p:nvSpPr>
        <p:spPr>
          <a:xfrm>
            <a:off x="540119" y="35971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昆明市中考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位于点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正北方向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位于点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位于点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北偏西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95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°.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6324" name="yt_image_16324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94210" y="4708903"/>
            <a:ext cx="1203579" cy="1607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3021817">
            <a:extLst>
              <a:ext uri="{FF2B5EF4-FFF2-40B4-BE49-F238E27FC236}">
                <a16:creationId xmlns:a16="http://schemas.microsoft.com/office/drawing/2014/main" id="{E6A8BBDA-80BB-5B28-74D7-36E85436E5AE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61189"/>
            <a:ext cx="3238564" cy="64662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C3686EA-41C3-A41B-7D78-72146CEA417A}"/>
              </a:ext>
            </a:extLst>
          </p:cNvPr>
          <p:cNvSpPr txBox="1"/>
          <p:nvPr/>
        </p:nvSpPr>
        <p:spPr>
          <a:xfrm>
            <a:off x="1059708" y="2218516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283137E-3504-7DCC-0E5C-85A040A64DE8}"/>
              </a:ext>
            </a:extLst>
          </p:cNvPr>
          <p:cNvSpPr txBox="1"/>
          <p:nvPr/>
        </p:nvSpPr>
        <p:spPr>
          <a:xfrm>
            <a:off x="6514357" y="402578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1327</Words>
  <Application>Microsoft Office PowerPoint</Application>
  <PresentationFormat>宽屏</PresentationFormat>
  <Paragraphs>83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6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60</cp:revision>
  <dcterms:created xsi:type="dcterms:W3CDTF">2023-05-05T05:33:04Z</dcterms:created>
  <dcterms:modified xsi:type="dcterms:W3CDTF">2023-05-19T06:22:18Z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