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69" r:id="rId7"/>
    <p:sldId id="371" r:id="rId8"/>
    <p:sldId id="375" r:id="rId9"/>
    <p:sldId id="377" r:id="rId10"/>
    <p:sldId id="379" r:id="rId11"/>
    <p:sldId id="380" r:id="rId12"/>
    <p:sldId id="381" r:id="rId13"/>
    <p:sldId id="385" r:id="rId14"/>
    <p:sldId id="382" r:id="rId15"/>
    <p:sldId id="386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20" name="yt_image_1502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22" name="yt_image_1502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4" name="yt_shape_15024"/>
          <p:cNvSpPr txBox="1"/>
          <p:nvPr/>
        </p:nvSpPr>
        <p:spPr>
          <a:xfrm>
            <a:off x="540119" y="22032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025" name="yt_image_1502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3341" y="3315052"/>
            <a:ext cx="1385316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7" name="yt_shape_15027"/>
          <p:cNvSpPr txBox="1"/>
          <p:nvPr/>
        </p:nvSpPr>
        <p:spPr>
          <a:xfrm>
            <a:off x="540119" y="43794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先根据两个角对应相等判定两个三角形相似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然后再利用对应边成比例就可以计算出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4" name="yt_shape_1507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如图是钉板示意图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每相邻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个钉点是边长为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个单位长度的小正方形顶点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的连线与钉点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的连线交于点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</a:p>
        </p:txBody>
      </p:sp>
      <p:sp>
        <p:nvSpPr>
          <p:cNvPr id="15078" name="yt_shape_15078"/>
          <p:cNvSpPr txBox="1"/>
          <p:nvPr/>
        </p:nvSpPr>
        <p:spPr>
          <a:xfrm>
            <a:off x="540000" y="37303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75" name="yt_shape_15075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5600" y="2011799"/>
            <a:ext cx="1820799" cy="1736674"/>
            <a:chOff x="0" y="0"/>
            <a:chExt cx="1820799" cy="1736674"/>
          </a:xfrm>
        </p:grpSpPr>
        <p:pic>
          <p:nvPicPr>
            <p:cNvPr id="2" name="yt_image_15075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0799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77" name="yt_shape_15077"/>
            <p:cNvSpPr txBox="1"/>
            <p:nvPr/>
          </p:nvSpPr>
          <p:spPr>
            <a:xfrm>
              <a:off x="377118" y="130815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079" name="yt_shape_15079"/>
          <p:cNvSpPr txBox="1"/>
          <p:nvPr/>
        </p:nvSpPr>
        <p:spPr>
          <a:xfrm>
            <a:off x="540000" y="4117265"/>
            <a:ext cx="78050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是否垂直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80" name="yt_shape_15080"/>
              <p:cNvSpPr txBox="1"/>
              <p:nvPr/>
            </p:nvSpPr>
            <p:spPr>
              <a:xfrm>
                <a:off x="540000" y="4583121"/>
                <a:ext cx="2705934" cy="6564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5080" name="yt_shape_150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3121"/>
                <a:ext cx="2705934" cy="656462"/>
              </a:xfrm>
              <a:prstGeom prst="rect">
                <a:avLst/>
              </a:prstGeom>
              <a:blipFill>
                <a:blip r:embed="rId3"/>
                <a:stretch>
                  <a:fillRect l="-6998" r="-3160" b="-20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434E139-3777-4F72-FC5E-71894E8E7DF2}"/>
              </a:ext>
            </a:extLst>
          </p:cNvPr>
          <p:cNvSpPr txBox="1"/>
          <p:nvPr/>
        </p:nvSpPr>
        <p:spPr>
          <a:xfrm>
            <a:off x="4140927" y="405701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1916CAE-1545-3242-8239-1A4A34540A64}"/>
                  </a:ext>
                </a:extLst>
              </p:cNvPr>
              <p:cNvSpPr txBox="1"/>
              <p:nvPr/>
            </p:nvSpPr>
            <p:spPr>
              <a:xfrm>
                <a:off x="2269264" y="4455365"/>
                <a:ext cx="888174" cy="7437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1916CAE-1545-3242-8239-1A4A34540A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9264" y="4455365"/>
                <a:ext cx="888174" cy="7437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2" name="yt_shape_15082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A'B'D'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83" name="yt_shape_15083"/>
              <p:cNvSpPr txBox="1"/>
              <p:nvPr/>
            </p:nvSpPr>
            <p:spPr>
              <a:xfrm>
                <a:off x="540119" y="1796147"/>
                <a:ext cx="11111999" cy="11968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B'A'D'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个选项中选择一个作为条件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并加以证明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083" name="yt_shape_15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96147"/>
                <a:ext cx="11111999" cy="1196866"/>
              </a:xfrm>
              <a:prstGeom prst="rect">
                <a:avLst/>
              </a:prstGeom>
              <a:blipFill>
                <a:blip r:embed="rId2"/>
                <a:stretch>
                  <a:fillRect l="-1701" r="-1701" b="-14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85" name="yt_image_1508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8521" y="2693407"/>
            <a:ext cx="4023360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087">
            <a:extLst>
              <a:ext uri="{FF2B5EF4-FFF2-40B4-BE49-F238E27FC236}">
                <a16:creationId xmlns:a16="http://schemas.microsoft.com/office/drawing/2014/main" id="{D57CD3F7-6F3F-4FC8-94A5-8CD619D62943}"/>
              </a:ext>
            </a:extLst>
          </p:cNvPr>
          <p:cNvSpPr txBox="1"/>
          <p:nvPr/>
        </p:nvSpPr>
        <p:spPr>
          <a:xfrm>
            <a:off x="540119" y="3068960"/>
            <a:ext cx="5668218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证明如下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A'C'D'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A'D'C'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A'D'B'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B'A'D'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A'B'D'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5088">
            <a:extLst>
              <a:ext uri="{FF2B5EF4-FFF2-40B4-BE49-F238E27FC236}">
                <a16:creationId xmlns:a16="http://schemas.microsoft.com/office/drawing/2014/main" id="{E9464D3E-46EB-43B0-BF86-9C83052AE297}"/>
              </a:ext>
            </a:extLst>
          </p:cNvPr>
          <p:cNvSpPr txBox="1"/>
          <p:nvPr/>
        </p:nvSpPr>
        <p:spPr>
          <a:xfrm>
            <a:off x="540119" y="546878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也可以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9" name="yt_shape_1508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5090" name="yt_shape_15090"/>
          <p:cNvSpPr txBox="1"/>
          <p:nvPr/>
        </p:nvSpPr>
        <p:spPr>
          <a:xfrm>
            <a:off x="540000" y="1859435"/>
            <a:ext cx="3178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5091"/>
          <p:cNvSpPr txBox="1"/>
          <p:nvPr/>
        </p:nvSpPr>
        <p:spPr>
          <a:xfrm>
            <a:off x="540000" y="2491102"/>
            <a:ext cx="648735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092" name="yt_image_150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7172" y="2491102"/>
            <a:ext cx="2044827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4" name="yt_shape_15094"/>
          <p:cNvSpPr txBox="1"/>
          <p:nvPr/>
        </p:nvSpPr>
        <p:spPr>
          <a:xfrm>
            <a:off x="540000" y="900000"/>
            <a:ext cx="2760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095"/>
              <p:cNvSpPr txBox="1"/>
              <p:nvPr/>
            </p:nvSpPr>
            <p:spPr>
              <a:xfrm>
                <a:off x="540000" y="1531667"/>
                <a:ext cx="7112781" cy="2073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3" name="yt_shape_150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7112781" cy="2073581"/>
              </a:xfrm>
              <a:prstGeom prst="rect">
                <a:avLst/>
              </a:prstGeom>
              <a:blipFill>
                <a:blip r:embed="rId2"/>
                <a:stretch>
                  <a:fillRect l="-2659" r="-1887" b="-8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97" name="yt_image_1509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7172" y="1531667"/>
            <a:ext cx="2044827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9" name="yt_shape_15099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ad0066e-a113-46f8-91f4-ec075689ea8a.png&quot;}"/>
            </a:endParaRPr>
          </a:p>
        </p:txBody>
      </p:sp>
      <p:sp>
        <p:nvSpPr>
          <p:cNvPr id="15100" name="yt_shape_15100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昆明官渡区期末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01" name="yt_shape_15101"/>
          <p:cNvSpPr txBox="1"/>
          <p:nvPr/>
        </p:nvSpPr>
        <p:spPr>
          <a:xfrm>
            <a:off x="540000" y="2612595"/>
            <a:ext cx="41726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5102"/>
          <p:cNvSpPr txBox="1"/>
          <p:nvPr/>
        </p:nvSpPr>
        <p:spPr>
          <a:xfrm>
            <a:off x="540000" y="3244262"/>
            <a:ext cx="495808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CDQ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03" name="yt_image_1510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7771" y="3244262"/>
            <a:ext cx="1824228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871408">
            <a:extLst>
              <a:ext uri="{FF2B5EF4-FFF2-40B4-BE49-F238E27FC236}">
                <a16:creationId xmlns:a16="http://schemas.microsoft.com/office/drawing/2014/main" id="{1C76D0FA-DEEA-9722-43CA-14BA93B2373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5" name="yt_shape_1510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点出发沿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个单位长度的速度向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106"/>
              <p:cNvSpPr txBox="1"/>
              <p:nvPr/>
            </p:nvSpPr>
            <p:spPr>
              <a:xfrm>
                <a:off x="540000" y="2011799"/>
                <a:ext cx="6460102" cy="3511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𝑃𝐴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</p:txBody>
          </p:sp>
        </mc:Choice>
        <mc:Fallback xmlns="">
          <p:sp>
            <p:nvSpPr>
              <p:cNvPr id="3" name="yt_shape_15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6460102" cy="3511218"/>
              </a:xfrm>
              <a:prstGeom prst="rect">
                <a:avLst/>
              </a:prstGeom>
              <a:blipFill>
                <a:blip r:embed="rId2"/>
                <a:stretch>
                  <a:fillRect l="-2927" t="-1389" r="-1700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08" name="yt_image_1510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7771" y="2011799"/>
            <a:ext cx="1824228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28" name="yt_shape_15028"/>
              <p:cNvSpPr txBox="1"/>
              <p:nvPr/>
            </p:nvSpPr>
            <p:spPr>
              <a:xfrm>
                <a:off x="540000" y="900000"/>
                <a:ext cx="6485750" cy="32508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028" name="yt_shape_15028" descr="{&quot;rangeId&quot;:2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85750" cy="3250826"/>
              </a:xfrm>
              <a:prstGeom prst="rect">
                <a:avLst/>
              </a:prstGeom>
              <a:blipFill>
                <a:blip r:embed="rId2"/>
                <a:stretch>
                  <a:fillRect l="-2914" t="-1689" r="-1880" b="-2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36" name="yt_shape_15036"/>
              <p:cNvSpPr txBox="1"/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图中的两个直角三角形相似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036" name="yt_shape_15036" descr="{&quot;rangeId&quot;:3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1153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38" name="yt_image_1503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9316" y="2057067"/>
            <a:ext cx="179336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040" name="yt_shape_15040"/>
              <p:cNvSpPr txBox="1"/>
              <p:nvPr/>
            </p:nvSpPr>
            <p:spPr>
              <a:xfrm>
                <a:off x="540000" y="3220891"/>
                <a:ext cx="344979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040" name="yt_shape_15040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20891"/>
                <a:ext cx="3449791" cy="466666"/>
              </a:xfrm>
              <a:prstGeom prst="rect">
                <a:avLst/>
              </a:prstGeom>
              <a:blipFill>
                <a:blip r:embed="rId4"/>
                <a:stretch>
                  <a:fillRect l="-5487" t="-3896" r="-442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2" name="yt_shape_15042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0c56505-6046-4ad9-bb0a-996d6f7f2491.png&quot;}"/>
            </a:endParaRPr>
          </a:p>
        </p:txBody>
      </p:sp>
      <p:sp>
        <p:nvSpPr>
          <p:cNvPr id="15043" name="yt_shape_15043"/>
          <p:cNvSpPr txBox="1"/>
          <p:nvPr/>
        </p:nvSpPr>
        <p:spPr>
          <a:xfrm>
            <a:off x="540000" y="1662201"/>
            <a:ext cx="61042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两角分别相等的两个三角形相似</a:t>
            </a:r>
          </a:p>
        </p:txBody>
      </p:sp>
      <p:sp>
        <p:nvSpPr>
          <p:cNvPr id="15044" name="yt_shape_15044"/>
          <p:cNvSpPr txBox="1"/>
          <p:nvPr/>
        </p:nvSpPr>
        <p:spPr>
          <a:xfrm>
            <a:off x="540000" y="2161766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下列各组图形中有可能不相似的是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45" name="yt_table_15045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826588"/>
              </p:ext>
            </p:extLst>
          </p:nvPr>
        </p:nvGraphicFramePr>
        <p:xfrm>
          <a:off x="540000" y="2793433"/>
          <a:ext cx="5710238" cy="1697484"/>
        </p:xfrm>
        <a:graphic>
          <a:graphicData uri="http://schemas.openxmlformats.org/drawingml/2006/table">
            <a:tbl>
              <a:tblPr/>
              <a:tblGrid>
                <a:gridCol w="5710238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的两个等腰三角形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pic>
        <p:nvPicPr>
          <p:cNvPr id="3" name="yt_shape_1684382871231">
            <a:extLst>
              <a:ext uri="{FF2B5EF4-FFF2-40B4-BE49-F238E27FC236}">
                <a16:creationId xmlns:a16="http://schemas.microsoft.com/office/drawing/2014/main" id="{B7565239-2CBC-D98D-5DA4-F8CB51D21B8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871251">
            <a:extLst>
              <a:ext uri="{FF2B5EF4-FFF2-40B4-BE49-F238E27FC236}">
                <a16:creationId xmlns:a16="http://schemas.microsoft.com/office/drawing/2014/main" id="{4C47B107-B219-9D99-B849-347FD68F6D6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C8E5B1-F8BA-874E-C0B4-B8C841FC1825}"/>
              </a:ext>
            </a:extLst>
          </p:cNvPr>
          <p:cNvSpPr txBox="1"/>
          <p:nvPr/>
        </p:nvSpPr>
        <p:spPr>
          <a:xfrm>
            <a:off x="5860189" y="2114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47" name="yt_shape_15047"/>
              <p:cNvSpPr txBox="1"/>
              <p:nvPr/>
            </p:nvSpPr>
            <p:spPr>
              <a:xfrm>
                <a:off x="540119" y="900000"/>
                <a:ext cx="11111999" cy="15934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邵阳市中考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请添加一个条件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5047" name="yt_shape_150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93450"/>
              </a:xfrm>
              <a:prstGeom prst="rect">
                <a:avLst/>
              </a:prstGeom>
              <a:blipFill>
                <a:blip r:embed="rId2"/>
                <a:stretch>
                  <a:fillRect l="-1701" t="-4598" r="-1701" b="-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49" name="yt_image_1504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6194" y="2696602"/>
            <a:ext cx="1459611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34DE45-3564-CB46-1AB0-B5505DD52201}"/>
                  </a:ext>
                </a:extLst>
              </p:cNvPr>
              <p:cNvSpPr txBox="1"/>
              <p:nvPr/>
            </p:nvSpPr>
            <p:spPr>
              <a:xfrm>
                <a:off x="2205745" y="1193944"/>
                <a:ext cx="785069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34DE45-3564-CB46-1AB0-B5505DD522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5745" y="1193944"/>
                <a:ext cx="7850695" cy="771792"/>
              </a:xfrm>
              <a:prstGeom prst="rect">
                <a:avLst/>
              </a:prstGeom>
              <a:blipFill>
                <a:blip r:embed="rId4"/>
                <a:stretch>
                  <a:fillRect l="-1242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1" name="yt_shape_15051"/>
          <p:cNvSpPr txBox="1"/>
          <p:nvPr/>
        </p:nvSpPr>
        <p:spPr>
          <a:xfrm>
            <a:off x="494314" y="900000"/>
            <a:ext cx="83500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斜边和一条直角边成比例的两个直角三角形相似</a:t>
            </a:r>
          </a:p>
        </p:txBody>
      </p:sp>
      <p:sp>
        <p:nvSpPr>
          <p:cNvPr id="15052" name="yt_shape_1505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54" name="yt_table_15054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825461"/>
              </p:ext>
            </p:extLst>
          </p:nvPr>
        </p:nvGraphicFramePr>
        <p:xfrm>
          <a:off x="540000" y="2359000"/>
          <a:ext cx="4332605" cy="848742"/>
        </p:xfrm>
        <a:graphic>
          <a:graphicData uri="http://schemas.openxmlformats.org/drawingml/2006/table">
            <a:tbl>
              <a:tblPr/>
              <a:tblGrid>
                <a:gridCol w="2580005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p:pic>
        <p:nvPicPr>
          <p:cNvPr id="15053" name="yt_image_15053_skip" title="H_110.5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1948" y="2359000"/>
            <a:ext cx="1877949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71283">
            <a:extLst>
              <a:ext uri="{FF2B5EF4-FFF2-40B4-BE49-F238E27FC236}">
                <a16:creationId xmlns:a16="http://schemas.microsoft.com/office/drawing/2014/main" id="{AF0A0D04-6C9D-0548-6E53-B7534430ADB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55521B-D7C4-E263-2907-F9F957D3E082}"/>
              </a:ext>
            </a:extLst>
          </p:cNvPr>
          <p:cNvSpPr txBox="1"/>
          <p:nvPr/>
        </p:nvSpPr>
        <p:spPr>
          <a:xfrm>
            <a:off x="4574954" y="182326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5056">
            <a:extLst>
              <a:ext uri="{FF2B5EF4-FFF2-40B4-BE49-F238E27FC236}">
                <a16:creationId xmlns:a16="http://schemas.microsoft.com/office/drawing/2014/main" id="{5A8C6AE4-BE8E-43BE-A7E8-523AD950A690}"/>
              </a:ext>
            </a:extLst>
          </p:cNvPr>
          <p:cNvSpPr txBox="1"/>
          <p:nvPr/>
        </p:nvSpPr>
        <p:spPr>
          <a:xfrm>
            <a:off x="551384" y="39896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2BF1DF-F65A-4413-886A-21BD3F266C2C}"/>
              </a:ext>
            </a:extLst>
          </p:cNvPr>
          <p:cNvSpPr txBox="1"/>
          <p:nvPr/>
        </p:nvSpPr>
        <p:spPr>
          <a:xfrm>
            <a:off x="1070973" y="44183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56" name="yt_shape_15056"/>
              <p:cNvSpPr txBox="1"/>
              <p:nvPr/>
            </p:nvSpPr>
            <p:spPr>
              <a:xfrm>
                <a:off x="540119" y="900000"/>
                <a:ext cx="11111999" cy="9993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056" name="yt_shape_15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99376"/>
              </a:xfrm>
              <a:prstGeom prst="rect">
                <a:avLst/>
              </a:prstGeom>
              <a:blipFill>
                <a:blip r:embed="rId2"/>
                <a:stretch>
                  <a:fillRect l="-1701" t="-1829" r="-1701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5059">
            <a:extLst>
              <a:ext uri="{FF2B5EF4-FFF2-40B4-BE49-F238E27FC236}">
                <a16:creationId xmlns:a16="http://schemas.microsoft.com/office/drawing/2014/main" id="{9238001F-D47F-4FB0-97E8-8422FB33373F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564904"/>
            <a:ext cx="215226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5061">
                <a:extLst>
                  <a:ext uri="{FF2B5EF4-FFF2-40B4-BE49-F238E27FC236}">
                    <a16:creationId xmlns:a16="http://schemas.microsoft.com/office/drawing/2014/main" id="{EBDC2866-0371-4E92-B343-F57660557A02}"/>
                  </a:ext>
                </a:extLst>
              </p:cNvPr>
              <p:cNvSpPr txBox="1"/>
              <p:nvPr/>
            </p:nvSpPr>
            <p:spPr>
              <a:xfrm>
                <a:off x="540390" y="2126944"/>
                <a:ext cx="5386218" cy="26041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5" name="yt_shape_15061">
                <a:extLst>
                  <a:ext uri="{FF2B5EF4-FFF2-40B4-BE49-F238E27FC236}">
                    <a16:creationId xmlns:a16="http://schemas.microsoft.com/office/drawing/2014/main" id="{EBDC2866-0371-4E92-B343-F57660557A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390" y="2126944"/>
                <a:ext cx="5386218" cy="2604111"/>
              </a:xfrm>
              <a:prstGeom prst="rect">
                <a:avLst/>
              </a:prstGeom>
              <a:blipFill>
                <a:blip r:embed="rId4"/>
                <a:stretch>
                  <a:fillRect l="-3511" t="-703" r="-2265" b="-6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3" name="yt_shape_15063"/>
          <p:cNvSpPr txBox="1"/>
          <p:nvPr/>
        </p:nvSpPr>
        <p:spPr>
          <a:xfrm>
            <a:off x="540000" y="900000"/>
            <a:ext cx="91820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未能正确理解相似三角形三种判定方法所需条件而致错</a:t>
            </a:r>
          </a:p>
        </p:txBody>
      </p:sp>
      <p:pic>
        <p:nvPicPr>
          <p:cNvPr id="3" name="yt_shape_1684382871321">
            <a:extLst>
              <a:ext uri="{FF2B5EF4-FFF2-40B4-BE49-F238E27FC236}">
                <a16:creationId xmlns:a16="http://schemas.microsoft.com/office/drawing/2014/main" id="{991F0D98-BDD0-289B-6A8E-8D108EDCCD3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4" name="yt_shape_15064">
            <a:extLst>
              <a:ext uri="{FF2B5EF4-FFF2-40B4-BE49-F238E27FC236}">
                <a16:creationId xmlns:a16="http://schemas.microsoft.com/office/drawing/2014/main" id="{95F6AA12-66C7-4BA0-97E6-A802CC8E1FCC}"/>
              </a:ext>
            </a:extLst>
          </p:cNvPr>
          <p:cNvSpPr txBox="1"/>
          <p:nvPr/>
        </p:nvSpPr>
        <p:spPr>
          <a:xfrm>
            <a:off x="540000" y="1675606"/>
            <a:ext cx="7787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下列条件不能判定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yt_table_15066_skip" title="H_83.73504">
                <a:extLst>
                  <a:ext uri="{FF2B5EF4-FFF2-40B4-BE49-F238E27FC236}">
                    <a16:creationId xmlns:a16="http://schemas.microsoft.com/office/drawing/2014/main" id="{6DE38D55-128E-4BF1-8738-90AF5C26527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4582709"/>
                  </p:ext>
                </p:extLst>
              </p:nvPr>
            </p:nvGraphicFramePr>
            <p:xfrm>
              <a:off x="540000" y="2154909"/>
              <a:ext cx="6839268" cy="1063435"/>
            </p:xfrm>
            <a:graphic>
              <a:graphicData uri="http://schemas.openxmlformats.org/drawingml/2006/table">
                <a:tbl>
                  <a:tblPr/>
                  <a:tblGrid>
                    <a:gridCol w="3894455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  <a:gridCol w="2944813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𝐷𝐵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yt_table_15066_skip" title="H_83.73504">
                <a:extLst>
                  <a:ext uri="{FF2B5EF4-FFF2-40B4-BE49-F238E27FC236}">
                    <a16:creationId xmlns:a16="http://schemas.microsoft.com/office/drawing/2014/main" id="{6DE38D55-128E-4BF1-8738-90AF5C26527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4582709"/>
                  </p:ext>
                </p:extLst>
              </p:nvPr>
            </p:nvGraphicFramePr>
            <p:xfrm>
              <a:off x="540000" y="2154909"/>
              <a:ext cx="6839268" cy="1063435"/>
            </p:xfrm>
            <a:graphic>
              <a:graphicData uri="http://schemas.openxmlformats.org/drawingml/2006/table">
                <a:tbl>
                  <a:tblPr/>
                  <a:tblGrid>
                    <a:gridCol w="3894455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  <a:gridCol w="2944813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·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025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yt_image_15065_skip" title="H_88.56">
            <a:extLst>
              <a:ext uri="{FF2B5EF4-FFF2-40B4-BE49-F238E27FC236}">
                <a16:creationId xmlns:a16="http://schemas.microsoft.com/office/drawing/2014/main" id="{A6B44192-D094-4F6B-B9A3-3FF60778ADBF}"/>
              </a:ext>
              <a:ext uri="">
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4780" y="2154909"/>
            <a:ext cx="1615059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F9EF4CC-E004-4B4F-A6B2-1313049D9938}"/>
              </a:ext>
            </a:extLst>
          </p:cNvPr>
          <p:cNvSpPr txBox="1"/>
          <p:nvPr/>
        </p:nvSpPr>
        <p:spPr>
          <a:xfrm>
            <a:off x="7331801" y="16288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7" name="yt_shape_15067"/>
          <p:cNvSpPr txBox="1"/>
          <p:nvPr/>
        </p:nvSpPr>
        <p:spPr>
          <a:xfrm>
            <a:off x="469468" y="900000"/>
            <a:ext cx="4526880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3850" b="0" i="0" u="none" spc="31800" dirty="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 dirty="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50138b2-97a7-4a00-80b7-a7c5382e3d7a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68" name="yt_shape_15068"/>
              <p:cNvSpPr txBox="1"/>
              <p:nvPr/>
            </p:nvSpPr>
            <p:spPr>
              <a:xfrm>
                <a:off x="540119" y="1644183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甘肃省中考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="">
          <p:sp>
            <p:nvSpPr>
              <p:cNvPr id="15068" name="yt_shape_150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5128" r="-1701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73" name="yt_shape_15073"/>
          <p:cNvSpPr txBox="1"/>
          <p:nvPr/>
        </p:nvSpPr>
        <p:spPr>
          <a:xfrm>
            <a:off x="540000" y="50626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70" name="yt_shape_15070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2750" y="3273175"/>
            <a:ext cx="1706499" cy="1807540"/>
            <a:chOff x="0" y="0"/>
            <a:chExt cx="1706499" cy="1807540"/>
          </a:xfrm>
        </p:grpSpPr>
        <p:pic>
          <p:nvPicPr>
            <p:cNvPr id="2" name="yt_image_15070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6499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72" name="yt_shape_15072"/>
            <p:cNvSpPr txBox="1"/>
            <p:nvPr/>
          </p:nvSpPr>
          <p:spPr>
            <a:xfrm>
              <a:off x="319968" y="1379025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871359">
            <a:extLst>
              <a:ext uri="{FF2B5EF4-FFF2-40B4-BE49-F238E27FC236}">
                <a16:creationId xmlns:a16="http://schemas.microsoft.com/office/drawing/2014/main" id="{6D2FCABF-4971-11E6-4B1E-E1354617320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00" y="925708"/>
            <a:ext cx="3911664" cy="6352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12061C-BB41-1BE2-D659-6A8A5878DDBB}"/>
                  </a:ext>
                </a:extLst>
              </p:cNvPr>
              <p:cNvSpPr txBox="1"/>
              <p:nvPr/>
            </p:nvSpPr>
            <p:spPr>
              <a:xfrm>
                <a:off x="1135908" y="2467403"/>
                <a:ext cx="1021589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12061C-BB41-1BE2-D659-6A8A5878DD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08" y="2467403"/>
                <a:ext cx="1021589" cy="51963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1260</Words>
  <Application>Microsoft Office PowerPoint</Application>
  <PresentationFormat>宽屏</PresentationFormat>
  <Paragraphs>88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拉 朵</cp:lastModifiedBy>
  <cp:revision>59</cp:revision>
  <dcterms:created xsi:type="dcterms:W3CDTF">2023-05-05T05:33:04Z</dcterms:created>
  <dcterms:modified xsi:type="dcterms:W3CDTF">2023-05-19T07:59:09Z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