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2"/>
    <p:sldId id="383" r:id="rId3"/>
    <p:sldId id="364" r:id="rId4"/>
    <p:sldId id="366" r:id="rId5"/>
    <p:sldId id="367" r:id="rId6"/>
    <p:sldId id="369" r:id="rId7"/>
    <p:sldId id="384" r:id="rId8"/>
    <p:sldId id="370" r:id="rId9"/>
    <p:sldId id="373" r:id="rId10"/>
    <p:sldId id="376" r:id="rId11"/>
    <p:sldId id="381" r:id="rId12"/>
    <p:sldId id="385" r:id="rId13"/>
  </p:sldIdLst>
  <p:sldSz cx="12192000" cy="6858000"/>
  <p:notesSz cx="6858000" cy="9144000"/>
  <p:defaultTextStyle>
    <a:defPPr>
      <a:defRPr lang="zh-CN"/>
    </a:defPPr>
    <a:lvl1pPr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71" d="100"/>
          <a:sy n="71" d="100"/>
        </p:scale>
        <p:origin x="78" y="82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0_1.5_2.5_1.5_1.5_数学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193" name="yt_image_14193">
            <a:extLst>
              <a:ext uri="">
                <a16:creationId xmlns:a16="http://schemas.microsoft.com/office/drawing/2014/main" xmlns:p14="http://schemas.microsoft.com/office/powerpoint/2010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31079" y="548680"/>
            <a:ext cx="3129840" cy="7203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195" name="yt_image_14195">
            <a:extLst>
              <a:ext uri="">
                <a16:creationId xmlns:a16="http://schemas.microsoft.com/office/drawing/2014/main" xmlns:p14="http://schemas.microsoft.com/office/powerpoint/2010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03825" y="1472034"/>
            <a:ext cx="2784348" cy="329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197" name="yt_shape_14197"/>
          <p:cNvSpPr txBox="1"/>
          <p:nvPr/>
        </p:nvSpPr>
        <p:spPr>
          <a:xfrm>
            <a:off x="540119" y="1851933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EC008C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【例】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某小组做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用频率估计概率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的试验时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统计了某一结果出现的频率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绘制了如图所示的折线统计图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则符合这一结果的试验最有可能的是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</a:p>
        </p:txBody>
      </p:sp>
      <p:pic>
        <p:nvPicPr>
          <p:cNvPr id="14198" name="yt_image_14198">
            <a:extLst>
              <a:ext uri="">
                <a16:creationId xmlns:a16="http://schemas.microsoft.com/office/drawing/2014/main" xmlns:p14="http://schemas.microsoft.com/office/powerpoint/2010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11242" y="2963732"/>
            <a:ext cx="2969514" cy="18047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6" name="yt_table_14200" title="H_133.66016">
            <a:extLst>
              <a:ext uri="{FF2B5EF4-FFF2-40B4-BE49-F238E27FC236}">
                <a16:creationId xmlns:a16="http://schemas.microsoft.com/office/drawing/2014/main" id="{1A6EEEE8-9B56-4805-BCE9-34EC41CC8D9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34742133"/>
              </p:ext>
            </p:extLst>
          </p:nvPr>
        </p:nvGraphicFramePr>
        <p:xfrm>
          <a:off x="540119" y="4840537"/>
          <a:ext cx="10922000" cy="1697484"/>
        </p:xfrm>
        <a:graphic>
          <a:graphicData uri="http://schemas.openxmlformats.org/drawingml/2006/table">
            <a:tbl>
              <a:tblPr/>
              <a:tblGrid>
                <a:gridCol w="10922000">
                  <a:extLst>
                    <a:ext uri="{9D8B030D-6E8A-4147-A177-3AD203B41FA5}">
                      <a16:colId xmlns:a16="http://schemas.microsoft.com/office/drawing/2014/main" val="1051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在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“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石头、剪刀、布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”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的游戏中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小明随机出的是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“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剪刀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”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3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一副去掉大、小王的普通扑克牌洗匀后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从中任抽一张牌的花色是红桃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3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暗箱中有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个红球和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个黄球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，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它们只有颜色上的区别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，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从中任取一球是黄球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3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掷一个质地均匀的正六面体骰子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，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向上的面的点数是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39"/>
                  </a:ext>
                </a:extLst>
              </a:tr>
            </a:tbl>
          </a:graphicData>
        </a:graphic>
      </p:graphicFrame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yt_shape_14232">
            <a:extLst>
              <a:ext uri="{FF2B5EF4-FFF2-40B4-BE49-F238E27FC236}">
                <a16:creationId xmlns:a16="http://schemas.microsoft.com/office/drawing/2014/main" id="{A6B6BE26-7311-4D34-8F39-CA7020DBEFA0}"/>
              </a:ext>
            </a:extLst>
          </p:cNvPr>
          <p:cNvSpPr txBox="1"/>
          <p:nvPr/>
        </p:nvSpPr>
        <p:spPr>
          <a:xfrm>
            <a:off x="551384" y="836712"/>
            <a:ext cx="500136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该地区已经移植这种树苗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万棵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3" name="yt_shape_14233">
            <a:extLst>
              <a:ext uri="{FF2B5EF4-FFF2-40B4-BE49-F238E27FC236}">
                <a16:creationId xmlns:a16="http://schemas.microsoft.com/office/drawing/2014/main" id="{B0ABE188-2C98-4908-A41D-B7D349FD68CB}"/>
              </a:ext>
            </a:extLst>
          </p:cNvPr>
          <p:cNvSpPr txBox="1"/>
          <p:nvPr/>
        </p:nvSpPr>
        <p:spPr>
          <a:xfrm>
            <a:off x="551384" y="1316015"/>
            <a:ext cx="453970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估计这种树苗成活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4.5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万棵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14" name="yt_shape_14234">
            <a:extLst>
              <a:ext uri="{FF2B5EF4-FFF2-40B4-BE49-F238E27FC236}">
                <a16:creationId xmlns:a16="http://schemas.microsoft.com/office/drawing/2014/main" id="{E820D330-EAC0-46F8-9260-7C0F398A7320}"/>
              </a:ext>
            </a:extLst>
          </p:cNvPr>
          <p:cNvSpPr txBox="1"/>
          <p:nvPr/>
        </p:nvSpPr>
        <p:spPr>
          <a:xfrm>
            <a:off x="551384" y="1795318"/>
            <a:ext cx="1046440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如果该地区计划成活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万棵这种树苗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那么还需移植这种树苗约多少万棵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？</a:t>
            </a:r>
          </a:p>
        </p:txBody>
      </p:sp>
      <p:sp>
        <p:nvSpPr>
          <p:cNvPr id="15" name="yt_shape_14235">
            <a:extLst>
              <a:ext uri="{FF2B5EF4-FFF2-40B4-BE49-F238E27FC236}">
                <a16:creationId xmlns:a16="http://schemas.microsoft.com/office/drawing/2014/main" id="{F0C08A74-E330-4920-9CDA-3D6B2AB6D870}"/>
              </a:ext>
            </a:extLst>
          </p:cNvPr>
          <p:cNvSpPr txBox="1"/>
          <p:nvPr/>
        </p:nvSpPr>
        <p:spPr>
          <a:xfrm>
            <a:off x="551384" y="2274621"/>
            <a:ext cx="400109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18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÷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0.9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15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万棵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6" name="yt_shape_14236">
            <a:extLst>
              <a:ext uri="{FF2B5EF4-FFF2-40B4-BE49-F238E27FC236}">
                <a16:creationId xmlns:a16="http://schemas.microsoft.com/office/drawing/2014/main" id="{6D9C173C-EF52-4094-A835-E8CF892A5243}"/>
              </a:ext>
            </a:extLst>
          </p:cNvPr>
          <p:cNvSpPr txBox="1"/>
          <p:nvPr/>
        </p:nvSpPr>
        <p:spPr>
          <a:xfrm>
            <a:off x="551384" y="2753924"/>
            <a:ext cx="530914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答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该地区还需移植这种树苗约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15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万棵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F7765BC3-7741-405A-BBE8-5B42EADF0C1B}"/>
              </a:ext>
            </a:extLst>
          </p:cNvPr>
          <p:cNvSpPr txBox="1"/>
          <p:nvPr/>
        </p:nvSpPr>
        <p:spPr>
          <a:xfrm>
            <a:off x="3509373" y="1269209"/>
            <a:ext cx="865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4.5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18" name="yt_image_14229">
            <a:extLst>
              <a:ext uri="{FF2B5EF4-FFF2-40B4-BE49-F238E27FC236}">
                <a16:creationId xmlns:a16="http://schemas.microsoft.com/office/drawing/2014/main" id="{AF1F24DC-BDEF-4F1A-9C2D-F922913FF0BD}"/>
              </a:ex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142334" y="2551599"/>
            <a:ext cx="3522726" cy="19968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uild="allAtOnce"/>
      <p:bldP spid="16" grpId="0" build="allAtOnce"/>
      <p:bldP spid="17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7" name="yt_shape_14237"/>
          <p:cNvSpPr txBox="1"/>
          <p:nvPr/>
        </p:nvSpPr>
        <p:spPr>
          <a:xfrm>
            <a:off x="468666" y="795039"/>
            <a:ext cx="4400244" cy="70237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3900" b="0" i="0" u="none" spc="33200">
                <a:noFill/>
                <a:effectLst/>
                <a:latin typeface="Times New Roman" pitchFamily="39"/>
                <a:ea typeface="宋体" pitchFamily="39"/>
                <a:cs typeface="宋体" pitchFamily="39"/>
                <a:sym typeface="Finished"/>
              </a:rPr>
              <a:t>⁠</a:t>
            </a:r>
            <a:endParaRPr lang="zh-CN" altLang="zh-CN" sz="3900" b="0" i="0" u="none" spc="33200">
              <a:solidFill>
                <a:srgbClr val="1EE3CF"/>
              </a:solidFill>
              <a:effectLst/>
              <a:latin typeface="Times New Roman" pitchFamily="39"/>
              <a:ea typeface="宋体" pitchFamily="39"/>
              <a:cs typeface="宋体" pitchFamily="39"/>
              <a:sym typeface="Finished"/>
              <a:hlinkClick r:id="" action="ppaction://macro?name={&quot;type&quot;:&quot;ImageText&quot;,&quot;item&quot;:&quot;ImageText&quot;,&quot;path&quot;:&quot;\\ImageTexts\\1a3f542a-0e67-467e-bb6e-9f98fa9ea22b.png&quot;}"/>
            </a:endParaRPr>
          </a:p>
        </p:txBody>
      </p:sp>
      <p:sp>
        <p:nvSpPr>
          <p:cNvPr id="14238" name="yt_shape_14238"/>
          <p:cNvSpPr txBox="1"/>
          <p:nvPr/>
        </p:nvSpPr>
        <p:spPr>
          <a:xfrm>
            <a:off x="540119" y="1548199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大理下关一中单元卷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在一个不透明的口袋里装有只有颜色不同的黑、白两种颜色的球共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个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某学习小组做摸球试验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将球搅匀后从中随机摸出一个球记下颜色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再把它放回袋中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不断重复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下表是活动进行中的一组统计数据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14239" name="yt_table_14239" title="H_136.03513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335798961"/>
                  </p:ext>
                </p:extLst>
              </p:nvPr>
            </p:nvGraphicFramePr>
            <p:xfrm>
              <a:off x="540000" y="3140129"/>
              <a:ext cx="11111997" cy="1727646"/>
            </p:xfrm>
            <a:graphic>
              <a:graphicData uri="http://schemas.openxmlformats.org/drawingml/2006/table">
                <a:tbl>
                  <a:tblPr>
                    <a:tableStyleId>{5940675A-B579-460E-94D1-54222C63F5DA}</a:tableStyleId>
                  </a:tblPr>
                  <a:tblGrid>
                    <a:gridCol w="4549011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1093831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1093831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1093831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  <a:gridCol w="1093831">
                      <a:extLst>
                        <a:ext uri="{9D8B030D-6E8A-4147-A177-3AD203B41FA5}">
                          <a16:colId xmlns:a16="http://schemas.microsoft.com/office/drawing/2014/main" val="20004"/>
                        </a:ext>
                      </a:extLst>
                    </a:gridCol>
                    <a:gridCol w="1093831">
                      <a:extLst>
                        <a:ext uri="{9D8B030D-6E8A-4147-A177-3AD203B41FA5}">
                          <a16:colId xmlns:a16="http://schemas.microsoft.com/office/drawing/2014/main" val="20005"/>
                        </a:ext>
                      </a:extLst>
                    </a:gridCol>
                    <a:gridCol w="1093831">
                      <a:extLst>
                        <a:ext uri="{9D8B030D-6E8A-4147-A177-3AD203B41FA5}">
                          <a16:colId xmlns:a16="http://schemas.microsoft.com/office/drawing/2014/main" val="20006"/>
                        </a:ext>
                      </a:extLst>
                    </a:gridCol>
                  </a:tblGrid>
                  <a:tr h="467999"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摸球的次数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n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100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150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200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500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800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1000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467999"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摸到白球的次数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m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58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96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116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295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484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601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467999"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摸到白球的频率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m:rPr>
                                      <m:sty m:val="p"/>
                                    </m:rP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m</m:t>
                                  </m:r>
                                </m:num>
                                <m:den>
                                  <m:r>
                                    <m:rPr>
                                      <m:sty m:val="p"/>
                                    </m:rP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n</m:t>
                                  </m:r>
                                </m:den>
                              </m:f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0.58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0.64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0.58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0.59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0.605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0.601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14239" name="yt_table_14239" title="H_136.03513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335798961"/>
                  </p:ext>
                </p:extLst>
              </p:nvPr>
            </p:nvGraphicFramePr>
            <p:xfrm>
              <a:off x="540000" y="3140129"/>
              <a:ext cx="11111997" cy="1727646"/>
            </p:xfrm>
            <a:graphic>
              <a:graphicData uri="http://schemas.openxmlformats.org/drawingml/2006/table">
                <a:tbl>
                  <a:tblPr>
                    <a:tableStyleId>{5940675A-B579-460E-94D1-54222C63F5DA}</a:tableStyleId>
                  </a:tblPr>
                  <a:tblGrid>
                    <a:gridCol w="4549011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1093831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1093831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1093831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  <a:gridCol w="1093831">
                      <a:extLst>
                        <a:ext uri="{9D8B030D-6E8A-4147-A177-3AD203B41FA5}">
                          <a16:colId xmlns:a16="http://schemas.microsoft.com/office/drawing/2014/main" val="20004"/>
                        </a:ext>
                      </a:extLst>
                    </a:gridCol>
                    <a:gridCol w="1093831">
                      <a:extLst>
                        <a:ext uri="{9D8B030D-6E8A-4147-A177-3AD203B41FA5}">
                          <a16:colId xmlns:a16="http://schemas.microsoft.com/office/drawing/2014/main" val="20005"/>
                        </a:ext>
                      </a:extLst>
                    </a:gridCol>
                    <a:gridCol w="1093831">
                      <a:extLst>
                        <a:ext uri="{9D8B030D-6E8A-4147-A177-3AD203B41FA5}">
                          <a16:colId xmlns:a16="http://schemas.microsoft.com/office/drawing/2014/main" val="20006"/>
                        </a:ext>
                      </a:extLst>
                    </a:gridCol>
                  </a:tblGrid>
                  <a:tr h="519494"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摸球的次数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n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100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150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200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500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800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1000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519494"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摸到白球的次数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m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58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96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116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295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484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601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688658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  <a:blipFill>
                          <a:blip r:embed="rId2"/>
                          <a:stretch>
                            <a:fillRect l="-134" t="-152212" r="-144311" b="-796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0.58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0.64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0.58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0.59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0.605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0.601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4241" name="yt_shape_14241"/>
          <p:cNvSpPr txBox="1"/>
          <p:nvPr/>
        </p:nvSpPr>
        <p:spPr>
          <a:xfrm>
            <a:off x="540119" y="513739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请估计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当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很大时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摸到白球的频率将会接近</a:t>
            </a:r>
            <a:r>
              <a:rPr lang="zh-CN" altLang="zh-CN" sz="100" b="0" i="1" spc="-1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　　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；（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结果保留小数点后一位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14242" name="yt_shape_14242"/>
          <p:cNvSpPr txBox="1"/>
          <p:nvPr/>
        </p:nvSpPr>
        <p:spPr>
          <a:xfrm>
            <a:off x="540000" y="6096829"/>
            <a:ext cx="184665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0.6.</a:t>
            </a:r>
          </a:p>
        </p:txBody>
      </p:sp>
      <p:pic>
        <p:nvPicPr>
          <p:cNvPr id="3" name="yt_shape_1684382749201">
            <a:extLst>
              <a:ext uri="{FF2B5EF4-FFF2-40B4-BE49-F238E27FC236}">
                <a16:creationId xmlns:a16="http://schemas.microsoft.com/office/drawing/2014/main" id="{E56FF178-57A8-8AF0-0D9F-BE8824E563E2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819192"/>
            <a:ext cx="4089464" cy="647273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2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242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43" name="yt_shape_14243"/>
          <p:cNvSpPr txBox="1"/>
          <p:nvPr/>
        </p:nvSpPr>
        <p:spPr>
          <a:xfrm>
            <a:off x="540000" y="900000"/>
            <a:ext cx="723274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试估算口袋中黑、白两种颜色的球各有多少个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？</a:t>
            </a:r>
          </a:p>
        </p:txBody>
      </p:sp>
      <p:sp>
        <p:nvSpPr>
          <p:cNvPr id="14244" name="yt_shape_14244"/>
          <p:cNvSpPr txBox="1"/>
          <p:nvPr/>
        </p:nvSpPr>
        <p:spPr>
          <a:xfrm>
            <a:off x="540000" y="1379303"/>
            <a:ext cx="5155257" cy="90864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白球有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0.6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个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），</a:t>
            </a:r>
          </a:p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黑球有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个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4245" name="yt_shape_14245"/>
          <p:cNvSpPr txBox="1"/>
          <p:nvPr/>
        </p:nvSpPr>
        <p:spPr>
          <a:xfrm>
            <a:off x="540000" y="2338738"/>
            <a:ext cx="1046440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如果再加入若干个白球后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使摸到白球的概率为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0.8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求加入的白球数量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4246" name="yt_shape_14246"/>
              <p:cNvSpPr txBox="1"/>
              <p:nvPr/>
            </p:nvSpPr>
            <p:spPr>
              <a:xfrm>
                <a:off x="540000" y="2818041"/>
                <a:ext cx="6777112" cy="207082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答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黑球有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个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白球有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个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：（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设加入白球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个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根据题意得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+12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20+</m:t>
                        </m:r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0.8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</a:p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解得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20.</a:t>
                </a:r>
              </a:p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经检验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：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是原方程的解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4246" name="yt_shape_1424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818041"/>
                <a:ext cx="6777112" cy="2070823"/>
              </a:xfrm>
              <a:prstGeom prst="rect">
                <a:avLst/>
              </a:prstGeom>
              <a:blipFill>
                <a:blip r:embed="rId2"/>
                <a:stretch>
                  <a:fillRect l="-2790" t="-2353" r="-1800" b="-823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248" name="yt_shape_14248"/>
          <p:cNvSpPr txBox="1"/>
          <p:nvPr/>
        </p:nvSpPr>
        <p:spPr>
          <a:xfrm>
            <a:off x="540000" y="4939652"/>
            <a:ext cx="377026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答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加入的白球数量为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个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2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4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424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42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42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42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4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424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42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244" grpId="0" build="allAtOnce"/>
      <p:bldP spid="14246" grpId="0" build="allAtOnce"/>
      <p:bldP spid="14248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02" name="yt_shape_14202"/>
          <p:cNvSpPr txBox="1"/>
          <p:nvPr/>
        </p:nvSpPr>
        <p:spPr>
          <a:xfrm>
            <a:off x="540119" y="90872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EC008C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【名师点拨】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根据统计图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可知试验结果在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0.17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附近波动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即其概率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0.17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计算四个选项的概率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约为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0.17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的试验即为正确答案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4203" name="yt_shape_14203"/>
          <p:cNvSpPr txBox="1"/>
          <p:nvPr/>
        </p:nvSpPr>
        <p:spPr>
          <a:xfrm>
            <a:off x="540000" y="1868155"/>
            <a:ext cx="268503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EC008C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【学生解答】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</a:t>
            </a:r>
            <a:r>
              <a:rPr lang="en-US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04" name="yt_shape_14204"/>
          <p:cNvSpPr txBox="1"/>
          <p:nvPr/>
        </p:nvSpPr>
        <p:spPr>
          <a:xfrm>
            <a:off x="467063" y="836712"/>
            <a:ext cx="4416274" cy="71141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3950" b="0" i="0" u="none" spc="33300">
                <a:noFill/>
                <a:effectLst/>
                <a:latin typeface="Times New Roman" pitchFamily="40"/>
                <a:ea typeface="宋体" pitchFamily="40"/>
                <a:cs typeface="宋体" pitchFamily="40"/>
                <a:sym typeface="Finished"/>
              </a:rPr>
              <a:t>⁠</a:t>
            </a:r>
            <a:endParaRPr lang="zh-CN" altLang="zh-CN" sz="3950" b="0" i="0" u="none" spc="33300">
              <a:solidFill>
                <a:srgbClr val="1EE3CF"/>
              </a:solidFill>
              <a:effectLst/>
              <a:latin typeface="Times New Roman" pitchFamily="40"/>
              <a:ea typeface="宋体" pitchFamily="40"/>
              <a:cs typeface="宋体" pitchFamily="40"/>
              <a:sym typeface="Finished"/>
              <a:hlinkClick r:id="" action="ppaction://macro?name={&quot;type&quot;:&quot;ImageText&quot;,&quot;item&quot;:&quot;ImageText&quot;,&quot;path&quot;:&quot;\\ImageTexts\\0db90927-a4c0-46ee-a8bb-5cd8f632afc1.png&quot;}"/>
            </a:endParaRPr>
          </a:p>
        </p:txBody>
      </p:sp>
      <p:sp>
        <p:nvSpPr>
          <p:cNvPr id="14205" name="yt_shape_14205"/>
          <p:cNvSpPr txBox="1"/>
          <p:nvPr/>
        </p:nvSpPr>
        <p:spPr>
          <a:xfrm>
            <a:off x="494315" y="1598913"/>
            <a:ext cx="4348947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频率与概率的关系</a:t>
            </a:r>
          </a:p>
        </p:txBody>
      </p:sp>
      <p:sp>
        <p:nvSpPr>
          <p:cNvPr id="14206" name="yt_shape_14206"/>
          <p:cNvSpPr txBox="1"/>
          <p:nvPr/>
        </p:nvSpPr>
        <p:spPr>
          <a:xfrm>
            <a:off x="540119" y="2098478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在大量重复试验中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关于随机事件发生的频率和概率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下列说法中正确的是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</a:p>
        </p:txBody>
      </p:sp>
      <p:graphicFrame>
        <p:nvGraphicFramePr>
          <p:cNvPr id="14207" name="yt_table_14207" title="H_171.1001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6333436"/>
              </p:ext>
            </p:extLst>
          </p:nvPr>
        </p:nvGraphicFramePr>
        <p:xfrm>
          <a:off x="540000" y="3210277"/>
          <a:ext cx="11111864" cy="2172972"/>
        </p:xfrm>
        <a:graphic>
          <a:graphicData uri="http://schemas.openxmlformats.org/drawingml/2006/table">
            <a:tbl>
              <a:tblPr/>
              <a:tblGrid>
                <a:gridCol w="11111864">
                  <a:extLst>
                    <a:ext uri="{9D8B030D-6E8A-4147-A177-3AD203B41FA5}">
                      <a16:colId xmlns:a16="http://schemas.microsoft.com/office/drawing/2014/main" val="1051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频率就是概率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4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频率与试验次数无关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在相同的条件下进行试验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如果试验次数相同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则各实验小组所得频率的值也会相同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随着试验次数的增加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频率一般会逐步稳定在概率数值附近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43"/>
                  </a:ext>
                </a:extLst>
              </a:tr>
            </a:tbl>
          </a:graphicData>
        </a:graphic>
      </p:graphicFrame>
      <p:pic>
        <p:nvPicPr>
          <p:cNvPr id="3" name="yt_shape_1684382749087">
            <a:extLst>
              <a:ext uri="{FF2B5EF4-FFF2-40B4-BE49-F238E27FC236}">
                <a16:creationId xmlns:a16="http://schemas.microsoft.com/office/drawing/2014/main" id="{0DFAF0A4-2B1F-3EF5-C239-FA02B2C0BADA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862916"/>
            <a:ext cx="4102164" cy="652125"/>
          </a:xfrm>
          <a:prstGeom prst="rect">
            <a:avLst/>
          </a:prstGeom>
        </p:spPr>
      </p:pic>
      <p:pic>
        <p:nvPicPr>
          <p:cNvPr id="5" name="yt_shape_1684382749104">
            <a:extLst>
              <a:ext uri="{FF2B5EF4-FFF2-40B4-BE49-F238E27FC236}">
                <a16:creationId xmlns:a16="http://schemas.microsoft.com/office/drawing/2014/main" id="{0E5F570B-1003-943A-9D05-4FC60115BD09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1639543"/>
            <a:ext cx="1346264" cy="36317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9661D6D8-26FD-36C9-25A9-FD17B22201BE}"/>
              </a:ext>
            </a:extLst>
          </p:cNvPr>
          <p:cNvSpPr txBox="1"/>
          <p:nvPr/>
        </p:nvSpPr>
        <p:spPr>
          <a:xfrm>
            <a:off x="1059708" y="2527160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4209" name="yt_shape_14209"/>
              <p:cNvSpPr txBox="1"/>
              <p:nvPr/>
            </p:nvSpPr>
            <p:spPr>
              <a:xfrm>
                <a:off x="540119" y="900000"/>
                <a:ext cx="11111999" cy="1602042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just" eaLnBrk="1" fontAlgn="b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抛掷一个正六面体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的试验中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如果正六面体的六个面分别标有数字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“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”“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”“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”“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”“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“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如果试验的次数增多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出现数字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“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的频率的变化趋势是接近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1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zh-CN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>
          <p:sp>
            <p:nvSpPr>
              <p:cNvPr id="14209" name="yt_shape_1420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111999" cy="1602042"/>
              </a:xfrm>
              <a:prstGeom prst="rect">
                <a:avLst/>
              </a:prstGeom>
              <a:blipFill>
                <a:blip r:embed="rId2"/>
                <a:stretch>
                  <a:fillRect l="-1701" t="-4580" r="-1701" b="-49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E687EA44-D36F-3793-AB0B-57DFC4D46B99}"/>
                  </a:ext>
                </a:extLst>
              </p:cNvPr>
              <p:cNvSpPr txBox="1"/>
              <p:nvPr/>
            </p:nvSpPr>
            <p:spPr>
              <a:xfrm>
                <a:off x="3574308" y="1723220"/>
                <a:ext cx="613474" cy="67768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algn="just" fontAlgn="b"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zh-CN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E687EA44-D36F-3793-AB0B-57DFC4D46B9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74308" y="1723220"/>
                <a:ext cx="613474" cy="677685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11" name="yt_shape_14211"/>
          <p:cNvSpPr txBox="1"/>
          <p:nvPr/>
        </p:nvSpPr>
        <p:spPr>
          <a:xfrm>
            <a:off x="494314" y="900000"/>
            <a:ext cx="4041171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用频率估计概率</a:t>
            </a:r>
          </a:p>
        </p:txBody>
      </p:sp>
      <p:sp>
        <p:nvSpPr>
          <p:cNvPr id="14212" name="yt_shape_14212"/>
          <p:cNvSpPr txBox="1"/>
          <p:nvPr/>
        </p:nvSpPr>
        <p:spPr>
          <a:xfrm>
            <a:off x="540000" y="1399565"/>
            <a:ext cx="1038745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辽宁省中考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质检部门对某批产品质量进行随机抽检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结果如下表所示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14213" name="yt_table_14213" title="H_136.03513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907436723"/>
                  </p:ext>
                </p:extLst>
              </p:nvPr>
            </p:nvGraphicFramePr>
            <p:xfrm>
              <a:off x="540000" y="2031232"/>
              <a:ext cx="11111999" cy="1727646"/>
            </p:xfrm>
            <a:graphic>
              <a:graphicData uri="http://schemas.openxmlformats.org/drawingml/2006/table">
                <a:tbl>
                  <a:tblPr>
                    <a:tableStyleId>{5940675A-B579-460E-94D1-54222C63F5DA}</a:tableStyleId>
                  </a:tblPr>
                  <a:tblGrid>
                    <a:gridCol w="3055685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1150902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1150902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1150902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  <a:gridCol w="1150902">
                      <a:extLst>
                        <a:ext uri="{9D8B030D-6E8A-4147-A177-3AD203B41FA5}">
                          <a16:colId xmlns:a16="http://schemas.microsoft.com/office/drawing/2014/main" val="20004"/>
                        </a:ext>
                      </a:extLst>
                    </a:gridCol>
                    <a:gridCol w="1150902">
                      <a:extLst>
                        <a:ext uri="{9D8B030D-6E8A-4147-A177-3AD203B41FA5}">
                          <a16:colId xmlns:a16="http://schemas.microsoft.com/office/drawing/2014/main" val="20005"/>
                        </a:ext>
                      </a:extLst>
                    </a:gridCol>
                    <a:gridCol w="1150902">
                      <a:extLst>
                        <a:ext uri="{9D8B030D-6E8A-4147-A177-3AD203B41FA5}">
                          <a16:colId xmlns:a16="http://schemas.microsoft.com/office/drawing/2014/main" val="20006"/>
                        </a:ext>
                      </a:extLst>
                    </a:gridCol>
                    <a:gridCol w="1150902">
                      <a:extLst>
                        <a:ext uri="{9D8B030D-6E8A-4147-A177-3AD203B41FA5}">
                          <a16:colId xmlns:a16="http://schemas.microsoft.com/office/drawing/2014/main" val="20007"/>
                        </a:ext>
                      </a:extLst>
                    </a:gridCol>
                  </a:tblGrid>
                  <a:tr h="467999"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抽检产品数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n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100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150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200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250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300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500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1000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467999"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合格产品数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m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89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134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179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226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271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451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904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467999"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合格率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m:rPr>
                                      <m:sty m:val="p"/>
                                    </m:rP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m</m:t>
                                  </m:r>
                                </m:num>
                                <m:den>
                                  <m:r>
                                    <m:rPr>
                                      <m:sty m:val="p"/>
                                    </m:rP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n</m:t>
                                  </m:r>
                                </m:den>
                              </m:f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0.890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0.893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0.895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0.904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0.903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0.902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0.904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14213" name="yt_table_14213" title="H_136.03513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907436723"/>
                  </p:ext>
                </p:extLst>
              </p:nvPr>
            </p:nvGraphicFramePr>
            <p:xfrm>
              <a:off x="540000" y="2031232"/>
              <a:ext cx="11111999" cy="1727646"/>
            </p:xfrm>
            <a:graphic>
              <a:graphicData uri="http://schemas.openxmlformats.org/drawingml/2006/table">
                <a:tbl>
                  <a:tblPr>
                    <a:tableStyleId>{5940675A-B579-460E-94D1-54222C63F5DA}</a:tableStyleId>
                  </a:tblPr>
                  <a:tblGrid>
                    <a:gridCol w="3055685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1150902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1150902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1150902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  <a:gridCol w="1150902">
                      <a:extLst>
                        <a:ext uri="{9D8B030D-6E8A-4147-A177-3AD203B41FA5}">
                          <a16:colId xmlns:a16="http://schemas.microsoft.com/office/drawing/2014/main" val="20004"/>
                        </a:ext>
                      </a:extLst>
                    </a:gridCol>
                    <a:gridCol w="1150902">
                      <a:extLst>
                        <a:ext uri="{9D8B030D-6E8A-4147-A177-3AD203B41FA5}">
                          <a16:colId xmlns:a16="http://schemas.microsoft.com/office/drawing/2014/main" val="20005"/>
                        </a:ext>
                      </a:extLst>
                    </a:gridCol>
                    <a:gridCol w="1150902">
                      <a:extLst>
                        <a:ext uri="{9D8B030D-6E8A-4147-A177-3AD203B41FA5}">
                          <a16:colId xmlns:a16="http://schemas.microsoft.com/office/drawing/2014/main" val="20006"/>
                        </a:ext>
                      </a:extLst>
                    </a:gridCol>
                    <a:gridCol w="1150902">
                      <a:extLst>
                        <a:ext uri="{9D8B030D-6E8A-4147-A177-3AD203B41FA5}">
                          <a16:colId xmlns:a16="http://schemas.microsoft.com/office/drawing/2014/main" val="20007"/>
                        </a:ext>
                      </a:extLst>
                    </a:gridCol>
                  </a:tblGrid>
                  <a:tr h="519494"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抽检产品数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n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100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150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200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250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300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500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1000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519494"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合格产品数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m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89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134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179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226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271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451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904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688658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  <a:blipFill>
                          <a:blip r:embed="rId2"/>
                          <a:stretch>
                            <a:fillRect l="-199" t="-152212" r="-263546" b="-885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0.890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0.893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0.895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0.904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0.903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0.902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0.904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4215" name="yt_shape_14215"/>
          <p:cNvSpPr txBox="1"/>
          <p:nvPr/>
        </p:nvSpPr>
        <p:spPr>
          <a:xfrm>
            <a:off x="540119" y="4028497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在这批产品中任取一件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恰好是合格产品的概率约是</a:t>
            </a:r>
            <a:r>
              <a:rPr lang="zh-CN" altLang="zh-CN" sz="100" b="0" i="1" spc="15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 spc="15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 spc="15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0.9</a:t>
            </a:r>
            <a:r>
              <a:rPr lang="zh-CN" altLang="zh-CN" sz="2400" b="0" i="1" u="sng" spc="15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15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结果保留一位小数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pic>
        <p:nvPicPr>
          <p:cNvPr id="3" name="yt_shape_1684382749132">
            <a:extLst>
              <a:ext uri="{FF2B5EF4-FFF2-40B4-BE49-F238E27FC236}">
                <a16:creationId xmlns:a16="http://schemas.microsoft.com/office/drawing/2014/main" id="{325A3678-9342-99B6-9720-18300FA74613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40629"/>
            <a:ext cx="1346264" cy="36317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5E79EE08-4F3A-5F07-352D-F3E24CBD4F20}"/>
              </a:ext>
            </a:extLst>
          </p:cNvPr>
          <p:cNvSpPr txBox="1"/>
          <p:nvPr/>
        </p:nvSpPr>
        <p:spPr>
          <a:xfrm>
            <a:off x="8394274" y="3981691"/>
            <a:ext cx="94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en-US" altLang="zh-CN" sz="2400" b="0" i="0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0.9</a:t>
            </a:r>
            <a:r>
              <a:rPr kumimoji="0" lang="zh-CN" altLang="zh-CN" sz="2400" b="0" i="1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16" name="yt_shape_14216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小颖和小红两位同学在学习概率时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做投掷骰子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质地均匀的正方体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试验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她们共做了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次试验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试验的结果如下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</a:t>
            </a:r>
          </a:p>
        </p:txBody>
      </p:sp>
      <p:graphicFrame>
        <p:nvGraphicFramePr>
          <p:cNvPr id="14217" name="yt_table_14217" title="H_81.81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27644875"/>
              </p:ext>
            </p:extLst>
          </p:nvPr>
        </p:nvGraphicFramePr>
        <p:xfrm>
          <a:off x="540000" y="2011799"/>
          <a:ext cx="11111994" cy="1038988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33938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8635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8635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8635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8635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28635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28635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朝上的点数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6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出现的次数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7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9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6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8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mc:AlternateContent xmlns:mc="http://schemas.openxmlformats.org/markup-compatibility/2006">
        <mc:Choice xmlns:a14="http://schemas.microsoft.com/office/drawing/2010/main" Requires="a14">
          <p:sp>
            <p:nvSpPr>
              <p:cNvPr id="14219" name="yt_shape_14219"/>
              <p:cNvSpPr txBox="1"/>
              <p:nvPr/>
            </p:nvSpPr>
            <p:spPr>
              <a:xfrm>
                <a:off x="540000" y="3320558"/>
                <a:ext cx="9699771" cy="58977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just" eaLnBrk="1" fontAlgn="b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“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点朝上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的频率和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“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点朝上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的频率分别为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1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zh-CN" altLang="zh-CN" sz="24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1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>
          <p:sp>
            <p:nvSpPr>
              <p:cNvPr id="14219" name="yt_shape_1421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320558"/>
                <a:ext cx="9699771" cy="589777"/>
              </a:xfrm>
              <a:prstGeom prst="rect">
                <a:avLst/>
              </a:prstGeom>
              <a:blipFill>
                <a:blip r:embed="rId2"/>
                <a:stretch>
                  <a:fillRect l="-1948" r="-126" b="-2395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CAC05D3E-4519-C31A-CF40-523992A35DAF}"/>
                  </a:ext>
                </a:extLst>
              </p:cNvPr>
              <p:cNvSpPr txBox="1"/>
              <p:nvPr/>
            </p:nvSpPr>
            <p:spPr>
              <a:xfrm>
                <a:off x="7993789" y="3273752"/>
                <a:ext cx="742061" cy="67768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algn="just" fontAlgn="b"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kumimoji="0" lang="zh-CN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CAC05D3E-4519-C31A-CF40-523992A35DA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993789" y="3273752"/>
                <a:ext cx="742061" cy="677685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23E6BE97-8894-D6E0-E1DE-0E4A3AF3C4E1}"/>
              </a:ext>
            </a:extLst>
          </p:cNvPr>
          <p:cNvCxnSpPr/>
          <p:nvPr/>
        </p:nvCxnSpPr>
        <p:spPr>
          <a:xfrm>
            <a:off x="7702800" y="3923681"/>
            <a:ext cx="943040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2B2EDCF9-0206-1668-615C-D03A34A85CB8}"/>
                  </a:ext>
                </a:extLst>
              </p:cNvPr>
              <p:cNvSpPr txBox="1"/>
              <p:nvPr/>
            </p:nvSpPr>
            <p:spPr>
              <a:xfrm>
                <a:off x="9241564" y="3273752"/>
                <a:ext cx="613474" cy="67768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algn="just" fontAlgn="b"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zh-CN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2B2EDCF9-0206-1668-615C-D03A34A85CB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241564" y="3273752"/>
                <a:ext cx="613474" cy="677685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FA8035CD-EEED-B787-8AA4-49F227446947}"/>
              </a:ext>
            </a:extLst>
          </p:cNvPr>
          <p:cNvCxnSpPr/>
          <p:nvPr/>
        </p:nvCxnSpPr>
        <p:spPr>
          <a:xfrm>
            <a:off x="8950575" y="3923681"/>
            <a:ext cx="814451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21" name="yt_shape_14221"/>
          <p:cNvSpPr txBox="1"/>
          <p:nvPr/>
        </p:nvSpPr>
        <p:spPr>
          <a:xfrm>
            <a:off x="540119" y="836712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小颖说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根据试验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一次试验中出现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点朝上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的概率最大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小红说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如果投掷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那么出现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点朝上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的次数正好是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次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小颖和小红的说法正确吗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为什么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？</a:t>
            </a:r>
          </a:p>
        </p:txBody>
      </p:sp>
      <p:sp>
        <p:nvSpPr>
          <p:cNvPr id="14222" name="yt_shape_14222"/>
          <p:cNvSpPr txBox="1"/>
          <p:nvPr/>
        </p:nvSpPr>
        <p:spPr>
          <a:xfrm>
            <a:off x="540119" y="2276278"/>
            <a:ext cx="11111999" cy="18689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小颖的说法是错误的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因为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点朝上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的频率最大并不能说明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点朝上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这一事件发生的概率最大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只有当试验的次数足够多时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该事件发生的频率才稳定在事件发生的概率附近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小红的说法也是错误的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因为该事件的发生具有随机性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故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点朝上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的次数不一定是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次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2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22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23" name="yt_shape_14223"/>
          <p:cNvSpPr txBox="1"/>
          <p:nvPr/>
        </p:nvSpPr>
        <p:spPr>
          <a:xfrm>
            <a:off x="469468" y="836712"/>
            <a:ext cx="4219104" cy="69339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3850" b="0" i="0" u="none" spc="31800">
                <a:noFill/>
                <a:effectLst/>
                <a:latin typeface="Times New Roman" pitchFamily="38"/>
                <a:ea typeface="宋体" pitchFamily="38"/>
                <a:cs typeface="宋体" pitchFamily="38"/>
                <a:sym typeface="Finished"/>
              </a:rPr>
              <a:t>⁠</a:t>
            </a:r>
            <a:endParaRPr lang="zh-CN" altLang="zh-CN" sz="3850" b="0" i="0" u="none" spc="31800">
              <a:solidFill>
                <a:srgbClr val="1EE3CF"/>
              </a:solidFill>
              <a:effectLst/>
              <a:latin typeface="Times New Roman" pitchFamily="38"/>
              <a:ea typeface="宋体" pitchFamily="38"/>
              <a:cs typeface="宋体" pitchFamily="38"/>
              <a:sym typeface="Finished"/>
              <a:hlinkClick r:id="" action="ppaction://macro?name={&quot;type&quot;:&quot;ImageText&quot;,&quot;item&quot;:&quot;ImageText&quot;,&quot;path&quot;:&quot;\\ImageTexts\\79c08619-32ad-4978-b0dc-d12d91e072bc.png&quot;}"/>
            </a:endParaRPr>
          </a:p>
        </p:txBody>
      </p:sp>
      <p:sp>
        <p:nvSpPr>
          <p:cNvPr id="14224" name="yt_shape_14224"/>
          <p:cNvSpPr txBox="1"/>
          <p:nvPr/>
        </p:nvSpPr>
        <p:spPr>
          <a:xfrm>
            <a:off x="540119" y="1580895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在一个不透明的箱子里装有红色、蓝色、黄色的球共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个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除颜色外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形状、大小、质地等完全相同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小明通过多次摸球试验后发现摸到红色球、黄色球的频率分别稳定在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10%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15%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则箱子里蓝色球的个数很可能是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15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个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14225" name="yt_shape_14225"/>
          <p:cNvSpPr txBox="1"/>
          <p:nvPr/>
        </p:nvSpPr>
        <p:spPr>
          <a:xfrm>
            <a:off x="540119" y="3020461"/>
            <a:ext cx="11111999" cy="18689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鞍山市中考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一个不透明的口袋中装有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个红球和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个黄球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这些球除颜色外都相同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某同学进行了如下试验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从袋中随机摸出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个球记下它的颜色后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放回摇匀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为一次摸球试验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根据记录在下表中的摸球试验数据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可以估计出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的值为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20</a:t>
            </a:r>
            <a:r>
              <a:rPr lang="zh-CN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pic>
        <p:nvPicPr>
          <p:cNvPr id="3" name="yt_shape_1684382749165">
            <a:extLst>
              <a:ext uri="{FF2B5EF4-FFF2-40B4-BE49-F238E27FC236}">
                <a16:creationId xmlns:a16="http://schemas.microsoft.com/office/drawing/2014/main" id="{E1EBD939-C8A6-8158-7492-3A5B64139B5B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862420"/>
            <a:ext cx="3911664" cy="635274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6A1C5526-69E1-A712-338A-5F55F7E67169}"/>
              </a:ext>
            </a:extLst>
          </p:cNvPr>
          <p:cNvSpPr txBox="1"/>
          <p:nvPr/>
        </p:nvSpPr>
        <p:spPr>
          <a:xfrm>
            <a:off x="7968507" y="2485065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15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983BF69-0FC6-7AC5-5ED2-9B7FCCCBF1CD}"/>
              </a:ext>
            </a:extLst>
          </p:cNvPr>
          <p:cNvSpPr txBox="1"/>
          <p:nvPr/>
        </p:nvSpPr>
        <p:spPr>
          <a:xfrm>
            <a:off x="1059708" y="4400119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20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8" name="yt_table_14226" title="H_140.73007">
                <a:extLst>
                  <a:ext uri="{FF2B5EF4-FFF2-40B4-BE49-F238E27FC236}">
                    <a16:creationId xmlns:a16="http://schemas.microsoft.com/office/drawing/2014/main" id="{AAA3BC87-6AB6-4DB7-90E6-8DEAAAD4FAE5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80493710"/>
                  </p:ext>
                </p:extLst>
              </p:nvPr>
            </p:nvGraphicFramePr>
            <p:xfrm>
              <a:off x="551384" y="4949888"/>
              <a:ext cx="11111996" cy="1563632"/>
            </p:xfrm>
            <a:graphic>
              <a:graphicData uri="http://schemas.openxmlformats.org/drawingml/2006/table">
                <a:tbl>
                  <a:tblPr>
                    <a:tableStyleId>{5940675A-B579-460E-94D1-54222C63F5DA}</a:tableStyleId>
                  </a:tblPr>
                  <a:tblGrid>
                    <a:gridCol w="4017602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1418182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1419053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1419053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  <a:gridCol w="1419053">
                      <a:extLst>
                        <a:ext uri="{9D8B030D-6E8A-4147-A177-3AD203B41FA5}">
                          <a16:colId xmlns:a16="http://schemas.microsoft.com/office/drawing/2014/main" val="20004"/>
                        </a:ext>
                      </a:extLst>
                    </a:gridCol>
                    <a:gridCol w="1419053">
                      <a:extLst>
                        <a:ext uri="{9D8B030D-6E8A-4147-A177-3AD203B41FA5}">
                          <a16:colId xmlns:a16="http://schemas.microsoft.com/office/drawing/2014/main" val="20005"/>
                        </a:ext>
                      </a:extLst>
                    </a:gridCol>
                  </a:tblGrid>
                  <a:tr h="467999"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00000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摸球的总次数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0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100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0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500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0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1000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0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2000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00000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…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467999"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00000"/>
                            </a:lnSpc>
                          </a:pPr>
                          <a:r>
                            <a:rPr lang="zh-CN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摸出红球的次数</a:t>
                          </a:r>
                          <a:r>
                            <a:rPr lang="en-US" altLang="zh-CN" sz="2400" b="0" i="1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0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19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0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101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0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199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0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400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00000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…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467999"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00000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摸出红球的频率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m:rPr>
                                      <m:sty m:val="p"/>
                                    </m:rP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b</m:t>
                                  </m:r>
                                </m:num>
                                <m:den>
                                  <m:r>
                                    <m:rPr>
                                      <m:sty m:val="p"/>
                                    </m:rP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a</m:t>
                                  </m:r>
                                </m:den>
                              </m:f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0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0.190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0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0.202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0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0.199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0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0.200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00000"/>
                            </a:lnSpc>
                          </a:pPr>
                          <a:r>
                            <a:rPr lang="zh-CN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…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8" name="yt_table_14226" title="H_140.73007">
                <a:extLst>
                  <a:ext uri="{FF2B5EF4-FFF2-40B4-BE49-F238E27FC236}">
                    <a16:creationId xmlns:a16="http://schemas.microsoft.com/office/drawing/2014/main" id="{AAA3BC87-6AB6-4DB7-90E6-8DEAAAD4FAE5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80493710"/>
                  </p:ext>
                </p:extLst>
              </p:nvPr>
            </p:nvGraphicFramePr>
            <p:xfrm>
              <a:off x="551384" y="4949888"/>
              <a:ext cx="11111996" cy="1563632"/>
            </p:xfrm>
            <a:graphic>
              <a:graphicData uri="http://schemas.openxmlformats.org/drawingml/2006/table">
                <a:tbl>
                  <a:tblPr>
                    <a:tableStyleId>{5940675A-B579-460E-94D1-54222C63F5DA}</a:tableStyleId>
                  </a:tblPr>
                  <a:tblGrid>
                    <a:gridCol w="4017602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1418182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1419053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1419053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  <a:gridCol w="1419053">
                      <a:extLst>
                        <a:ext uri="{9D8B030D-6E8A-4147-A177-3AD203B41FA5}">
                          <a16:colId xmlns:a16="http://schemas.microsoft.com/office/drawing/2014/main" val="20004"/>
                        </a:ext>
                      </a:extLst>
                    </a:gridCol>
                    <a:gridCol w="1419053">
                      <a:extLst>
                        <a:ext uri="{9D8B030D-6E8A-4147-A177-3AD203B41FA5}">
                          <a16:colId xmlns:a16="http://schemas.microsoft.com/office/drawing/2014/main" val="20005"/>
                        </a:ext>
                      </a:extLst>
                    </a:gridCol>
                  </a:tblGrid>
                  <a:tr h="467999"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00000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摸球的总次数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0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100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0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500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0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1000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0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2000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00000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…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467999"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00000"/>
                            </a:lnSpc>
                          </a:pPr>
                          <a:r>
                            <a:rPr lang="zh-CN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摸出红球的次数</a:t>
                          </a:r>
                          <a:r>
                            <a:rPr lang="en-US" altLang="zh-CN" sz="2400" b="0" i="1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0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19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0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101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0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199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0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400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00000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…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62763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  <a:blipFill>
                          <a:blip r:embed="rId3"/>
                          <a:stretch>
                            <a:fillRect l="-152" t="-156731" r="-176935" b="-865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0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0.190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0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0.202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0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0.199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0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0.200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00000"/>
                            </a:lnSpc>
                          </a:pPr>
                          <a:r>
                            <a:rPr lang="zh-CN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…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</a:tbl>
              </a:graphicData>
            </a:graphic>
          </p:graphicFrame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28" name="yt_shape_14228"/>
          <p:cNvSpPr txBox="1"/>
          <p:nvPr/>
        </p:nvSpPr>
        <p:spPr>
          <a:xfrm>
            <a:off x="540119" y="90872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某地区林业局要考察一种树苗移植的成活率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对该地区这种树苗移植成活情况进行调查统计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并绘制了如图所示的统计图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根据统计图提供的信息解决下列问题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</a:t>
            </a:r>
          </a:p>
        </p:txBody>
      </p:sp>
      <p:pic>
        <p:nvPicPr>
          <p:cNvPr id="4" name="yt_image_14229">
            <a:extLst>
              <a:ext uri="{FF2B5EF4-FFF2-40B4-BE49-F238E27FC236}">
                <a16:creationId xmlns:a16="http://schemas.microsoft.com/office/drawing/2014/main" id="{000DC775-6040-4689-909A-66854B5F2328}"/>
              </a:ex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8549" y="2131756"/>
            <a:ext cx="3522726" cy="19968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yt_shape_14231">
            <a:extLst>
              <a:ext uri="{FF2B5EF4-FFF2-40B4-BE49-F238E27FC236}">
                <a16:creationId xmlns:a16="http://schemas.microsoft.com/office/drawing/2014/main" id="{9FF361EC-E1B4-42EF-BCE4-6CA1C826DED0}"/>
              </a:ext>
            </a:extLst>
          </p:cNvPr>
          <p:cNvSpPr txBox="1"/>
          <p:nvPr/>
        </p:nvSpPr>
        <p:spPr>
          <a:xfrm>
            <a:off x="549637" y="4536577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这种树苗成活的频率稳定在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0.9</a:t>
            </a:r>
            <a:r>
              <a:rPr lang="zh-CN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成活的概率估计值为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0.9</a:t>
            </a:r>
            <a:r>
              <a:rPr lang="zh-CN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结果精确到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0.1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）；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3D0EB51B-429F-4ADC-AC29-7E55C40A0315}"/>
              </a:ext>
            </a:extLst>
          </p:cNvPr>
          <p:cNvSpPr txBox="1"/>
          <p:nvPr/>
        </p:nvSpPr>
        <p:spPr>
          <a:xfrm>
            <a:off x="5184026" y="4489771"/>
            <a:ext cx="865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0.9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22F153A4-1E1C-4DC4-8410-1DE10DAEDDEE}"/>
              </a:ext>
            </a:extLst>
          </p:cNvPr>
          <p:cNvSpPr txBox="1"/>
          <p:nvPr/>
        </p:nvSpPr>
        <p:spPr>
          <a:xfrm>
            <a:off x="9222625" y="4489771"/>
            <a:ext cx="865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0.9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allAtOnce"/>
      <p:bldP spid="12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1300</Words>
  <Application>Microsoft Office PowerPoint</Application>
  <PresentationFormat>宽屏</PresentationFormat>
  <Paragraphs>132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8" baseType="lpstr">
      <vt:lpstr>宋体</vt:lpstr>
      <vt:lpstr>Arial</vt:lpstr>
      <vt:lpstr>Calibri Light</vt:lpstr>
      <vt:lpstr>Cambria Math</vt:lpstr>
      <vt:lpstr>Times New Roman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54</cp:revision>
  <dcterms:created xsi:type="dcterms:W3CDTF">2023-05-05T05:33:04Z</dcterms:created>
  <dcterms:modified xsi:type="dcterms:W3CDTF">2023-05-18T15:28:01Z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