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85" r:id="rId4"/>
    <p:sldId id="365" r:id="rId5"/>
    <p:sldId id="368" r:id="rId6"/>
    <p:sldId id="369" r:id="rId7"/>
    <p:sldId id="372" r:id="rId8"/>
    <p:sldId id="373" r:id="rId9"/>
    <p:sldId id="375" r:id="rId10"/>
    <p:sldId id="378" r:id="rId11"/>
    <p:sldId id="379" r:id="rId12"/>
    <p:sldId id="381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52" name="yt_image_1255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54" name="yt_image_12554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6" name="yt_shape_12556"/>
          <p:cNvSpPr txBox="1"/>
          <p:nvPr/>
        </p:nvSpPr>
        <p:spPr>
          <a:xfrm>
            <a:off x="540000" y="2203253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2557" name="yt_shape_12557"/>
          <p:cNvSpPr txBox="1"/>
          <p:nvPr/>
        </p:nvSpPr>
        <p:spPr>
          <a:xfrm>
            <a:off x="540119" y="26825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半径相等的两个圆是等圆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长度相等的弧是等弧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一条弦把圆分成两条弧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这两条弧不可能是等弧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其中真命题的个数为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58" name="yt_table_1255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576387"/>
              </p:ext>
            </p:extLst>
          </p:nvPr>
        </p:nvGraphicFramePr>
        <p:xfrm>
          <a:off x="540000" y="3794355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sp>
        <p:nvSpPr>
          <p:cNvPr id="12560" name="yt_shape_12560"/>
          <p:cNvSpPr txBox="1"/>
          <p:nvPr/>
        </p:nvSpPr>
        <p:spPr>
          <a:xfrm>
            <a:off x="540000" y="4492314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9" name="yt_shape_12619"/>
          <p:cNvSpPr txBox="1"/>
          <p:nvPr/>
        </p:nvSpPr>
        <p:spPr>
          <a:xfrm>
            <a:off x="540119" y="9143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为圆心的同一个圆上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22" name="yt_shape_12622"/>
          <p:cNvSpPr txBox="1"/>
          <p:nvPr/>
        </p:nvSpPr>
        <p:spPr>
          <a:xfrm>
            <a:off x="4150540" y="2026121"/>
            <a:ext cx="3755836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2847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000" b="0" i="0" u="none" spc="1287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</a:p>
        </p:txBody>
      </p:sp>
      <p:pic>
        <p:nvPicPr>
          <p:cNvPr id="12620" name="yt_image_126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0540" y="2026121"/>
            <a:ext cx="1859760" cy="144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21" name="yt_image_1262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6857" y="2038329"/>
            <a:ext cx="185737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24" name="yt_shape_12624"/>
              <p:cNvSpPr txBox="1"/>
              <p:nvPr/>
            </p:nvSpPr>
            <p:spPr>
              <a:xfrm>
                <a:off x="540000" y="3522456"/>
                <a:ext cx="6368731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在以点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为圆心的同一个圆上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24" name="yt_shape_126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2456"/>
                <a:ext cx="6368731" cy="2066784"/>
              </a:xfrm>
              <a:prstGeom prst="rect">
                <a:avLst/>
              </a:prstGeom>
              <a:blipFill>
                <a:blip r:embed="rId4"/>
                <a:stretch>
                  <a:fillRect l="-2969" t="-2655" r="-2107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6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2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6" name="yt_shape_12626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fc8c7b0-4dfe-48c0-9ee4-bf9004cc328b.png&quot;}"/>
            </a:endParaRPr>
          </a:p>
        </p:txBody>
      </p:sp>
      <p:sp>
        <p:nvSpPr>
          <p:cNvPr id="12627" name="yt_shape_12627"/>
          <p:cNvSpPr txBox="1"/>
          <p:nvPr/>
        </p:nvSpPr>
        <p:spPr>
          <a:xfrm>
            <a:off x="540119" y="1517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在直径上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28" name="yt_image_126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6361" y="1962669"/>
            <a:ext cx="1775520" cy="117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0" name="yt_shape_12630"/>
          <p:cNvSpPr txBox="1"/>
          <p:nvPr/>
        </p:nvSpPr>
        <p:spPr>
          <a:xfrm>
            <a:off x="540000" y="2467694"/>
            <a:ext cx="6952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79285">
            <a:extLst>
              <a:ext uri="{FF2B5EF4-FFF2-40B4-BE49-F238E27FC236}">
                <a16:creationId xmlns:a16="http://schemas.microsoft.com/office/drawing/2014/main" id="{259942A3-12CB-E62F-8DBC-EDAEB27647D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AC29D0-9335-9BBD-291F-DA93EA2A0E09}"/>
              </a:ext>
            </a:extLst>
          </p:cNvPr>
          <p:cNvSpPr txBox="1"/>
          <p:nvPr/>
        </p:nvSpPr>
        <p:spPr>
          <a:xfrm>
            <a:off x="1958114" y="242088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31">
            <a:extLst>
              <a:ext uri="{FF2B5EF4-FFF2-40B4-BE49-F238E27FC236}">
                <a16:creationId xmlns:a16="http://schemas.microsoft.com/office/drawing/2014/main" id="{6EA6D4DE-2841-4C03-AA84-25853520DCA2}"/>
              </a:ext>
            </a:extLst>
          </p:cNvPr>
          <p:cNvSpPr txBox="1"/>
          <p:nvPr/>
        </p:nvSpPr>
        <p:spPr>
          <a:xfrm>
            <a:off x="539882" y="31091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右侧再作一个小正方形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632">
                <a:extLst>
                  <a:ext uri="{FF2B5EF4-FFF2-40B4-BE49-F238E27FC236}">
                    <a16:creationId xmlns:a16="http://schemas.microsoft.com/office/drawing/2014/main" id="{F6387F8A-BA43-4E63-A806-1718AC7EAD70}"/>
                  </a:ext>
                </a:extLst>
              </p:cNvPr>
              <p:cNvSpPr txBox="1"/>
              <p:nvPr/>
            </p:nvSpPr>
            <p:spPr>
              <a:xfrm>
                <a:off x="539763" y="3935782"/>
                <a:ext cx="7970131" cy="21575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9" name="yt_shape_12632">
                <a:extLst>
                  <a:ext uri="{FF2B5EF4-FFF2-40B4-BE49-F238E27FC236}">
                    <a16:creationId xmlns:a16="http://schemas.microsoft.com/office/drawing/2014/main" id="{F6387F8A-BA43-4E63-A806-1718AC7EA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63" y="3935782"/>
                <a:ext cx="7970131" cy="2157514"/>
              </a:xfrm>
              <a:prstGeom prst="rect">
                <a:avLst/>
              </a:prstGeom>
              <a:blipFill>
                <a:blip r:embed="rId4"/>
                <a:stretch>
                  <a:fillRect l="-2372" r="-1301" b="-7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634">
            <a:extLst>
              <a:ext uri="{FF2B5EF4-FFF2-40B4-BE49-F238E27FC236}">
                <a16:creationId xmlns:a16="http://schemas.microsoft.com/office/drawing/2014/main" id="{9C675F89-2033-4ABC-81CF-B91284288D54}"/>
              </a:ext>
            </a:extLst>
          </p:cNvPr>
          <p:cNvSpPr txBox="1"/>
          <p:nvPr/>
        </p:nvSpPr>
        <p:spPr>
          <a:xfrm>
            <a:off x="511618" y="6093296"/>
            <a:ext cx="3496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1" name="yt_image_12635">
            <a:extLst>
              <a:ext uri="{FF2B5EF4-FFF2-40B4-BE49-F238E27FC236}">
                <a16:creationId xmlns:a16="http://schemas.microsoft.com/office/drawing/2014/main" id="{978B6C71-14A0-49A5-90A8-38D064822D7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67823" y="4232140"/>
            <a:ext cx="1772793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7" name="yt_shape_12637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c4f79c56-86b2-463b-99f3-17fafd73464d.png&quot;}"/>
            </a:endParaRPr>
          </a:p>
        </p:txBody>
      </p:sp>
      <p:sp>
        <p:nvSpPr>
          <p:cNvPr id="12638" name="yt_shape_12638"/>
          <p:cNvSpPr txBox="1"/>
          <p:nvPr/>
        </p:nvSpPr>
        <p:spPr>
          <a:xfrm>
            <a:off x="4403229" y="141001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连接半径构造等腰三角形</a:t>
            </a:r>
          </a:p>
        </p:txBody>
      </p:sp>
      <p:sp>
        <p:nvSpPr>
          <p:cNvPr id="12639" name="yt_shape_12639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同圆或等圆的半径相等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所以连接圆心和圆上任意两个不构成直径的点就会构成等腰三角形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40" name="yt_shape_12640"/>
          <p:cNvSpPr txBox="1"/>
          <p:nvPr/>
        </p:nvSpPr>
        <p:spPr>
          <a:xfrm>
            <a:off x="540119" y="2848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44" name="yt_shape_12644"/>
          <p:cNvSpPr txBox="1"/>
          <p:nvPr/>
        </p:nvSpPr>
        <p:spPr>
          <a:xfrm>
            <a:off x="540000" y="58825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1" name="yt_shape_12641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0733" y="3960553"/>
            <a:ext cx="1970532" cy="1871613"/>
            <a:chOff x="0" y="0"/>
            <a:chExt cx="1970532" cy="1871613"/>
          </a:xfrm>
        </p:grpSpPr>
        <p:pic>
          <p:nvPicPr>
            <p:cNvPr id="2" name="yt_image_126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0532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3" name="yt_shape_12643"/>
            <p:cNvSpPr txBox="1"/>
            <p:nvPr/>
          </p:nvSpPr>
          <p:spPr>
            <a:xfrm>
              <a:off x="375802" y="1511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79313">
            <a:extLst>
              <a:ext uri="{FF2B5EF4-FFF2-40B4-BE49-F238E27FC236}">
                <a16:creationId xmlns:a16="http://schemas.microsoft.com/office/drawing/2014/main" id="{4E453EDE-53DB-3188-7652-B31ED94EB48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9100868-7CB8-0957-0423-28D36DEBE022}"/>
              </a:ext>
            </a:extLst>
          </p:cNvPr>
          <p:cNvSpPr txBox="1"/>
          <p:nvPr/>
        </p:nvSpPr>
        <p:spPr>
          <a:xfrm>
            <a:off x="1364508" y="3277436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5" name="yt_shape_12645"/>
          <p:cNvSpPr txBox="1"/>
          <p:nvPr/>
        </p:nvSpPr>
        <p:spPr>
          <a:xfrm>
            <a:off x="540000" y="900000"/>
            <a:ext cx="107850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649" name="yt_shape_12649"/>
          <p:cNvSpPr txBox="1"/>
          <p:nvPr/>
        </p:nvSpPr>
        <p:spPr>
          <a:xfrm>
            <a:off x="540000" y="34479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6" name="yt_shape_12646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050" y="1531667"/>
            <a:ext cx="1477899" cy="1934413"/>
            <a:chOff x="0" y="0"/>
            <a:chExt cx="1477899" cy="1934413"/>
          </a:xfrm>
        </p:grpSpPr>
        <p:pic>
          <p:nvPicPr>
            <p:cNvPr id="2" name="yt_image_1264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7899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8" name="yt_shape_12648"/>
            <p:cNvSpPr txBox="1"/>
            <p:nvPr/>
          </p:nvSpPr>
          <p:spPr>
            <a:xfrm>
              <a:off x="129485" y="1505898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50" name="yt_shape_12650"/>
          <p:cNvSpPr txBox="1"/>
          <p:nvPr/>
        </p:nvSpPr>
        <p:spPr>
          <a:xfrm>
            <a:off x="540119" y="38213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三点的圆的圆心为点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651" name="yt_image_126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1884" y="4933180"/>
            <a:ext cx="1848231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53" name="yt_image_126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6386498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F181C23-B17C-B5CC-0237-9138534CA5AC}"/>
              </a:ext>
            </a:extLst>
          </p:cNvPr>
          <p:cNvSpPr txBox="1"/>
          <p:nvPr/>
        </p:nvSpPr>
        <p:spPr>
          <a:xfrm>
            <a:off x="10094051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69FAF4-D091-327F-019A-2C7302E1F6D6}"/>
              </a:ext>
            </a:extLst>
          </p:cNvPr>
          <p:cNvSpPr txBox="1"/>
          <p:nvPr/>
        </p:nvSpPr>
        <p:spPr>
          <a:xfrm>
            <a:off x="8401896" y="4250063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1" name="yt_shape_1256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62" name="yt_image_125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598" y="2011799"/>
            <a:ext cx="1852803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4" name="yt_shape_12564"/>
          <p:cNvSpPr txBox="1"/>
          <p:nvPr/>
        </p:nvSpPr>
        <p:spPr>
          <a:xfrm>
            <a:off x="540119" y="33287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同圆的半径相等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可得等腰三角形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然后再利用等腰三角形和外角的性质解答即可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0" name="yt_shape_12570"/>
          <p:cNvSpPr txBox="1"/>
          <p:nvPr/>
        </p:nvSpPr>
        <p:spPr>
          <a:xfrm>
            <a:off x="540000" y="3168191"/>
            <a:ext cx="542937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EBO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3" name="yt_shape_12565">
            <a:extLst>
              <a:ext uri="{FF2B5EF4-FFF2-40B4-BE49-F238E27FC236}">
                <a16:creationId xmlns:a16="http://schemas.microsoft.com/office/drawing/2014/main" id="{D3CDE480-91DF-4F3B-94D5-478CA68E9773}"/>
              </a:ext>
            </a:extLst>
          </p:cNvPr>
          <p:cNvSpPr txBox="1"/>
          <p:nvPr/>
        </p:nvSpPr>
        <p:spPr>
          <a:xfrm>
            <a:off x="540000" y="821176"/>
            <a:ext cx="35827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2566">
            <a:extLst>
              <a:ext uri="{FF2B5EF4-FFF2-40B4-BE49-F238E27FC236}">
                <a16:creationId xmlns:a16="http://schemas.microsoft.com/office/drawing/2014/main" id="{87E5A418-7681-4788-AA34-F824C768BC9A}"/>
              </a:ext>
            </a:extLst>
          </p:cNvPr>
          <p:cNvSpPr txBox="1"/>
          <p:nvPr/>
        </p:nvSpPr>
        <p:spPr>
          <a:xfrm>
            <a:off x="540000" y="1300479"/>
            <a:ext cx="32380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5" name="yt_shape_12567">
            <a:extLst>
              <a:ext uri="{FF2B5EF4-FFF2-40B4-BE49-F238E27FC236}">
                <a16:creationId xmlns:a16="http://schemas.microsoft.com/office/drawing/2014/main" id="{BF6A6A48-D4B7-469E-B9FF-C3761BEC4BF5}"/>
              </a:ext>
            </a:extLst>
          </p:cNvPr>
          <p:cNvSpPr txBox="1"/>
          <p:nvPr/>
        </p:nvSpPr>
        <p:spPr>
          <a:xfrm>
            <a:off x="540000" y="1779782"/>
            <a:ext cx="17649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6" name="yt_shape_12568">
            <a:extLst>
              <a:ext uri="{FF2B5EF4-FFF2-40B4-BE49-F238E27FC236}">
                <a16:creationId xmlns:a16="http://schemas.microsoft.com/office/drawing/2014/main" id="{1C820DFC-D222-4F64-B558-658F43387A92}"/>
              </a:ext>
            </a:extLst>
          </p:cNvPr>
          <p:cNvSpPr txBox="1"/>
          <p:nvPr/>
        </p:nvSpPr>
        <p:spPr>
          <a:xfrm>
            <a:off x="540000" y="2259085"/>
            <a:ext cx="2149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2569">
            <a:extLst>
              <a:ext uri="{FF2B5EF4-FFF2-40B4-BE49-F238E27FC236}">
                <a16:creationId xmlns:a16="http://schemas.microsoft.com/office/drawing/2014/main" id="{1AF646D1-9A80-4620-B1F2-3CD9F2855299}"/>
              </a:ext>
            </a:extLst>
          </p:cNvPr>
          <p:cNvSpPr txBox="1"/>
          <p:nvPr/>
        </p:nvSpPr>
        <p:spPr>
          <a:xfrm>
            <a:off x="540000" y="2738388"/>
            <a:ext cx="1782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5" name="yt_shape_12575"/>
          <p:cNvSpPr txBox="1"/>
          <p:nvPr/>
        </p:nvSpPr>
        <p:spPr>
          <a:xfrm>
            <a:off x="467063" y="801234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58bb2a5-258d-4c97-9747-452b22cc2351.png&quot;}"/>
            </a:endParaRPr>
          </a:p>
        </p:txBody>
      </p:sp>
      <p:sp>
        <p:nvSpPr>
          <p:cNvPr id="12576" name="yt_shape_12576"/>
          <p:cNvSpPr txBox="1"/>
          <p:nvPr/>
        </p:nvSpPr>
        <p:spPr>
          <a:xfrm>
            <a:off x="494315" y="1563435"/>
            <a:ext cx="37333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圆的有关概念</a:t>
            </a:r>
          </a:p>
        </p:txBody>
      </p:sp>
      <p:sp>
        <p:nvSpPr>
          <p:cNvPr id="12577" name="yt_shape_12577"/>
          <p:cNvSpPr txBox="1"/>
          <p:nvPr/>
        </p:nvSpPr>
        <p:spPr>
          <a:xfrm>
            <a:off x="540119" y="2063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圆上各点到定点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的距离都等于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到定点的距离等于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的点都在同一个圆上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在同圆或等圆中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能够互相重合的弧叫做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578" name="yt_shape_12578"/>
          <p:cNvSpPr txBox="1"/>
          <p:nvPr/>
        </p:nvSpPr>
        <p:spPr>
          <a:xfrm>
            <a:off x="540000" y="3502566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四个顶点一定在同一个圆上的是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79" name="yt_table_12579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558504"/>
              </p:ext>
            </p:extLst>
          </p:nvPr>
        </p:nvGraphicFramePr>
        <p:xfrm>
          <a:off x="540000" y="4134233"/>
          <a:ext cx="7976236" cy="848742"/>
        </p:xfrm>
        <a:graphic>
          <a:graphicData uri="http://schemas.openxmlformats.org/drawingml/2006/table">
            <a:tbl>
              <a:tblPr/>
              <a:tblGrid>
                <a:gridCol w="465677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平行四边形、菱形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矩形、正方形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菱形、正方形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矩形、平行四边形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sp>
        <p:nvSpPr>
          <p:cNvPr id="12581" name="yt_shape_12581"/>
          <p:cNvSpPr txBox="1"/>
          <p:nvPr/>
        </p:nvSpPr>
        <p:spPr>
          <a:xfrm>
            <a:off x="540000" y="5033575"/>
            <a:ext cx="8239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最长的弦长为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82" name="yt_table_12582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817114"/>
              </p:ext>
            </p:extLst>
          </p:nvPr>
        </p:nvGraphicFramePr>
        <p:xfrm>
          <a:off x="540000" y="5665242"/>
          <a:ext cx="8686166" cy="428054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3" name="yt_shape_1684382579143">
            <a:extLst>
              <a:ext uri="{FF2B5EF4-FFF2-40B4-BE49-F238E27FC236}">
                <a16:creationId xmlns:a16="http://schemas.microsoft.com/office/drawing/2014/main" id="{7A99A760-4536-AE79-EE76-0C8F74D9A99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7438"/>
            <a:ext cx="4102164" cy="652125"/>
          </a:xfrm>
          <a:prstGeom prst="rect">
            <a:avLst/>
          </a:prstGeom>
        </p:spPr>
      </p:pic>
      <p:pic>
        <p:nvPicPr>
          <p:cNvPr id="5" name="yt_shape_1684382579160">
            <a:extLst>
              <a:ext uri="{FF2B5EF4-FFF2-40B4-BE49-F238E27FC236}">
                <a16:creationId xmlns:a16="http://schemas.microsoft.com/office/drawing/2014/main" id="{AFBA9FBF-2E4D-3A69-4CB6-115AE44BB36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0406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B129AC-3093-6639-4D21-EBB92194156B}"/>
              </a:ext>
            </a:extLst>
          </p:cNvPr>
          <p:cNvSpPr txBox="1"/>
          <p:nvPr/>
        </p:nvSpPr>
        <p:spPr>
          <a:xfrm>
            <a:off x="6801713" y="20027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552538-5087-F9C4-F98F-5C4D79282213}"/>
              </a:ext>
            </a:extLst>
          </p:cNvPr>
          <p:cNvSpPr txBox="1"/>
          <p:nvPr/>
        </p:nvSpPr>
        <p:spPr>
          <a:xfrm>
            <a:off x="1059708" y="24782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A71715-BE84-ED36-A525-DF5A262084CD}"/>
              </a:ext>
            </a:extLst>
          </p:cNvPr>
          <p:cNvSpPr txBox="1"/>
          <p:nvPr/>
        </p:nvSpPr>
        <p:spPr>
          <a:xfrm>
            <a:off x="11241185" y="246478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5915B3-ADCB-A69E-B7BB-1A17E114DC53}"/>
              </a:ext>
            </a:extLst>
          </p:cNvPr>
          <p:cNvSpPr txBox="1"/>
          <p:nvPr/>
        </p:nvSpPr>
        <p:spPr>
          <a:xfrm>
            <a:off x="450108" y="29537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9F537C-823D-36B3-6F0A-892508F086FB}"/>
              </a:ext>
            </a:extLst>
          </p:cNvPr>
          <p:cNvSpPr txBox="1"/>
          <p:nvPr/>
        </p:nvSpPr>
        <p:spPr>
          <a:xfrm>
            <a:off x="7384189" y="34557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AF10D6-8867-3BF3-BC56-AC6F358FFD35}"/>
              </a:ext>
            </a:extLst>
          </p:cNvPr>
          <p:cNvSpPr txBox="1"/>
          <p:nvPr/>
        </p:nvSpPr>
        <p:spPr>
          <a:xfrm>
            <a:off x="7796939" y="4986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84" name="yt_shape_12584"/>
              <p:cNvSpPr txBox="1"/>
              <p:nvPr/>
            </p:nvSpPr>
            <p:spPr>
              <a:xfrm>
                <a:off x="540119" y="900000"/>
                <a:ext cx="11111999" cy="10507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是劣弧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𝐴𝐶𝐷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𝐶𝐷𝐴</m:t>
                        </m:r>
                      </m:e>
                    </m:groupChr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是优弧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584" name="yt_shape_125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50737"/>
              </a:xfrm>
              <a:prstGeom prst="rect">
                <a:avLst/>
              </a:prstGeom>
              <a:blipFill>
                <a:blip r:embed="rId2"/>
                <a:stretch>
                  <a:fillRect l="-1701" r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89" name="yt_shape_12589"/>
          <p:cNvSpPr txBox="1"/>
          <p:nvPr/>
        </p:nvSpPr>
        <p:spPr>
          <a:xfrm>
            <a:off x="540000" y="38998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86" name="yt_shape_12586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621" y="2153889"/>
            <a:ext cx="1476756" cy="1695591"/>
            <a:chOff x="0" y="0"/>
            <a:chExt cx="1476756" cy="1695591"/>
          </a:xfrm>
        </p:grpSpPr>
        <p:pic>
          <p:nvPicPr>
            <p:cNvPr id="2" name="yt_image_1258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6756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88" name="yt_shape_12588"/>
            <p:cNvSpPr txBox="1"/>
            <p:nvPr/>
          </p:nvSpPr>
          <p:spPr>
            <a:xfrm>
              <a:off x="205097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44C5190-D6A0-C325-1D34-3144CECBBD5B}"/>
              </a:ext>
            </a:extLst>
          </p:cNvPr>
          <p:cNvSpPr txBox="1"/>
          <p:nvPr/>
        </p:nvSpPr>
        <p:spPr>
          <a:xfrm>
            <a:off x="3845442" y="853194"/>
            <a:ext cx="1602486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6081AD-F694-1674-15D6-D57D163DE7D7}"/>
              </a:ext>
            </a:extLst>
          </p:cNvPr>
          <p:cNvSpPr txBox="1"/>
          <p:nvPr/>
        </p:nvSpPr>
        <p:spPr>
          <a:xfrm>
            <a:off x="6600056" y="853194"/>
            <a:ext cx="908749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CEC64D-A560-FFFF-5AA9-725EAAE34073}"/>
                  </a:ext>
                </a:extLst>
              </p:cNvPr>
              <p:cNvSpPr txBox="1"/>
              <p:nvPr/>
            </p:nvSpPr>
            <p:spPr>
              <a:xfrm>
                <a:off x="9340894" y="818567"/>
                <a:ext cx="159308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CEC64D-A560-FFFF-5AA9-725EAAE34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0894" y="818567"/>
                <a:ext cx="1593089" cy="646189"/>
              </a:xfrm>
              <a:prstGeom prst="rect">
                <a:avLst/>
              </a:prstGeom>
              <a:blipFill>
                <a:blip r:embed="rId4"/>
                <a:stretch>
                  <a:fillRect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711695-A492-F9F9-60F6-72ED4E837383}"/>
                  </a:ext>
                </a:extLst>
              </p:cNvPr>
              <p:cNvSpPr txBox="1"/>
              <p:nvPr/>
            </p:nvSpPr>
            <p:spPr>
              <a:xfrm>
                <a:off x="1440708" y="1405771"/>
                <a:ext cx="1976375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𝐶𝐷𝐴</m:t>
                        </m:r>
                      </m:e>
                    </m:groupChr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45711695-A492-F9F9-60F6-72ED4E837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708" y="1405771"/>
                <a:ext cx="1976375" cy="581610"/>
              </a:xfrm>
              <a:prstGeom prst="rect">
                <a:avLst/>
              </a:prstGeom>
              <a:blipFill>
                <a:blip r:embed="rId5"/>
                <a:stretch>
                  <a:fillRect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0" name="yt_shape_12590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同圆的半径相等</a:t>
            </a:r>
          </a:p>
        </p:txBody>
      </p:sp>
      <p:sp>
        <p:nvSpPr>
          <p:cNvPr id="12591" name="yt_shape_12591"/>
          <p:cNvSpPr txBox="1"/>
          <p:nvPr/>
        </p:nvSpPr>
        <p:spPr>
          <a:xfrm>
            <a:off x="540000" y="1399565"/>
            <a:ext cx="85488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5" name="yt_table_12595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116737"/>
              </p:ext>
            </p:extLst>
          </p:nvPr>
        </p:nvGraphicFramePr>
        <p:xfrm>
          <a:off x="540000" y="2100609"/>
          <a:ext cx="81464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grpSp>
        <p:nvGrpSpPr>
          <p:cNvPr id="12592" name="yt_shape_12592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0178" y="1878868"/>
            <a:ext cx="1299591" cy="1695591"/>
            <a:chOff x="0" y="0"/>
            <a:chExt cx="1299591" cy="1695591"/>
          </a:xfrm>
        </p:grpSpPr>
        <p:pic>
          <p:nvPicPr>
            <p:cNvPr id="2" name="yt_image_125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959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4" name="yt_shape_12594"/>
            <p:cNvSpPr txBox="1"/>
            <p:nvPr/>
          </p:nvSpPr>
          <p:spPr>
            <a:xfrm>
              <a:off x="116514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79191">
            <a:extLst>
              <a:ext uri="{FF2B5EF4-FFF2-40B4-BE49-F238E27FC236}">
                <a16:creationId xmlns:a16="http://schemas.microsoft.com/office/drawing/2014/main" id="{22FCE8A7-8E36-837E-E3BA-2309678B392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A12BE5-80A5-6093-DE76-2FED91BA0DBF}"/>
              </a:ext>
            </a:extLst>
          </p:cNvPr>
          <p:cNvSpPr txBox="1"/>
          <p:nvPr/>
        </p:nvSpPr>
        <p:spPr>
          <a:xfrm>
            <a:off x="81033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97">
            <a:extLst>
              <a:ext uri="{FF2B5EF4-FFF2-40B4-BE49-F238E27FC236}">
                <a16:creationId xmlns:a16="http://schemas.microsoft.com/office/drawing/2014/main" id="{6AAAA2A0-9D1E-4D93-8A68-7070CA391958}"/>
              </a:ext>
            </a:extLst>
          </p:cNvPr>
          <p:cNvSpPr txBox="1"/>
          <p:nvPr/>
        </p:nvSpPr>
        <p:spPr>
          <a:xfrm>
            <a:off x="540000" y="4005064"/>
            <a:ext cx="9558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2601">
            <a:extLst>
              <a:ext uri="{FF2B5EF4-FFF2-40B4-BE49-F238E27FC236}">
                <a16:creationId xmlns:a16="http://schemas.microsoft.com/office/drawing/2014/main" id="{3A6EEDA1-DFCD-43F4-B1F2-767523FE1A7A}"/>
              </a:ext>
            </a:extLst>
          </p:cNvPr>
          <p:cNvSpPr txBox="1"/>
          <p:nvPr/>
        </p:nvSpPr>
        <p:spPr>
          <a:xfrm>
            <a:off x="540000" y="63827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598" title="H_133.51111">
            <a:extLst>
              <a:ext uri="{FF2B5EF4-FFF2-40B4-BE49-F238E27FC236}">
                <a16:creationId xmlns:a16="http://schemas.microsoft.com/office/drawing/2014/main" id="{4004370A-F2EC-41B2-8A0C-F822B78D2357}"/>
              </a:ext>
            </a:extLst>
          </p:cNvPr>
          <p:cNvGrpSpPr/>
          <p:nvPr/>
        </p:nvGrpSpPr>
        <p:grpSpPr>
          <a:xfrm>
            <a:off x="5346763" y="4636731"/>
            <a:ext cx="1498473" cy="1695591"/>
            <a:chOff x="0" y="0"/>
            <a:chExt cx="1498473" cy="1695591"/>
          </a:xfrm>
        </p:grpSpPr>
        <p:pic>
          <p:nvPicPr>
            <p:cNvPr id="13" name="yt_image_12598">
              <a:extLst>
                <a:ext uri="{FF2B5EF4-FFF2-40B4-BE49-F238E27FC236}">
                  <a16:creationId xmlns:a16="http://schemas.microsoft.com/office/drawing/2014/main" id="{93B5FE8B-3368-4097-80E8-8789B7757AA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9847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600">
              <a:extLst>
                <a:ext uri="{FF2B5EF4-FFF2-40B4-BE49-F238E27FC236}">
                  <a16:creationId xmlns:a16="http://schemas.microsoft.com/office/drawing/2014/main" id="{792F697F-97B2-4249-9324-AE2EBAF45AEB}"/>
                </a:ext>
              </a:extLst>
            </p:cNvPr>
            <p:cNvSpPr txBox="1"/>
            <p:nvPr/>
          </p:nvSpPr>
          <p:spPr>
            <a:xfrm>
              <a:off x="215955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C0608F0-ED0F-431A-989B-BA832E222A2A}"/>
              </a:ext>
            </a:extLst>
          </p:cNvPr>
          <p:cNvSpPr txBox="1"/>
          <p:nvPr/>
        </p:nvSpPr>
        <p:spPr>
          <a:xfrm>
            <a:off x="9032014" y="3958258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2" name="yt_shape_12602"/>
          <p:cNvSpPr txBox="1"/>
          <p:nvPr/>
        </p:nvSpPr>
        <p:spPr>
          <a:xfrm>
            <a:off x="540000" y="900000"/>
            <a:ext cx="10203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03" name="yt_image_126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4489" y="1531667"/>
            <a:ext cx="130302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5" name="yt_shape_12605"/>
          <p:cNvSpPr txBox="1"/>
          <p:nvPr/>
        </p:nvSpPr>
        <p:spPr>
          <a:xfrm>
            <a:off x="540000" y="2909185"/>
            <a:ext cx="668612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不能正确分清圆的有关概念而出错</a:t>
            </a:r>
          </a:p>
        </p:txBody>
      </p:sp>
      <p:sp>
        <p:nvSpPr>
          <p:cNvPr id="12607" name="yt_shape_12607"/>
          <p:cNvSpPr txBox="1"/>
          <p:nvPr/>
        </p:nvSpPr>
        <p:spPr>
          <a:xfrm>
            <a:off x="540000" y="1399565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弦是连接圆上任意两点的线段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半径是弦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直径是圆中最长的弦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弧是半圆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半圆是弧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2609" name="yt_table_12609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422792"/>
              </p:ext>
            </p:extLst>
          </p:nvPr>
        </p:nvGraphicFramePr>
        <p:xfrm>
          <a:off x="540000" y="2990667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pic>
        <p:nvPicPr>
          <p:cNvPr id="3" name="yt_shape_1684382579227">
            <a:extLst>
              <a:ext uri="{FF2B5EF4-FFF2-40B4-BE49-F238E27FC236}">
                <a16:creationId xmlns:a16="http://schemas.microsoft.com/office/drawing/2014/main" id="{1E33C2B5-6D89-F5FD-B4B8-C246BAF7499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931E83-E53D-E385-AD73-9B859A602E4A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8EA323-A2D7-D5F7-44C5-51268122FC22}"/>
              </a:ext>
            </a:extLst>
          </p:cNvPr>
          <p:cNvSpPr txBox="1"/>
          <p:nvPr/>
        </p:nvSpPr>
        <p:spPr>
          <a:xfrm>
            <a:off x="4031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1" name="yt_shape_1261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e4f3f8f-6cc1-4117-a11e-98e39697ea75.png&quot;}"/>
            </a:endParaRPr>
          </a:p>
        </p:txBody>
      </p:sp>
      <p:sp>
        <p:nvSpPr>
          <p:cNvPr id="12612" name="yt_shape_12612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量角器的摆放如图所示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14" name="yt_table_12614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62690"/>
              </p:ext>
            </p:extLst>
          </p:nvPr>
        </p:nvGraphicFramePr>
        <p:xfrm>
          <a:off x="540000" y="2603618"/>
          <a:ext cx="82988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pic>
        <p:nvPicPr>
          <p:cNvPr id="12613" name="yt_image_12613_skip" title="H_138.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0214" y="2151562"/>
            <a:ext cx="2801493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79253">
            <a:extLst>
              <a:ext uri="{FF2B5EF4-FFF2-40B4-BE49-F238E27FC236}">
                <a16:creationId xmlns:a16="http://schemas.microsoft.com/office/drawing/2014/main" id="{A6917982-0CFA-E8F5-1AD2-238758E5A80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6C05B8-5AAC-F59D-B6CD-08C0040F8072}"/>
              </a:ext>
            </a:extLst>
          </p:cNvPr>
          <p:cNvSpPr txBox="1"/>
          <p:nvPr/>
        </p:nvSpPr>
        <p:spPr>
          <a:xfrm>
            <a:off x="22789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616">
            <a:extLst>
              <a:ext uri="{FF2B5EF4-FFF2-40B4-BE49-F238E27FC236}">
                <a16:creationId xmlns:a16="http://schemas.microsoft.com/office/drawing/2014/main" id="{B8A5F13B-E336-4586-98A6-6D5FD79E10FF}"/>
              </a:ext>
            </a:extLst>
          </p:cNvPr>
          <p:cNvSpPr txBox="1"/>
          <p:nvPr/>
        </p:nvSpPr>
        <p:spPr>
          <a:xfrm>
            <a:off x="540000" y="39773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9" name="yt_image_12617">
            <a:extLst>
              <a:ext uri="{FF2B5EF4-FFF2-40B4-BE49-F238E27FC236}">
                <a16:creationId xmlns:a16="http://schemas.microsoft.com/office/drawing/2014/main" id="{9059080B-2FB5-444B-97F0-A4B88F6EBDFE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3912" y="4685058"/>
            <a:ext cx="1865376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90CFAA7-65E2-4D23-B1AB-9EA76C6197A1}"/>
              </a:ext>
            </a:extLst>
          </p:cNvPr>
          <p:cNvSpPr txBox="1"/>
          <p:nvPr/>
        </p:nvSpPr>
        <p:spPr>
          <a:xfrm>
            <a:off x="4275864" y="4406069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1199</Words>
  <Application>Microsoft Office PowerPoint</Application>
  <PresentationFormat>宽屏</PresentationFormat>
  <Paragraphs>106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2023-05-18T14:27:14Z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