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6" r:id="rId5"/>
    <p:sldId id="367" r:id="rId6"/>
    <p:sldId id="371" r:id="rId7"/>
    <p:sldId id="373" r:id="rId8"/>
    <p:sldId id="374" r:id="rId9"/>
    <p:sldId id="375" r:id="rId10"/>
    <p:sldId id="377" r:id="rId11"/>
    <p:sldId id="380" r:id="rId12"/>
    <p:sldId id="382" r:id="rId13"/>
    <p:sldId id="384" r:id="rId14"/>
    <p:sldId id="386" r:id="rId15"/>
    <p:sldId id="387" r:id="rId1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92" name="yt_image_10392" title="H_56.7213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4" name="yt_image_10394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96" name="yt_shape_10396"/>
          <p:cNvSpPr txBox="1"/>
          <p:nvPr/>
        </p:nvSpPr>
        <p:spPr>
          <a:xfrm>
            <a:off x="540119" y="2203253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用因式分解法解下列方程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先移项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把方程的右边化为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然后提取公因式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再分解因式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利用平方差公式可把原方程左边进行因式分解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4" name="yt_shape_10454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fae46cd3-b6a4-421b-be19-01807ed66c84.png&quot;}"/>
            </a:endParaRPr>
          </a:p>
        </p:txBody>
      </p:sp>
      <p:sp>
        <p:nvSpPr>
          <p:cNvPr id="10455" name="yt_shape_10455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的两根分别为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则二次三项式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可分解为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338046">
            <a:extLst>
              <a:ext uri="{FF2B5EF4-FFF2-40B4-BE49-F238E27FC236}">
                <a16:creationId xmlns:a16="http://schemas.microsoft.com/office/drawing/2014/main" id="{28096822-6B28-5933-7F09-721D7200739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CAC82D2-2122-878F-347E-FFEF396CF93E}"/>
              </a:ext>
            </a:extLst>
          </p:cNvPr>
          <p:cNvSpPr txBox="1"/>
          <p:nvPr/>
        </p:nvSpPr>
        <p:spPr>
          <a:xfrm>
            <a:off x="2431308" y="2072865"/>
            <a:ext cx="2888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7" name="yt_shape_10457"/>
          <p:cNvSpPr txBox="1"/>
          <p:nvPr/>
        </p:nvSpPr>
        <p:spPr>
          <a:xfrm>
            <a:off x="540000" y="1146605"/>
            <a:ext cx="31450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458" name="yt_shape_10458"/>
              <p:cNvSpPr txBox="1"/>
              <p:nvPr/>
            </p:nvSpPr>
            <p:spPr>
              <a:xfrm>
                <a:off x="540000" y="1625908"/>
                <a:ext cx="3959417" cy="29239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2×2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458" name="yt_shape_104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25908"/>
                <a:ext cx="3959417" cy="2923942"/>
              </a:xfrm>
              <a:prstGeom prst="rect">
                <a:avLst/>
              </a:prstGeom>
              <a:blipFill>
                <a:blip r:embed="rId2"/>
                <a:stretch>
                  <a:fillRect l="-4777" t="-1879" r="-3698" b="-2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60" name="yt_shape_10460"/>
          <p:cNvSpPr txBox="1"/>
          <p:nvPr/>
        </p:nvSpPr>
        <p:spPr>
          <a:xfrm>
            <a:off x="540000" y="4600638"/>
            <a:ext cx="39225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461" name="yt_shape_10461"/>
              <p:cNvSpPr txBox="1"/>
              <p:nvPr/>
            </p:nvSpPr>
            <p:spPr>
              <a:xfrm>
                <a:off x="540000" y="5079941"/>
                <a:ext cx="4017125" cy="16005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</a:p>
            </p:txBody>
          </p:sp>
        </mc:Choice>
        <mc:Fallback>
          <p:sp>
            <p:nvSpPr>
              <p:cNvPr id="10461" name="yt_shape_104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79941"/>
                <a:ext cx="4017125" cy="1600503"/>
              </a:xfrm>
              <a:prstGeom prst="rect">
                <a:avLst/>
              </a:prstGeom>
              <a:blipFill>
                <a:blip r:embed="rId3"/>
                <a:stretch>
                  <a:fillRect l="-4704" t="-3042" r="-3642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0456">
            <a:extLst>
              <a:ext uri="{FF2B5EF4-FFF2-40B4-BE49-F238E27FC236}">
                <a16:creationId xmlns:a16="http://schemas.microsoft.com/office/drawing/2014/main" id="{55756825-44D7-4A27-9E14-C251A45C990B}"/>
              </a:ext>
            </a:extLst>
          </p:cNvPr>
          <p:cNvSpPr txBox="1"/>
          <p:nvPr/>
        </p:nvSpPr>
        <p:spPr>
          <a:xfrm>
            <a:off x="535005" y="692696"/>
            <a:ext cx="39241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用适当的方法解下列方程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58" grpId="0" build="allAtOnce"/>
      <p:bldP spid="1046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3" name="yt_shape_10463"/>
          <p:cNvSpPr txBox="1"/>
          <p:nvPr/>
        </p:nvSpPr>
        <p:spPr>
          <a:xfrm>
            <a:off x="540000" y="72951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4a75a8af-bb83-4d94-9fb7-5facec03ebfa.png&quot;}"/>
            </a:endParaRPr>
          </a:p>
        </p:txBody>
      </p:sp>
      <p:sp>
        <p:nvSpPr>
          <p:cNvPr id="10464" name="yt_shape_10464"/>
          <p:cNvSpPr txBox="1"/>
          <p:nvPr/>
        </p:nvSpPr>
        <p:spPr>
          <a:xfrm>
            <a:off x="540000" y="1431882"/>
            <a:ext cx="60785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阅读下面的例题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sp>
        <p:nvSpPr>
          <p:cNvPr id="10465" name="yt_shape_10465"/>
          <p:cNvSpPr txBox="1"/>
          <p:nvPr/>
        </p:nvSpPr>
        <p:spPr>
          <a:xfrm>
            <a:off x="540000" y="1911185"/>
            <a:ext cx="32220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</p:txBody>
      </p:sp>
      <p:sp>
        <p:nvSpPr>
          <p:cNvPr id="10466" name="yt_shape_10466"/>
          <p:cNvSpPr txBox="1"/>
          <p:nvPr/>
        </p:nvSpPr>
        <p:spPr>
          <a:xfrm>
            <a:off x="540119" y="239048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原方程化为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不合题意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舍去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原方程化为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不合题意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舍去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原方程的根是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</a:p>
        </p:txBody>
      </p:sp>
      <p:sp>
        <p:nvSpPr>
          <p:cNvPr id="10467" name="yt_shape_10467"/>
          <p:cNvSpPr txBox="1"/>
          <p:nvPr/>
        </p:nvSpPr>
        <p:spPr>
          <a:xfrm>
            <a:off x="540000" y="3830054"/>
            <a:ext cx="55303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请参照例题解方程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</p:txBody>
      </p:sp>
      <p:sp>
        <p:nvSpPr>
          <p:cNvPr id="10468" name="yt_shape_10468"/>
          <p:cNvSpPr txBox="1"/>
          <p:nvPr/>
        </p:nvSpPr>
        <p:spPr>
          <a:xfrm>
            <a:off x="540000" y="4309357"/>
            <a:ext cx="38969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10469" name="yt_shape_10469"/>
          <p:cNvSpPr txBox="1"/>
          <p:nvPr/>
        </p:nvSpPr>
        <p:spPr>
          <a:xfrm>
            <a:off x="540000" y="4788660"/>
            <a:ext cx="38632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）；</a:t>
            </a:r>
          </a:p>
        </p:txBody>
      </p:sp>
      <p:sp>
        <p:nvSpPr>
          <p:cNvPr id="10470" name="yt_shape_10470"/>
          <p:cNvSpPr txBox="1"/>
          <p:nvPr/>
        </p:nvSpPr>
        <p:spPr>
          <a:xfrm>
            <a:off x="540000" y="5267963"/>
            <a:ext cx="42046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10471" name="yt_shape_10471"/>
          <p:cNvSpPr txBox="1"/>
          <p:nvPr/>
        </p:nvSpPr>
        <p:spPr>
          <a:xfrm>
            <a:off x="540000" y="5747266"/>
            <a:ext cx="5171287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综上所述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方程的解为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</a:p>
        </p:txBody>
      </p:sp>
      <p:pic>
        <p:nvPicPr>
          <p:cNvPr id="3" name="yt_shape_1684382338079">
            <a:extLst>
              <a:ext uri="{FF2B5EF4-FFF2-40B4-BE49-F238E27FC236}">
                <a16:creationId xmlns:a16="http://schemas.microsoft.com/office/drawing/2014/main" id="{57033D52-CFF3-842A-3A6A-6BE2BD3B30C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5366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4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4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68" grpId="0" build="allAtOnce"/>
      <p:bldP spid="10469" grpId="0" build="allAtOnce"/>
      <p:bldP spid="10470" grpId="0" build="allAtOnce"/>
      <p:bldP spid="1047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2" name="yt_shape_10472"/>
          <p:cNvSpPr txBox="1"/>
          <p:nvPr/>
        </p:nvSpPr>
        <p:spPr>
          <a:xfrm>
            <a:off x="3338835" y="764704"/>
            <a:ext cx="5514330" cy="4592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Times New Roman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Times New Roman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8e0e5e95-b657-44c2-98b9-c64a40760f1c.png&quot;}"/>
            </a:endParaRPr>
          </a:p>
        </p:txBody>
      </p:sp>
      <p:sp>
        <p:nvSpPr>
          <p:cNvPr id="10473" name="yt_shape_10473"/>
          <p:cNvSpPr txBox="1"/>
          <p:nvPr/>
        </p:nvSpPr>
        <p:spPr>
          <a:xfrm>
            <a:off x="3633788" y="1274720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运用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十字相乘法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解一元二次方程</a:t>
            </a:r>
          </a:p>
        </p:txBody>
      </p:sp>
      <p:sp>
        <p:nvSpPr>
          <p:cNvPr id="10474" name="yt_shape_10474"/>
          <p:cNvSpPr txBox="1"/>
          <p:nvPr/>
        </p:nvSpPr>
        <p:spPr>
          <a:xfrm>
            <a:off x="540000" y="1754023"/>
            <a:ext cx="42319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【直接应用】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阅读下列材料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sp>
        <p:nvSpPr>
          <p:cNvPr id="10475" name="yt_shape_10475"/>
          <p:cNvSpPr txBox="1"/>
          <p:nvPr/>
        </p:nvSpPr>
        <p:spPr>
          <a:xfrm>
            <a:off x="540000" y="2233326"/>
            <a:ext cx="86081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将式子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因式分解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我们可以按照下面的方法解答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sp>
        <p:nvSpPr>
          <p:cNvPr id="10476" name="yt_shape_10476"/>
          <p:cNvSpPr txBox="1"/>
          <p:nvPr/>
        </p:nvSpPr>
        <p:spPr>
          <a:xfrm>
            <a:off x="540119" y="271262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这个式子的常数项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一次项系数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</a:p>
        </p:txBody>
      </p:sp>
      <p:sp>
        <p:nvSpPr>
          <p:cNvPr id="10477" name="yt_shape_10477"/>
          <p:cNvSpPr txBox="1"/>
          <p:nvPr/>
        </p:nvSpPr>
        <p:spPr>
          <a:xfrm>
            <a:off x="540000" y="3672064"/>
            <a:ext cx="44178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478" name="yt_shape_10478"/>
          <p:cNvSpPr txBox="1"/>
          <p:nvPr/>
        </p:nvSpPr>
        <p:spPr>
          <a:xfrm>
            <a:off x="540119" y="415136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上述因式分解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也可以用十字相乘的形式形象地表示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先分解二次项系数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分别写在十字交叉线的左上角和左下角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再分解常数项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分别写在十字交叉线的右上角和右下角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然后交叉相乘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求代数和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使其等于一次项系数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479" name="yt_image_1047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3923" y="5743297"/>
            <a:ext cx="1224153" cy="668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338103">
            <a:extLst>
              <a:ext uri="{FF2B5EF4-FFF2-40B4-BE49-F238E27FC236}">
                <a16:creationId xmlns:a16="http://schemas.microsoft.com/office/drawing/2014/main" id="{3885A298-AD9E-8257-C61B-2F9843EEBE29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801595"/>
            <a:ext cx="5334064" cy="38100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1" name="yt_shape_1048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根据乘法原理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请仿照上面的方法和原理解方程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482" name="yt_shape_10482"/>
          <p:cNvSpPr txBox="1"/>
          <p:nvPr/>
        </p:nvSpPr>
        <p:spPr>
          <a:xfrm>
            <a:off x="540000" y="1859435"/>
            <a:ext cx="45300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凉山州中考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0483" name="yt_shape_10483"/>
          <p:cNvSpPr txBox="1"/>
          <p:nvPr/>
        </p:nvSpPr>
        <p:spPr>
          <a:xfrm>
            <a:off x="540000" y="2338738"/>
            <a:ext cx="5966377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原方程可变形为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</p:txBody>
      </p:sp>
      <p:sp>
        <p:nvSpPr>
          <p:cNvPr id="10484" name="yt_shape_10484"/>
          <p:cNvSpPr txBox="1"/>
          <p:nvPr/>
        </p:nvSpPr>
        <p:spPr>
          <a:xfrm>
            <a:off x="540000" y="3778304"/>
            <a:ext cx="24411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</p:txBody>
      </p:sp>
      <p:sp>
        <p:nvSpPr>
          <p:cNvPr id="10485" name="yt_shape_10485"/>
          <p:cNvSpPr txBox="1"/>
          <p:nvPr/>
        </p:nvSpPr>
        <p:spPr>
          <a:xfrm>
            <a:off x="540000" y="4257607"/>
            <a:ext cx="5966377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原方程可变形为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</a:p>
        </p:txBody>
      </p:sp>
      <p:pic>
        <p:nvPicPr>
          <p:cNvPr id="7" name="yt_image_10479">
            <a:extLst>
              <a:ext uri="{FF2B5EF4-FFF2-40B4-BE49-F238E27FC236}">
                <a16:creationId xmlns:a16="http://schemas.microsoft.com/office/drawing/2014/main" id="{AE1F9C4E-A142-416F-B01F-842E2EBB0EDB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7728" y="1782706"/>
            <a:ext cx="1224153" cy="668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4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3" grpId="0" build="allAtOnce"/>
      <p:bldP spid="1048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" name="yt_shape_10486"/>
          <p:cNvSpPr txBox="1"/>
          <p:nvPr/>
        </p:nvSpPr>
        <p:spPr>
          <a:xfrm>
            <a:off x="540000" y="900000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【变式应用】</a:t>
            </a:r>
          </a:p>
        </p:txBody>
      </p:sp>
      <p:sp>
        <p:nvSpPr>
          <p:cNvPr id="10487" name="yt_shape_10487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若等腰三角形的两边分别是一元二次方程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则等腰三角形的周长为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488" name="yt_shape_10488"/>
          <p:cNvSpPr txBox="1"/>
          <p:nvPr/>
        </p:nvSpPr>
        <p:spPr>
          <a:xfrm>
            <a:off x="540119" y="23387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的一条对角线长为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0489" name="yt_image_1048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8801" y="3450537"/>
            <a:ext cx="5454396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E5820B-02C5-6414-6718-B47FACA46BF5}"/>
              </a:ext>
            </a:extLst>
          </p:cNvPr>
          <p:cNvSpPr txBox="1"/>
          <p:nvPr/>
        </p:nvSpPr>
        <p:spPr>
          <a:xfrm>
            <a:off x="2278908" y="1807985"/>
            <a:ext cx="13879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CC9E72-67A1-DCE9-ED18-84D10206FD36}"/>
              </a:ext>
            </a:extLst>
          </p:cNvPr>
          <p:cNvSpPr txBox="1"/>
          <p:nvPr/>
        </p:nvSpPr>
        <p:spPr>
          <a:xfrm>
            <a:off x="3074246" y="2767420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1" name="yt_shape_10401"/>
          <p:cNvSpPr txBox="1"/>
          <p:nvPr/>
        </p:nvSpPr>
        <p:spPr>
          <a:xfrm>
            <a:off x="540000" y="900000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</p:txBody>
      </p:sp>
      <p:sp>
        <p:nvSpPr>
          <p:cNvPr id="10402" name="yt_shape_10402"/>
          <p:cNvSpPr txBox="1"/>
          <p:nvPr/>
        </p:nvSpPr>
        <p:spPr>
          <a:xfrm>
            <a:off x="540000" y="1379303"/>
            <a:ext cx="29559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403" name="yt_shape_10403"/>
          <p:cNvSpPr txBox="1"/>
          <p:nvPr/>
        </p:nvSpPr>
        <p:spPr>
          <a:xfrm>
            <a:off x="540000" y="1858606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因式分解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</p:txBody>
      </p:sp>
      <p:sp>
        <p:nvSpPr>
          <p:cNvPr id="10404" name="yt_shape_10404"/>
          <p:cNvSpPr txBox="1"/>
          <p:nvPr/>
        </p:nvSpPr>
        <p:spPr>
          <a:xfrm>
            <a:off x="540000" y="2337909"/>
            <a:ext cx="38279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1]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405" name="yt_shape_10405"/>
          <p:cNvSpPr txBox="1"/>
          <p:nvPr/>
        </p:nvSpPr>
        <p:spPr>
          <a:xfrm>
            <a:off x="540000" y="2817212"/>
            <a:ext cx="41613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于是得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06" name="yt_shape_10406"/>
              <p:cNvSpPr txBox="1"/>
              <p:nvPr/>
            </p:nvSpPr>
            <p:spPr>
              <a:xfrm>
                <a:off x="540000" y="3296515"/>
                <a:ext cx="180017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06" name="yt_shape_10406" descr="{&quot;rangeId&quot;: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96515"/>
                <a:ext cx="1800173" cy="638893"/>
              </a:xfrm>
              <a:prstGeom prst="rect">
                <a:avLst/>
              </a:prstGeom>
              <a:blipFill>
                <a:blip r:embed="rId2"/>
                <a:stretch>
                  <a:fillRect l="-10508" r="-1016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08" name="yt_shape_10408"/>
          <p:cNvSpPr txBox="1"/>
          <p:nvPr/>
        </p:nvSpPr>
        <p:spPr>
          <a:xfrm>
            <a:off x="540000" y="3986196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因式分解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</p:txBody>
      </p:sp>
      <p:sp>
        <p:nvSpPr>
          <p:cNvPr id="10409" name="yt_shape_10409"/>
          <p:cNvSpPr txBox="1"/>
          <p:nvPr/>
        </p:nvSpPr>
        <p:spPr>
          <a:xfrm>
            <a:off x="540000" y="4465499"/>
            <a:ext cx="41629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10410" name="yt_shape_10410"/>
          <p:cNvSpPr txBox="1"/>
          <p:nvPr/>
        </p:nvSpPr>
        <p:spPr>
          <a:xfrm>
            <a:off x="540000" y="4944802"/>
            <a:ext cx="28549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411" name="yt_shape_10411"/>
          <p:cNvSpPr txBox="1"/>
          <p:nvPr/>
        </p:nvSpPr>
        <p:spPr>
          <a:xfrm>
            <a:off x="540000" y="5424105"/>
            <a:ext cx="21335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2" name="yt_shape_10412"/>
          <p:cNvSpPr txBox="1"/>
          <p:nvPr/>
        </p:nvSpPr>
        <p:spPr>
          <a:xfrm>
            <a:off x="540000" y="900000"/>
            <a:ext cx="45397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用适当的方法解下列方程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413" name="yt_shape_10413"/>
          <p:cNvSpPr txBox="1"/>
          <p:nvPr/>
        </p:nvSpPr>
        <p:spPr>
          <a:xfrm>
            <a:off x="540000" y="1379303"/>
            <a:ext cx="31450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0414" name="yt_shape_10414"/>
          <p:cNvSpPr txBox="1"/>
          <p:nvPr/>
        </p:nvSpPr>
        <p:spPr>
          <a:xfrm>
            <a:off x="540000" y="1858606"/>
            <a:ext cx="40251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415" name="yt_shape_10415"/>
          <p:cNvSpPr txBox="1"/>
          <p:nvPr/>
        </p:nvSpPr>
        <p:spPr>
          <a:xfrm>
            <a:off x="540000" y="2337909"/>
            <a:ext cx="62324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配方法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因式分解法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416" name="yt_shape_10416"/>
          <p:cNvSpPr txBox="1"/>
          <p:nvPr/>
        </p:nvSpPr>
        <p:spPr>
          <a:xfrm>
            <a:off x="540000" y="2817212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</p:txBody>
      </p:sp>
      <p:sp>
        <p:nvSpPr>
          <p:cNvPr id="10417" name="yt_shape_10417"/>
          <p:cNvSpPr txBox="1"/>
          <p:nvPr/>
        </p:nvSpPr>
        <p:spPr>
          <a:xfrm>
            <a:off x="540000" y="3296515"/>
            <a:ext cx="17216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323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418" name="yt_shape_10418"/>
          <p:cNvSpPr txBox="1"/>
          <p:nvPr/>
        </p:nvSpPr>
        <p:spPr>
          <a:xfrm>
            <a:off x="540000" y="3775818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配方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</p:txBody>
      </p:sp>
      <p:sp>
        <p:nvSpPr>
          <p:cNvPr id="10419" name="yt_shape_10419"/>
          <p:cNvSpPr txBox="1"/>
          <p:nvPr/>
        </p:nvSpPr>
        <p:spPr>
          <a:xfrm>
            <a:off x="540000" y="4255121"/>
            <a:ext cx="30841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323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10420" name="yt_shape_10420"/>
          <p:cNvSpPr txBox="1"/>
          <p:nvPr/>
        </p:nvSpPr>
        <p:spPr>
          <a:xfrm>
            <a:off x="540000" y="4734424"/>
            <a:ext cx="21832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324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421" name="yt_shape_10421"/>
          <p:cNvSpPr txBox="1"/>
          <p:nvPr/>
        </p:nvSpPr>
        <p:spPr>
          <a:xfrm>
            <a:off x="540000" y="5213727"/>
            <a:ext cx="30825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由此可得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10422" name="yt_shape_10422"/>
          <p:cNvSpPr txBox="1"/>
          <p:nvPr/>
        </p:nvSpPr>
        <p:spPr>
          <a:xfrm>
            <a:off x="540000" y="5693030"/>
            <a:ext cx="24413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3" name="yt_shape_10423"/>
          <p:cNvSpPr txBox="1"/>
          <p:nvPr/>
        </p:nvSpPr>
        <p:spPr>
          <a:xfrm>
            <a:off x="540000" y="900000"/>
            <a:ext cx="20005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</p:txBody>
      </p:sp>
      <p:sp>
        <p:nvSpPr>
          <p:cNvPr id="10424" name="yt_shape_10424"/>
          <p:cNvSpPr txBox="1"/>
          <p:nvPr/>
        </p:nvSpPr>
        <p:spPr>
          <a:xfrm>
            <a:off x="540000" y="1379303"/>
            <a:ext cx="37766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425" name="yt_shape_10425"/>
          <p:cNvSpPr txBox="1"/>
          <p:nvPr/>
        </p:nvSpPr>
        <p:spPr>
          <a:xfrm>
            <a:off x="540000" y="1858606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因式分解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</p:txBody>
      </p:sp>
      <p:sp>
        <p:nvSpPr>
          <p:cNvPr id="10426" name="yt_shape_10426"/>
          <p:cNvSpPr txBox="1"/>
          <p:nvPr/>
        </p:nvSpPr>
        <p:spPr>
          <a:xfrm>
            <a:off x="540000" y="2337909"/>
            <a:ext cx="31595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427" name="yt_shape_10427"/>
          <p:cNvSpPr txBox="1"/>
          <p:nvPr/>
        </p:nvSpPr>
        <p:spPr>
          <a:xfrm>
            <a:off x="540000" y="2817212"/>
            <a:ext cx="38536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于是得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28" name="yt_shape_10428"/>
              <p:cNvSpPr txBox="1"/>
              <p:nvPr/>
            </p:nvSpPr>
            <p:spPr>
              <a:xfrm>
                <a:off x="540000" y="3296515"/>
                <a:ext cx="2109552" cy="6406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28" name="yt_shape_10428" descr="{&quot;rangeId&quot;: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96515"/>
                <a:ext cx="2109552" cy="640625"/>
              </a:xfrm>
              <a:prstGeom prst="rect">
                <a:avLst/>
              </a:prstGeom>
              <a:blipFill>
                <a:blip r:embed="rId2"/>
                <a:stretch>
                  <a:fillRect l="-8960" r="-867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0" name="yt_shape_10430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96034a0c-d5b8-49d4-9754-cdda10725a1f.png&quot;}"/>
            </a:endParaRPr>
          </a:p>
        </p:txBody>
      </p:sp>
      <p:sp>
        <p:nvSpPr>
          <p:cNvPr id="10431" name="yt_shape_10431"/>
          <p:cNvSpPr txBox="1"/>
          <p:nvPr/>
        </p:nvSpPr>
        <p:spPr>
          <a:xfrm>
            <a:off x="540000" y="1662201"/>
            <a:ext cx="579645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用因式分解法解一元二次方程</a:t>
            </a:r>
          </a:p>
        </p:txBody>
      </p:sp>
      <p:sp>
        <p:nvSpPr>
          <p:cNvPr id="10432" name="yt_shape_10432"/>
          <p:cNvSpPr txBox="1"/>
          <p:nvPr/>
        </p:nvSpPr>
        <p:spPr>
          <a:xfrm>
            <a:off x="540119" y="216176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把一元二次方程一边化为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另一边先因式分解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使方程化为两个一次式的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乘积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再使两个一次式分别等于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从而实现降次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这种解一元二次方程的方法叫做因式分解法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433" name="yt_shape_10433"/>
          <p:cNvSpPr txBox="1"/>
          <p:nvPr/>
        </p:nvSpPr>
        <p:spPr>
          <a:xfrm>
            <a:off x="540000" y="3601332"/>
            <a:ext cx="8438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下列一元二次方程最适合用因式分解法来求解的是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0434" name="yt_table_10434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2040379"/>
              </p:ext>
            </p:extLst>
          </p:nvPr>
        </p:nvGraphicFramePr>
        <p:xfrm>
          <a:off x="540000" y="4232999"/>
          <a:ext cx="7991793" cy="848742"/>
        </p:xfrm>
        <a:graphic>
          <a:graphicData uri="http://schemas.openxmlformats.org/drawingml/2006/table">
            <a:tbl>
              <a:tblPr/>
              <a:tblGrid>
                <a:gridCol w="4673918">
                  <a:extLst>
                    <a:ext uri="{9D8B030D-6E8A-4147-A177-3AD203B41FA5}">
                      <a16:colId xmlns:a16="http://schemas.microsoft.com/office/drawing/2014/main" val="10059"/>
                    </a:ext>
                  </a:extLst>
                </a:gridCol>
                <a:gridCol w="3317875">
                  <a:extLst>
                    <a:ext uri="{9D8B030D-6E8A-4147-A177-3AD203B41FA5}">
                      <a16:colId xmlns:a16="http://schemas.microsoft.com/office/drawing/2014/main" val="100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</a:tbl>
          </a:graphicData>
        </a:graphic>
      </p:graphicFrame>
      <p:sp>
        <p:nvSpPr>
          <p:cNvPr id="10436" name="yt_shape_10436"/>
          <p:cNvSpPr txBox="1"/>
          <p:nvPr/>
        </p:nvSpPr>
        <p:spPr>
          <a:xfrm>
            <a:off x="540000" y="5132341"/>
            <a:ext cx="108298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梧州市中考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337944">
            <a:extLst>
              <a:ext uri="{FF2B5EF4-FFF2-40B4-BE49-F238E27FC236}">
                <a16:creationId xmlns:a16="http://schemas.microsoft.com/office/drawing/2014/main" id="{AB2B44C2-8D38-4A5E-1C55-E21744611D1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337961">
            <a:extLst>
              <a:ext uri="{FF2B5EF4-FFF2-40B4-BE49-F238E27FC236}">
                <a16:creationId xmlns:a16="http://schemas.microsoft.com/office/drawing/2014/main" id="{4365AE1F-1CDB-29DA-BAF6-22160103705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5AF5D2E-828D-D060-FE21-2B9F82FA4A0F}"/>
              </a:ext>
            </a:extLst>
          </p:cNvPr>
          <p:cNvSpPr txBox="1"/>
          <p:nvPr/>
        </p:nvSpPr>
        <p:spPr>
          <a:xfrm>
            <a:off x="4717308" y="211496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D86E58-4806-F2B2-719B-3CEFF7A91564}"/>
              </a:ext>
            </a:extLst>
          </p:cNvPr>
          <p:cNvSpPr txBox="1"/>
          <p:nvPr/>
        </p:nvSpPr>
        <p:spPr>
          <a:xfrm>
            <a:off x="1059708" y="257700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乘积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1D60E06-15D6-7638-9EF0-03759802C249}"/>
              </a:ext>
            </a:extLst>
          </p:cNvPr>
          <p:cNvSpPr txBox="1"/>
          <p:nvPr/>
        </p:nvSpPr>
        <p:spPr>
          <a:xfrm>
            <a:off x="7612907" y="259044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99AE3C7-20F6-9525-5772-F68534CDE7EC}"/>
              </a:ext>
            </a:extLst>
          </p:cNvPr>
          <p:cNvSpPr txBox="1"/>
          <p:nvPr/>
        </p:nvSpPr>
        <p:spPr>
          <a:xfrm>
            <a:off x="7993789" y="355452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8A53906-ECE6-728C-3E96-09386CD47A6A}"/>
              </a:ext>
            </a:extLst>
          </p:cNvPr>
          <p:cNvSpPr txBox="1"/>
          <p:nvPr/>
        </p:nvSpPr>
        <p:spPr>
          <a:xfrm>
            <a:off x="8720864" y="5036323"/>
            <a:ext cx="2481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438" name="yt_shape_10438"/>
              <p:cNvSpPr txBox="1"/>
              <p:nvPr/>
            </p:nvSpPr>
            <p:spPr>
              <a:xfrm>
                <a:off x="540000" y="1415370"/>
                <a:ext cx="2747675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438" name="yt_shape_104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5370"/>
                <a:ext cx="2747675" cy="466666"/>
              </a:xfrm>
              <a:prstGeom prst="rect">
                <a:avLst/>
              </a:prstGeom>
              <a:blipFill>
                <a:blip r:embed="rId2"/>
                <a:stretch>
                  <a:fillRect l="-6889" t="-3896" r="-5778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440" name="yt_shape_10440"/>
              <p:cNvSpPr txBox="1"/>
              <p:nvPr/>
            </p:nvSpPr>
            <p:spPr>
              <a:xfrm>
                <a:off x="540000" y="1932824"/>
                <a:ext cx="3106748" cy="9935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440" name="yt_shape_104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32824"/>
                <a:ext cx="3106748" cy="993542"/>
              </a:xfrm>
              <a:prstGeom prst="rect">
                <a:avLst/>
              </a:prstGeom>
              <a:blipFill>
                <a:blip r:embed="rId3"/>
                <a:stretch>
                  <a:fillRect l="-6090" t="-1840" r="-4912" b="-184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42" name="yt_shape_10442"/>
          <p:cNvSpPr txBox="1"/>
          <p:nvPr/>
        </p:nvSpPr>
        <p:spPr>
          <a:xfrm>
            <a:off x="540000" y="2977154"/>
            <a:ext cx="30857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</p:txBody>
      </p:sp>
      <p:sp>
        <p:nvSpPr>
          <p:cNvPr id="10443" name="yt_shape_10443"/>
          <p:cNvSpPr txBox="1"/>
          <p:nvPr/>
        </p:nvSpPr>
        <p:spPr>
          <a:xfrm>
            <a:off x="540000" y="3456457"/>
            <a:ext cx="381194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</p:txBody>
      </p:sp>
      <p:sp>
        <p:nvSpPr>
          <p:cNvPr id="6" name="yt_shape_10437">
            <a:extLst>
              <a:ext uri="{FF2B5EF4-FFF2-40B4-BE49-F238E27FC236}">
                <a16:creationId xmlns:a16="http://schemas.microsoft.com/office/drawing/2014/main" id="{B72668B4-CBE7-4E78-A24B-33C892F9330C}"/>
              </a:ext>
            </a:extLst>
          </p:cNvPr>
          <p:cNvSpPr txBox="1"/>
          <p:nvPr/>
        </p:nvSpPr>
        <p:spPr>
          <a:xfrm>
            <a:off x="540000" y="923567"/>
            <a:ext cx="39241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用因式分解法解下列方程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0" grpId="0" build="allAtOnce"/>
      <p:bldP spid="1044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" name="yt_shape_10444"/>
          <p:cNvSpPr txBox="1"/>
          <p:nvPr/>
        </p:nvSpPr>
        <p:spPr>
          <a:xfrm>
            <a:off x="540000" y="900000"/>
            <a:ext cx="579645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用适当的方法解一元二次方程</a:t>
            </a:r>
          </a:p>
        </p:txBody>
      </p:sp>
      <p:sp>
        <p:nvSpPr>
          <p:cNvPr id="10445" name="yt_shape_10445"/>
          <p:cNvSpPr txBox="1"/>
          <p:nvPr/>
        </p:nvSpPr>
        <p:spPr>
          <a:xfrm>
            <a:off x="540119" y="141301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解一元二次方程需要根据方程特点选用适当的方法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如果方程一边是含未知数的平方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另一边是正数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那么就采用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直接开平方法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如果方程一边能因式分解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那么用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因式分解法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如果不能因式分解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那么考虑用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配方法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公式法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来解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337990">
            <a:extLst>
              <a:ext uri="{FF2B5EF4-FFF2-40B4-BE49-F238E27FC236}">
                <a16:creationId xmlns:a16="http://schemas.microsoft.com/office/drawing/2014/main" id="{124576FB-85B3-FCD9-D141-6B8A6A31C13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4536EA7-BCCB-4AAE-496C-78887F4CCCCF}"/>
              </a:ext>
            </a:extLst>
          </p:cNvPr>
          <p:cNvSpPr txBox="1"/>
          <p:nvPr/>
        </p:nvSpPr>
        <p:spPr>
          <a:xfrm>
            <a:off x="5942554" y="1828247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直接开平方法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1BE6F44-B55A-0849-0CD0-A0992CB9D9B4}"/>
              </a:ext>
            </a:extLst>
          </p:cNvPr>
          <p:cNvSpPr txBox="1"/>
          <p:nvPr/>
        </p:nvSpPr>
        <p:spPr>
          <a:xfrm>
            <a:off x="2278908" y="2303735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因式分解法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FED1F27-863F-1850-9F16-2FF42A9F0D92}"/>
              </a:ext>
            </a:extLst>
          </p:cNvPr>
          <p:cNvSpPr txBox="1"/>
          <p:nvPr/>
        </p:nvSpPr>
        <p:spPr>
          <a:xfrm>
            <a:off x="9094138" y="230373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配方法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F52538E-65DE-7D6D-9693-5A19BF3EC46E}"/>
              </a:ext>
            </a:extLst>
          </p:cNvPr>
          <p:cNvSpPr txBox="1"/>
          <p:nvPr/>
        </p:nvSpPr>
        <p:spPr>
          <a:xfrm>
            <a:off x="10922938" y="230373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公式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D76AF8-B9BE-7299-0AF5-4E04AC0295D1}"/>
              </a:ext>
            </a:extLst>
          </p:cNvPr>
          <p:cNvSpPr txBox="1"/>
          <p:nvPr/>
        </p:nvSpPr>
        <p:spPr>
          <a:xfrm>
            <a:off x="450108" y="277922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法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6" name="yt_shape_10446"/>
          <p:cNvSpPr txBox="1"/>
          <p:nvPr/>
        </p:nvSpPr>
        <p:spPr>
          <a:xfrm>
            <a:off x="540000" y="900000"/>
            <a:ext cx="39241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用适当的方法解下列方程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sp>
        <p:nvSpPr>
          <p:cNvPr id="10447" name="yt_shape_10447"/>
          <p:cNvSpPr txBox="1"/>
          <p:nvPr/>
        </p:nvSpPr>
        <p:spPr>
          <a:xfrm>
            <a:off x="540000" y="1379303"/>
            <a:ext cx="19139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0448" name="yt_shape_10448"/>
          <p:cNvSpPr txBox="1"/>
          <p:nvPr/>
        </p:nvSpPr>
        <p:spPr>
          <a:xfrm>
            <a:off x="540000" y="1858606"/>
            <a:ext cx="2221762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</a:p>
        </p:txBody>
      </p:sp>
      <p:sp>
        <p:nvSpPr>
          <p:cNvPr id="10449" name="yt_shape_10449"/>
          <p:cNvSpPr txBox="1"/>
          <p:nvPr/>
        </p:nvSpPr>
        <p:spPr>
          <a:xfrm>
            <a:off x="540000" y="3778304"/>
            <a:ext cx="26064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50" name="yt_shape_10450"/>
              <p:cNvSpPr txBox="1"/>
              <p:nvPr/>
            </p:nvSpPr>
            <p:spPr>
              <a:xfrm>
                <a:off x="540000" y="4257607"/>
                <a:ext cx="3145348" cy="19512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50" name="yt_shape_10450" descr="{&quot;rangeId&quot;: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57607"/>
                <a:ext cx="3145348" cy="1951240"/>
              </a:xfrm>
              <a:prstGeom prst="rect">
                <a:avLst/>
              </a:prstGeom>
              <a:blipFill>
                <a:blip r:embed="rId2"/>
                <a:stretch>
                  <a:fillRect l="-6008" t="-2492" r="-4845" b="-84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4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4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4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4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4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8" grpId="0" build="allAtOnce"/>
      <p:bldP spid="1045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2" name="yt_shape_10452"/>
          <p:cNvSpPr txBox="1"/>
          <p:nvPr/>
        </p:nvSpPr>
        <p:spPr>
          <a:xfrm>
            <a:off x="540000" y="900000"/>
            <a:ext cx="73353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方程两边同除以含有未知数的因式而漏根</a:t>
            </a:r>
          </a:p>
        </p:txBody>
      </p:sp>
      <p:sp>
        <p:nvSpPr>
          <p:cNvPr id="10453" name="yt_shape_10453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小明在解方程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只得出一个根为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其错误原因是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未考虑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漏掉的一个根是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338021">
            <a:extLst>
              <a:ext uri="{FF2B5EF4-FFF2-40B4-BE49-F238E27FC236}">
                <a16:creationId xmlns:a16="http://schemas.microsoft.com/office/drawing/2014/main" id="{6CB5A7C2-D0D9-A760-AAF4-88B4D78DC1D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4A46427-9E68-1E73-4D54-C3483AEB0C38}"/>
              </a:ext>
            </a:extLst>
          </p:cNvPr>
          <p:cNvSpPr txBox="1"/>
          <p:nvPr/>
        </p:nvSpPr>
        <p:spPr>
          <a:xfrm>
            <a:off x="449989" y="853194"/>
            <a:ext cx="1958086" cy="53804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500" b="0" i="0" strike="noStrike" kern="1200" cap="none" spc="1160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E84185-4DB0-4616-E11D-37744BBE9864}"/>
              </a:ext>
            </a:extLst>
          </p:cNvPr>
          <p:cNvSpPr txBox="1"/>
          <p:nvPr/>
        </p:nvSpPr>
        <p:spPr>
          <a:xfrm>
            <a:off x="10481521" y="1339312"/>
            <a:ext cx="1229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未考虑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B52476-06D0-F8F1-575F-E3AA40BF928C}"/>
              </a:ext>
            </a:extLst>
          </p:cNvPr>
          <p:cNvSpPr txBox="1"/>
          <p:nvPr/>
        </p:nvSpPr>
        <p:spPr>
          <a:xfrm>
            <a:off x="450108" y="1828247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3C07B7F-9B53-3B42-C508-E6B5A41913D6}"/>
              </a:ext>
            </a:extLst>
          </p:cNvPr>
          <p:cNvSpPr txBox="1"/>
          <p:nvPr/>
        </p:nvSpPr>
        <p:spPr>
          <a:xfrm>
            <a:off x="4412508" y="1828247"/>
            <a:ext cx="1077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1592</Words>
  <Application>Microsoft Office PowerPoint</Application>
  <PresentationFormat>宽屏</PresentationFormat>
  <Paragraphs>122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53</cp:revision>
  <dcterms:created xsi:type="dcterms:W3CDTF">2023-05-05T05:33:04Z</dcterms:created>
  <dcterms:modified xsi:type="dcterms:W3CDTF">2023-05-18T09:07:58Z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