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6" r:id="rId5"/>
    <p:sldId id="367" r:id="rId6"/>
    <p:sldId id="371" r:id="rId7"/>
    <p:sldId id="373" r:id="rId8"/>
    <p:sldId id="374" r:id="rId9"/>
    <p:sldId id="376" r:id="rId10"/>
    <p:sldId id="378" r:id="rId11"/>
    <p:sldId id="379" r:id="rId12"/>
    <p:sldId id="380" r:id="rId13"/>
    <p:sldId id="384" r:id="rId14"/>
    <p:sldId id="381" r:id="rId15"/>
    <p:sldId id="383" r:id="rId16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bin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bin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bin"/><Relationship Id="rId4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bin"/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bin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32" name="yt_image_1553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764704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534" name="yt_image_1553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688058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536" name="yt_shape_15536"/>
          <p:cNvSpPr txBox="1"/>
          <p:nvPr/>
        </p:nvSpPr>
        <p:spPr>
          <a:xfrm>
            <a:off x="540119" y="20679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 spc="150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已知在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537" name="yt_image_1553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4769" y="3179756"/>
            <a:ext cx="1402461" cy="113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539" name="yt_shape_15539"/>
          <p:cNvSpPr txBox="1"/>
          <p:nvPr/>
        </p:nvSpPr>
        <p:spPr>
          <a:xfrm>
            <a:off x="540000" y="4365292"/>
            <a:ext cx="90184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根据勾股定理求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根据正弦的定义求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540" name="yt_shape_15540"/>
          <p:cNvSpPr txBox="1"/>
          <p:nvPr/>
        </p:nvSpPr>
        <p:spPr>
          <a:xfrm>
            <a:off x="540000" y="4844595"/>
            <a:ext cx="64649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【学生解答】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541" name="yt_shape_15541"/>
              <p:cNvSpPr txBox="1"/>
              <p:nvPr/>
            </p:nvSpPr>
            <p:spPr>
              <a:xfrm>
                <a:off x="540000" y="5323898"/>
                <a:ext cx="6575839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541" name="yt_shape_155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323898"/>
                <a:ext cx="6575839" cy="642740"/>
              </a:xfrm>
              <a:prstGeom prst="rect">
                <a:avLst/>
              </a:prstGeom>
              <a:blipFill>
                <a:blip r:embed="rId5"/>
                <a:stretch>
                  <a:fillRect l="-2876" r="-2134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543" name="yt_shape_15543"/>
              <p:cNvSpPr txBox="1"/>
              <p:nvPr/>
            </p:nvSpPr>
            <p:spPr>
              <a:xfrm>
                <a:off x="540000" y="6017426"/>
                <a:ext cx="4122924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的值为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543" name="yt_shape_155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017426"/>
                <a:ext cx="4122924" cy="642740"/>
              </a:xfrm>
              <a:prstGeom prst="rect">
                <a:avLst/>
              </a:prstGeom>
              <a:blipFill>
                <a:blip r:embed="rId6"/>
                <a:stretch>
                  <a:fillRect l="-4586" r="-3402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598" name="yt_shape_15598"/>
              <p:cNvSpPr txBox="1"/>
              <p:nvPr/>
            </p:nvSpPr>
            <p:spPr>
              <a:xfrm>
                <a:off x="540119" y="900000"/>
                <a:ext cx="11111999" cy="10706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垂足为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5598" name="yt_shape_155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070678"/>
              </a:xfrm>
              <a:prstGeom prst="rect">
                <a:avLst/>
              </a:prstGeom>
              <a:blipFill>
                <a:blip r:embed="rId2"/>
                <a:stretch>
                  <a:fillRect l="-1701" t="-6857" r="-1701" b="-12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603" name="yt_shape_15603"/>
          <p:cNvSpPr txBox="1"/>
          <p:nvPr/>
        </p:nvSpPr>
        <p:spPr>
          <a:xfrm>
            <a:off x="540000" y="408744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600" name="yt_shape_15600" title="H_142.6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57609" y="2226023"/>
            <a:ext cx="1676781" cy="1879549"/>
            <a:chOff x="0" y="0"/>
            <a:chExt cx="1676781" cy="1879549"/>
          </a:xfrm>
        </p:grpSpPr>
        <p:pic>
          <p:nvPicPr>
            <p:cNvPr id="2" name="yt_image_15600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76781" cy="14150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602" name="yt_shape_15602"/>
            <p:cNvSpPr txBox="1"/>
            <p:nvPr/>
          </p:nvSpPr>
          <p:spPr>
            <a:xfrm>
              <a:off x="305109" y="1451034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6D67658-CA1D-A7E8-BBD8-E0F5A6EF857C}"/>
                  </a:ext>
                </a:extLst>
              </p:cNvPr>
              <p:cNvSpPr txBox="1"/>
              <p:nvPr/>
            </p:nvSpPr>
            <p:spPr>
              <a:xfrm>
                <a:off x="1135908" y="1247732"/>
                <a:ext cx="613474" cy="6784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6D67658-CA1D-A7E8-BBD8-E0F5A6EF85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5908" y="1247732"/>
                <a:ext cx="613474" cy="67844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604" name="yt_shape_15604"/>
              <p:cNvSpPr txBox="1"/>
              <p:nvPr/>
            </p:nvSpPr>
            <p:spPr>
              <a:xfrm>
                <a:off x="540119" y="900000"/>
                <a:ext cx="11111999" cy="111056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菱形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的边长为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10cm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的长和菱形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604" name="yt_shape_156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10560"/>
              </a:xfrm>
              <a:prstGeom prst="rect">
                <a:avLst/>
              </a:prstGeom>
              <a:blipFill>
                <a:blip r:embed="rId2"/>
                <a:stretch>
                  <a:fillRect l="-1701" r="-1701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606" name="yt_image_1560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0439" y="2213712"/>
            <a:ext cx="2111121" cy="102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5608" name="yt_shape_15608"/>
              <p:cNvSpPr txBox="1"/>
              <p:nvPr/>
            </p:nvSpPr>
            <p:spPr>
              <a:xfrm>
                <a:off x="540000" y="3289545"/>
                <a:ext cx="5512728" cy="25512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菱形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608" name="yt_shape_156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89545"/>
                <a:ext cx="5512728" cy="2551211"/>
              </a:xfrm>
              <a:prstGeom prst="rect">
                <a:avLst/>
              </a:prstGeom>
              <a:blipFill>
                <a:blip r:embed="rId4"/>
                <a:stretch>
                  <a:fillRect l="-3429" t="-2153" r="-2323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6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6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6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6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6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0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610" name="yt_shape_15610"/>
              <p:cNvSpPr txBox="1"/>
              <p:nvPr/>
            </p:nvSpPr>
            <p:spPr>
              <a:xfrm>
                <a:off x="540119" y="900000"/>
                <a:ext cx="11111999" cy="11228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在第一象限内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</a:p>
            </p:txBody>
          </p:sp>
        </mc:Choice>
        <mc:Fallback>
          <p:sp>
            <p:nvSpPr>
              <p:cNvPr id="15610" name="yt_shape_156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22871"/>
              </a:xfrm>
              <a:prstGeom prst="rect">
                <a:avLst/>
              </a:prstGeom>
              <a:blipFill>
                <a:blip r:embed="rId2"/>
                <a:stretch>
                  <a:fillRect l="-1701" t="-4891" r="-170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612" name="yt_shape_15612"/>
          <p:cNvSpPr txBox="1"/>
          <p:nvPr/>
        </p:nvSpPr>
        <p:spPr>
          <a:xfrm>
            <a:off x="540000" y="2073659"/>
            <a:ext cx="24958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5613"/>
              <p:cNvSpPr txBox="1"/>
              <p:nvPr/>
            </p:nvSpPr>
            <p:spPr>
              <a:xfrm>
                <a:off x="540000" y="2705326"/>
                <a:ext cx="4889544" cy="32988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𝐵𝑂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56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05326"/>
                <a:ext cx="4889544" cy="3298852"/>
              </a:xfrm>
              <a:prstGeom prst="rect">
                <a:avLst/>
              </a:prstGeom>
              <a:blipFill>
                <a:blip r:embed="rId3"/>
                <a:stretch>
                  <a:fillRect l="-3865" t="-1664" r="-2618" b="-48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615" name="yt_image_1561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91359" y="2705326"/>
            <a:ext cx="2060640" cy="1179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yt_image_15617">
            <a:extLst>
              <a:ext uri="{FF2B5EF4-FFF2-40B4-BE49-F238E27FC236}">
                <a16:creationId xmlns:a16="http://schemas.microsoft.com/office/drawing/2014/main" id="{F6E48801-73CD-4E77-A49A-B85F176755EC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571107" y="4354752"/>
            <a:ext cx="2058543" cy="116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19" name="yt_shape_15619"/>
          <p:cNvSpPr txBox="1"/>
          <p:nvPr/>
        </p:nvSpPr>
        <p:spPr>
          <a:xfrm>
            <a:off x="540000" y="809364"/>
            <a:ext cx="27267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5620"/>
              <p:cNvSpPr txBox="1"/>
              <p:nvPr/>
            </p:nvSpPr>
            <p:spPr>
              <a:xfrm>
                <a:off x="540000" y="1441031"/>
                <a:ext cx="5214569" cy="27080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56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41031"/>
                <a:ext cx="5214569" cy="2708049"/>
              </a:xfrm>
              <a:prstGeom prst="rect">
                <a:avLst/>
              </a:prstGeom>
              <a:blipFill>
                <a:blip r:embed="rId2"/>
                <a:stretch>
                  <a:fillRect l="-3626" t="-1798" r="-2690" b="-22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622" name="yt_image_1562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91359" y="1441031"/>
            <a:ext cx="2060640" cy="1179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yt_image_15617">
            <a:extLst>
              <a:ext uri="{FF2B5EF4-FFF2-40B4-BE49-F238E27FC236}">
                <a16:creationId xmlns:a16="http://schemas.microsoft.com/office/drawing/2014/main" id="{2FB101A4-20AF-4DC4-9AA5-50D0D0C072E7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93456" y="3498431"/>
            <a:ext cx="2058543" cy="116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24" name="yt_shape_15624"/>
          <p:cNvSpPr txBox="1"/>
          <p:nvPr/>
        </p:nvSpPr>
        <p:spPr>
          <a:xfrm>
            <a:off x="468666" y="827992"/>
            <a:ext cx="440024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14ad2bfe-e49c-4a6d-8edc-61af856aff0e.png&quot;}"/>
            </a:endParaRPr>
          </a:p>
        </p:txBody>
      </p:sp>
      <p:sp>
        <p:nvSpPr>
          <p:cNvPr id="15625" name="yt_shape_15625"/>
          <p:cNvSpPr txBox="1"/>
          <p:nvPr/>
        </p:nvSpPr>
        <p:spPr>
          <a:xfrm>
            <a:off x="540119" y="15811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创新意识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【探究】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其内接锐角三角形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所对的边分别是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626" name="yt_shape_15626"/>
              <p:cNvSpPr txBox="1"/>
              <p:nvPr/>
            </p:nvSpPr>
            <p:spPr>
              <a:xfrm>
                <a:off x="540000" y="2540587"/>
                <a:ext cx="4692438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sin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sin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sin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5626" name="yt_shape_156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40587"/>
                <a:ext cx="4692438" cy="651653"/>
              </a:xfrm>
              <a:prstGeom prst="rect">
                <a:avLst/>
              </a:prstGeom>
              <a:blipFill>
                <a:blip r:embed="rId2"/>
                <a:stretch>
                  <a:fillRect l="-4031" r="-2991" b="-14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382934620">
            <a:extLst>
              <a:ext uri="{FF2B5EF4-FFF2-40B4-BE49-F238E27FC236}">
                <a16:creationId xmlns:a16="http://schemas.microsoft.com/office/drawing/2014/main" id="{A7144591-79A2-3041-6C8B-6F983A1B928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52145"/>
            <a:ext cx="4089464" cy="647273"/>
          </a:xfrm>
          <a:prstGeom prst="rect">
            <a:avLst/>
          </a:prstGeom>
        </p:spPr>
      </p:pic>
      <p:sp>
        <p:nvSpPr>
          <p:cNvPr id="6" name="yt_shape_15633">
            <a:extLst>
              <a:ext uri="{FF2B5EF4-FFF2-40B4-BE49-F238E27FC236}">
                <a16:creationId xmlns:a16="http://schemas.microsoft.com/office/drawing/2014/main" id="{1A4E8971-484E-479B-8B9A-10406981A8F8}"/>
              </a:ext>
            </a:extLst>
          </p:cNvPr>
          <p:cNvSpPr txBox="1"/>
          <p:nvPr/>
        </p:nvSpPr>
        <p:spPr>
          <a:xfrm>
            <a:off x="540000" y="3245075"/>
            <a:ext cx="44547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作直径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5634">
                <a:extLst>
                  <a:ext uri="{FF2B5EF4-FFF2-40B4-BE49-F238E27FC236}">
                    <a16:creationId xmlns:a16="http://schemas.microsoft.com/office/drawing/2014/main" id="{67C2B922-F475-42F3-969C-00FAB06B7DB3}"/>
                  </a:ext>
                </a:extLst>
              </p:cNvPr>
              <p:cNvSpPr txBox="1"/>
              <p:nvPr/>
            </p:nvSpPr>
            <p:spPr>
              <a:xfrm>
                <a:off x="540000" y="3724378"/>
                <a:ext cx="3441455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7" name="yt_shape_15634">
                <a:extLst>
                  <a:ext uri="{FF2B5EF4-FFF2-40B4-BE49-F238E27FC236}">
                    <a16:creationId xmlns:a16="http://schemas.microsoft.com/office/drawing/2014/main" id="{67C2B922-F475-42F3-969C-00FAB06B7D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24378"/>
                <a:ext cx="3441455" cy="490006"/>
              </a:xfrm>
              <a:prstGeom prst="rect">
                <a:avLst/>
              </a:prstGeom>
              <a:blipFill>
                <a:blip r:embed="rId4"/>
                <a:stretch>
                  <a:fillRect l="-5496" r="-4610" b="-3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5636">
            <a:extLst>
              <a:ext uri="{FF2B5EF4-FFF2-40B4-BE49-F238E27FC236}">
                <a16:creationId xmlns:a16="http://schemas.microsoft.com/office/drawing/2014/main" id="{AE36FD76-FDC4-4BB0-9B77-7DBC5819ADAA}"/>
              </a:ext>
            </a:extLst>
          </p:cNvPr>
          <p:cNvSpPr txBox="1"/>
          <p:nvPr/>
        </p:nvSpPr>
        <p:spPr>
          <a:xfrm>
            <a:off x="540000" y="4265172"/>
            <a:ext cx="39962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是直径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5637">
                <a:extLst>
                  <a:ext uri="{FF2B5EF4-FFF2-40B4-BE49-F238E27FC236}">
                    <a16:creationId xmlns:a16="http://schemas.microsoft.com/office/drawing/2014/main" id="{9B01A2E7-849D-48BC-8B7D-D41EEF0B9248}"/>
                  </a:ext>
                </a:extLst>
              </p:cNvPr>
              <p:cNvSpPr txBox="1"/>
              <p:nvPr/>
            </p:nvSpPr>
            <p:spPr>
              <a:xfrm>
                <a:off x="540000" y="4744475"/>
                <a:ext cx="8220296" cy="11168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sin</m:t>
                        </m:r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sin</m:t>
                        </m:r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9" name="yt_shape_15637">
                <a:extLst>
                  <a:ext uri="{FF2B5EF4-FFF2-40B4-BE49-F238E27FC236}">
                    <a16:creationId xmlns:a16="http://schemas.microsoft.com/office/drawing/2014/main" id="{9B01A2E7-849D-48BC-8B7D-D41EEF0B92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44475"/>
                <a:ext cx="8220296" cy="1116844"/>
              </a:xfrm>
              <a:prstGeom prst="rect">
                <a:avLst/>
              </a:prstGeom>
              <a:blipFill>
                <a:blip r:embed="rId5"/>
                <a:stretch>
                  <a:fillRect l="-23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5641">
                <a:extLst>
                  <a:ext uri="{FF2B5EF4-FFF2-40B4-BE49-F238E27FC236}">
                    <a16:creationId xmlns:a16="http://schemas.microsoft.com/office/drawing/2014/main" id="{E7830CCB-6C58-4851-B333-466DA3602CEC}"/>
                  </a:ext>
                </a:extLst>
              </p:cNvPr>
              <p:cNvSpPr txBox="1"/>
              <p:nvPr/>
            </p:nvSpPr>
            <p:spPr>
              <a:xfrm>
                <a:off x="603500" y="5441643"/>
                <a:ext cx="8508328" cy="651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同理可证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sin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sin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sin</m:t>
                        </m:r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sin</m:t>
                        </m:r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sin</m:t>
                        </m:r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" name="yt_shape_15641">
                <a:extLst>
                  <a:ext uri="{FF2B5EF4-FFF2-40B4-BE49-F238E27FC236}">
                    <a16:creationId xmlns:a16="http://schemas.microsoft.com/office/drawing/2014/main" id="{E7830CCB-6C58-4851-B333-466DA3602C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500" y="5441643"/>
                <a:ext cx="8508328" cy="651653"/>
              </a:xfrm>
              <a:prstGeom prst="rect">
                <a:avLst/>
              </a:prstGeom>
              <a:blipFill>
                <a:blip r:embed="rId6"/>
                <a:stretch>
                  <a:fillRect l="-2149" b="-14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yt_image_15645">
            <a:extLst>
              <a:ext uri="{FF2B5EF4-FFF2-40B4-BE49-F238E27FC236}">
                <a16:creationId xmlns:a16="http://schemas.microsoft.com/office/drawing/2014/main" id="{8FC7F661-22C2-418F-AEBA-67D2421AE1D0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913108" y="4306029"/>
            <a:ext cx="1476756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yt_image_15631">
            <a:extLst>
              <a:ext uri="{FF2B5EF4-FFF2-40B4-BE49-F238E27FC236}">
                <a16:creationId xmlns:a16="http://schemas.microsoft.com/office/drawing/2014/main" id="{59603E65-391F-472A-BBCF-F3D1992DED18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912424" y="2498461"/>
            <a:ext cx="1477440" cy="1387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1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28" name="yt_shape_15628"/>
          <p:cNvSpPr txBox="1"/>
          <p:nvPr/>
        </p:nvSpPr>
        <p:spPr>
          <a:xfrm>
            <a:off x="540000" y="900000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【拓展应用】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629" name="yt_shape_15629"/>
              <p:cNvSpPr txBox="1"/>
              <p:nvPr/>
            </p:nvSpPr>
            <p:spPr>
              <a:xfrm>
                <a:off x="540000" y="1379303"/>
                <a:ext cx="9191875" cy="7209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利用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的结论求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629" name="yt_shape_15629" descr="{&quot;rangeId&quot;:2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9191875" cy="720903"/>
              </a:xfrm>
              <a:prstGeom prst="rect">
                <a:avLst/>
              </a:prstGeom>
              <a:blipFill>
                <a:blip r:embed="rId2"/>
                <a:stretch>
                  <a:fillRect l="-2057" r="-796" b="-13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631" name="yt_image_1563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12424" y="2100206"/>
            <a:ext cx="1477440" cy="1387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5647">
                <a:extLst>
                  <a:ext uri="{FF2B5EF4-FFF2-40B4-BE49-F238E27FC236}">
                    <a16:creationId xmlns:a16="http://schemas.microsoft.com/office/drawing/2014/main" id="{C9313D89-8F47-432A-B4E5-6E2CBA95A163}"/>
                  </a:ext>
                </a:extLst>
              </p:cNvPr>
              <p:cNvSpPr txBox="1"/>
              <p:nvPr/>
            </p:nvSpPr>
            <p:spPr>
              <a:xfrm>
                <a:off x="540000" y="2492896"/>
                <a:ext cx="5657446" cy="28972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sin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sin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的长是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5647">
                <a:extLst>
                  <a:ext uri="{FF2B5EF4-FFF2-40B4-BE49-F238E27FC236}">
                    <a16:creationId xmlns:a16="http://schemas.microsoft.com/office/drawing/2014/main" id="{C9313D89-8F47-432A-B4E5-6E2CBA95A1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92896"/>
                <a:ext cx="5657446" cy="2897268"/>
              </a:xfrm>
              <a:prstGeom prst="rect">
                <a:avLst/>
              </a:prstGeom>
              <a:blipFill>
                <a:blip r:embed="rId4"/>
                <a:stretch>
                  <a:fillRect l="-3341" r="-1940" b="-5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yt_image_15645">
            <a:extLst>
              <a:ext uri="{FF2B5EF4-FFF2-40B4-BE49-F238E27FC236}">
                <a16:creationId xmlns:a16="http://schemas.microsoft.com/office/drawing/2014/main" id="{4A482132-F32B-4C92-831F-E9CC80788018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13108" y="4306029"/>
            <a:ext cx="1476756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545" name="yt_shape_15545"/>
              <p:cNvSpPr txBox="1"/>
              <p:nvPr/>
            </p:nvSpPr>
            <p:spPr>
              <a:xfrm>
                <a:off x="540000" y="900000"/>
                <a:ext cx="10499669" cy="555363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【例</a:t>
                </a:r>
                <a:r>
                  <a:rPr lang="en-US" altLang="zh-CN" sz="2400" b="1" i="0" u="none" dirty="0">
                    <a:solidFill>
                      <a:srgbClr val="EC008C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分别求出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【名师点拨】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由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可知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利用勾股定理可求出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【学生解答】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1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1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545" name="yt_shape_155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499669" cy="5553636"/>
              </a:xfrm>
              <a:prstGeom prst="rect">
                <a:avLst/>
              </a:prstGeom>
              <a:blipFill>
                <a:blip r:embed="rId2"/>
                <a:stretch>
                  <a:fillRect l="-1800" r="-755" b="-8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1" name="yt_shape_15561"/>
          <p:cNvSpPr txBox="1"/>
          <p:nvPr/>
        </p:nvSpPr>
        <p:spPr>
          <a:xfrm>
            <a:off x="467063" y="900000"/>
            <a:ext cx="441627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6a6f3065-1eab-4c15-b8c9-4a3159814d20.png&quot;}"/>
            </a:endParaRPr>
          </a:p>
        </p:txBody>
      </p:sp>
      <p:sp>
        <p:nvSpPr>
          <p:cNvPr id="15562" name="yt_shape_15562"/>
          <p:cNvSpPr txBox="1"/>
          <p:nvPr/>
        </p:nvSpPr>
        <p:spPr>
          <a:xfrm>
            <a:off x="494314" y="1662201"/>
            <a:ext cx="742671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已知直角三角形的边长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求锐角的正弦值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563" name="yt_shape_15563"/>
              <p:cNvSpPr txBox="1"/>
              <p:nvPr/>
            </p:nvSpPr>
            <p:spPr>
              <a:xfrm>
                <a:off x="540119" y="2202107"/>
                <a:ext cx="11111999" cy="128176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锐角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的对边与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斜边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的比叫做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的正弦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记作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 err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sng" dirty="0" err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即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∠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的对边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斜边</m:t>
                        </m:r>
                      </m:den>
                    </m:f>
                  </m:oMath>
                </a14:m>
                <a:r>
                  <a:rPr lang="zh-CN" altLang="zh-CN" sz="24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5563" name="yt_shape_155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02107"/>
                <a:ext cx="11111999" cy="1281761"/>
              </a:xfrm>
              <a:prstGeom prst="rect">
                <a:avLst/>
              </a:prstGeom>
              <a:blipFill>
                <a:blip r:embed="rId2"/>
                <a:stretch>
                  <a:fillRect l="-1701" t="-5213" r="-1701" b="-75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565" name="yt_image_1556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74806" y="4106182"/>
            <a:ext cx="1581912" cy="1184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934450">
            <a:extLst>
              <a:ext uri="{FF2B5EF4-FFF2-40B4-BE49-F238E27FC236}">
                <a16:creationId xmlns:a16="http://schemas.microsoft.com/office/drawing/2014/main" id="{2C4222C4-867A-3FF8-F104-738EE7853265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382934469">
            <a:extLst>
              <a:ext uri="{FF2B5EF4-FFF2-40B4-BE49-F238E27FC236}">
                <a16:creationId xmlns:a16="http://schemas.microsoft.com/office/drawing/2014/main" id="{10C2AE1D-91B9-34D2-C1D6-442C45931856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7A50FBA-2559-A9C3-EFC0-CF239F16A8CE}"/>
              </a:ext>
            </a:extLst>
          </p:cNvPr>
          <p:cNvSpPr txBox="1"/>
          <p:nvPr/>
        </p:nvSpPr>
        <p:spPr>
          <a:xfrm>
            <a:off x="7305770" y="2114960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斜边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806BDE6-3761-8A78-DBD4-BBAC99F9F758}"/>
              </a:ext>
            </a:extLst>
          </p:cNvPr>
          <p:cNvSpPr txBox="1"/>
          <p:nvPr/>
        </p:nvSpPr>
        <p:spPr>
          <a:xfrm>
            <a:off x="1059708" y="2717194"/>
            <a:ext cx="1026224" cy="8874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just" fontAlgn="b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94F9D98-8083-E46F-FA39-50671B443B0C}"/>
                  </a:ext>
                </a:extLst>
              </p:cNvPr>
              <p:cNvSpPr txBox="1"/>
              <p:nvPr/>
            </p:nvSpPr>
            <p:spPr>
              <a:xfrm>
                <a:off x="3742583" y="2590448"/>
                <a:ext cx="1692973" cy="8874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∠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的对边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斜边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94F9D98-8083-E46F-FA39-50671B443B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42583" y="2590448"/>
                <a:ext cx="1692973" cy="88748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E1364D22-53DC-7AFC-FA25-2BAD17C027A7}"/>
              </a:ext>
            </a:extLst>
          </p:cNvPr>
          <p:cNvCxnSpPr/>
          <p:nvPr/>
        </p:nvCxnSpPr>
        <p:spPr>
          <a:xfrm>
            <a:off x="3451594" y="3450181"/>
            <a:ext cx="18939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3C27B59-543F-0BC2-833C-A20D4EDFBDC6}"/>
                  </a:ext>
                </a:extLst>
              </p:cNvPr>
              <p:cNvSpPr txBox="1"/>
              <p:nvPr/>
            </p:nvSpPr>
            <p:spPr>
              <a:xfrm>
                <a:off x="5941271" y="2717194"/>
                <a:ext cx="629983" cy="8874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3C27B59-543F-0BC2-833C-A20D4EDFBD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1271" y="2717194"/>
                <a:ext cx="629983" cy="88748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97B93EA8-F6A0-B3EF-8638-F04E8777FCD4}"/>
              </a:ext>
            </a:extLst>
          </p:cNvPr>
          <p:cNvCxnSpPr/>
          <p:nvPr/>
        </p:nvCxnSpPr>
        <p:spPr>
          <a:xfrm>
            <a:off x="5650282" y="3450181"/>
            <a:ext cx="83096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7" name="yt_shape_15567"/>
          <p:cNvSpPr txBox="1"/>
          <p:nvPr/>
        </p:nvSpPr>
        <p:spPr>
          <a:xfrm>
            <a:off x="540119" y="95852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在平面直角坐标系内有一点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轴正方向所夹锐角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的正弦值是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5569" name="yt_table_15569_skip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55338887"/>
                  </p:ext>
                </p:extLst>
              </p:nvPr>
            </p:nvGraphicFramePr>
            <p:xfrm>
              <a:off x="540000" y="1917958"/>
              <a:ext cx="6800216" cy="636524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632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33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34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63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5569" name="yt_table_15569_skip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55338887"/>
                  </p:ext>
                </p:extLst>
              </p:nvPr>
            </p:nvGraphicFramePr>
            <p:xfrm>
              <a:off x="540000" y="1917958"/>
              <a:ext cx="6800216" cy="636524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632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33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34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635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0157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949" r="-152532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949" r="-52532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72892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3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5568" name="yt_image_15568_skip" title="H_96.3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47331" y="1917958"/>
            <a:ext cx="1402461" cy="12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13031E7-601E-C6E2-B6BA-39130B558929}"/>
              </a:ext>
            </a:extLst>
          </p:cNvPr>
          <p:cNvSpPr txBox="1"/>
          <p:nvPr/>
        </p:nvSpPr>
        <p:spPr>
          <a:xfrm>
            <a:off x="3353646" y="138720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570" name="yt_shape_15570"/>
              <p:cNvSpPr txBox="1"/>
              <p:nvPr/>
            </p:nvSpPr>
            <p:spPr>
              <a:xfrm>
                <a:off x="540119" y="969081"/>
                <a:ext cx="11111999" cy="10700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滨州市中考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5570" name="yt_shape_155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69081"/>
                <a:ext cx="11111999" cy="1070037"/>
              </a:xfrm>
              <a:prstGeom prst="rect">
                <a:avLst/>
              </a:prstGeom>
              <a:blipFill>
                <a:blip r:embed="rId2"/>
                <a:stretch>
                  <a:fillRect l="-1701" t="-6818" r="-1701" b="-119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572" name="yt_shape_15572"/>
          <p:cNvSpPr txBox="1"/>
          <p:nvPr/>
        </p:nvSpPr>
        <p:spPr>
          <a:xfrm>
            <a:off x="540000" y="2142164"/>
            <a:ext cx="100364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573" name="yt_image_1557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34786" y="2621467"/>
            <a:ext cx="1122426" cy="160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5575" name="yt_shape_15575"/>
              <p:cNvSpPr txBox="1"/>
              <p:nvPr/>
            </p:nvSpPr>
            <p:spPr>
              <a:xfrm>
                <a:off x="540000" y="4273245"/>
                <a:ext cx="6646243" cy="17480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575" name="yt_shape_155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73245"/>
                <a:ext cx="6646243" cy="1748043"/>
              </a:xfrm>
              <a:prstGeom prst="rect">
                <a:avLst/>
              </a:prstGeom>
              <a:blipFill>
                <a:blip r:embed="rId4"/>
                <a:stretch>
                  <a:fillRect l="-2844" t="-3136" r="-1743" b="-48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2933235-8ACF-E44F-8BCD-CBCBE25F5BC1}"/>
                  </a:ext>
                </a:extLst>
              </p:cNvPr>
              <p:cNvSpPr txBox="1"/>
              <p:nvPr/>
            </p:nvSpPr>
            <p:spPr>
              <a:xfrm>
                <a:off x="1135908" y="1316813"/>
                <a:ext cx="742061" cy="6778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2933235-8ACF-E44F-8BCD-CBCBE25F5B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5908" y="1316813"/>
                <a:ext cx="742061" cy="67781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5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5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5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75" grpId="0" build="allAtOnce"/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77" name="yt_shape_15577"/>
          <p:cNvSpPr txBox="1"/>
          <p:nvPr/>
        </p:nvSpPr>
        <p:spPr>
          <a:xfrm>
            <a:off x="540000" y="900000"/>
            <a:ext cx="733534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已知锐角的正弦值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求直角三角形的边长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578" name="yt_shape_15578"/>
              <p:cNvSpPr txBox="1"/>
              <p:nvPr/>
            </p:nvSpPr>
            <p:spPr>
              <a:xfrm>
                <a:off x="540000" y="1399565"/>
                <a:ext cx="9098645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等于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5578" name="yt_shape_15578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9098645" cy="638893"/>
              </a:xfrm>
              <a:prstGeom prst="rect">
                <a:avLst/>
              </a:prstGeom>
              <a:blipFill>
                <a:blip r:embed="rId2"/>
                <a:stretch>
                  <a:fillRect l="-2078" r="-1072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580" name="yt_table_15580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59007022"/>
                  </p:ext>
                </p:extLst>
              </p:nvPr>
            </p:nvGraphicFramePr>
            <p:xfrm>
              <a:off x="540000" y="2241610"/>
              <a:ext cx="7937120" cy="461074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636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637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638"/>
                        </a:ext>
                      </a:extLst>
                    </a:gridCol>
                    <a:gridCol w="1554290">
                      <a:extLst>
                        <a:ext uri="{9D8B030D-6E8A-4147-A177-3AD203B41FA5}">
                          <a16:colId xmlns:a16="http://schemas.microsoft.com/office/drawing/2014/main" val="1063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B.12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C.6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D.12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5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5580" name="yt_table_15580" descr="{&quot;rangeId&quot;:7,&quot;type&quot;:&quot;Option&quot;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59007022"/>
                  </p:ext>
                </p:extLst>
              </p:nvPr>
            </p:nvGraphicFramePr>
            <p:xfrm>
              <a:off x="540000" y="2241610"/>
              <a:ext cx="7937120" cy="461074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636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637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638"/>
                        </a:ext>
                      </a:extLst>
                    </a:gridCol>
                    <a:gridCol w="1554290">
                      <a:extLst>
                        <a:ext uri="{9D8B030D-6E8A-4147-A177-3AD203B41FA5}">
                          <a16:colId xmlns:a16="http://schemas.microsoft.com/office/drawing/2014/main" val="10639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B.12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75789" t="-1299" r="-67105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10980" t="-1299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3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4382934511">
            <a:extLst>
              <a:ext uri="{FF2B5EF4-FFF2-40B4-BE49-F238E27FC236}">
                <a16:creationId xmlns:a16="http://schemas.microsoft.com/office/drawing/2014/main" id="{A62FCA81-FFEF-F5DC-7509-362CC37BA162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3F61D42-3050-CD1B-04AD-72E616D6D420}"/>
              </a:ext>
            </a:extLst>
          </p:cNvPr>
          <p:cNvSpPr txBox="1"/>
          <p:nvPr/>
        </p:nvSpPr>
        <p:spPr>
          <a:xfrm>
            <a:off x="8647839" y="1352759"/>
            <a:ext cx="383286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581" name="yt_shape_15581"/>
              <p:cNvSpPr txBox="1"/>
              <p:nvPr/>
            </p:nvSpPr>
            <p:spPr>
              <a:xfrm>
                <a:off x="540000" y="900000"/>
                <a:ext cx="10645543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581" name="yt_shape_155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645543" cy="641201"/>
              </a:xfrm>
              <a:prstGeom prst="rect">
                <a:avLst/>
              </a:prstGeom>
              <a:blipFill>
                <a:blip r:embed="rId2"/>
                <a:stretch>
                  <a:fillRect l="-1775" r="-573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583" name="yt_image_1558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66181" y="1744353"/>
            <a:ext cx="1659636" cy="1146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5585" name="yt_shape_15585"/>
              <p:cNvSpPr txBox="1"/>
              <p:nvPr/>
            </p:nvSpPr>
            <p:spPr>
              <a:xfrm>
                <a:off x="540000" y="2941317"/>
                <a:ext cx="8127225" cy="19482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9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585" name="yt_shape_155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41317"/>
                <a:ext cx="8127225" cy="1948226"/>
              </a:xfrm>
              <a:prstGeom prst="rect">
                <a:avLst/>
              </a:prstGeom>
              <a:blipFill>
                <a:blip r:embed="rId4"/>
                <a:stretch>
                  <a:fillRect l="-2326" r="-975" b="-43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5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5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8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87" name="yt_shape_15587"/>
          <p:cNvSpPr txBox="1"/>
          <p:nvPr/>
        </p:nvSpPr>
        <p:spPr>
          <a:xfrm>
            <a:off x="540000" y="900000"/>
            <a:ext cx="641201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对锐角正弦值的理解不透彻而致错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588" name="yt_shape_15588"/>
              <p:cNvSpPr txBox="1"/>
              <p:nvPr/>
            </p:nvSpPr>
            <p:spPr>
              <a:xfrm>
                <a:off x="540000" y="1399565"/>
                <a:ext cx="8329268" cy="6564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的顶点都在方格纸的格点上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5588" name="yt_shape_15588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8329268" cy="656462"/>
              </a:xfrm>
              <a:prstGeom prst="rect">
                <a:avLst/>
              </a:prstGeom>
              <a:blipFill>
                <a:blip r:embed="rId2"/>
                <a:stretch>
                  <a:fillRect l="-2269" r="-366" b="-214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590" name="yt_image_15590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69598" y="2328300"/>
            <a:ext cx="1852803" cy="118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934545">
            <a:extLst>
              <a:ext uri="{FF2B5EF4-FFF2-40B4-BE49-F238E27FC236}">
                <a16:creationId xmlns:a16="http://schemas.microsoft.com/office/drawing/2014/main" id="{8DAC9BAF-E8B3-9A80-66FE-C9AE0E86B032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0EAA483-D67F-7C59-4345-9ADEA8547A83}"/>
              </a:ext>
            </a:extLst>
          </p:cNvPr>
          <p:cNvSpPr txBox="1"/>
          <p:nvPr/>
        </p:nvSpPr>
        <p:spPr>
          <a:xfrm>
            <a:off x="449989" y="853194"/>
            <a:ext cx="1958086" cy="53804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500" b="0" i="0" strike="noStrike" kern="1200" cap="none" spc="11600" normalizeH="0" baseline="0" noProof="0">
                <a:ln>
                  <a:noFill/>
                </a:ln>
                <a:noFill/>
                <a:effectLst/>
                <a:uLnTx/>
                <a:uFillTx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C2CC282-918C-628A-E626-BE3A85CD7225}"/>
                  </a:ext>
                </a:extLst>
              </p:cNvPr>
              <p:cNvSpPr txBox="1"/>
              <p:nvPr/>
            </p:nvSpPr>
            <p:spPr>
              <a:xfrm>
                <a:off x="7966801" y="1271809"/>
                <a:ext cx="759586" cy="74372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10, 'hasSerialNum': 1, 'mathAnswerShape': 1}">
                <a:extLst>
                  <a:ext uri="{FF2B5EF4-FFF2-40B4-BE49-F238E27FC236}">
                    <a16:creationId xmlns:a16="http://schemas.microsoft.com/office/drawing/2014/main" id="{BC2CC282-918C-628A-E626-BE3A85CD72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66801" y="1271809"/>
                <a:ext cx="759586" cy="74372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92" name="yt_shape_15592"/>
          <p:cNvSpPr txBox="1"/>
          <p:nvPr/>
        </p:nvSpPr>
        <p:spPr>
          <a:xfrm>
            <a:off x="469468" y="967106"/>
            <a:ext cx="4219104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f77078a4-6684-4653-8de1-09a78f087188.png&quot;}"/>
            </a:endParaRPr>
          </a:p>
        </p:txBody>
      </p:sp>
      <p:sp>
        <p:nvSpPr>
          <p:cNvPr id="15593" name="yt_shape_15593"/>
          <p:cNvSpPr txBox="1"/>
          <p:nvPr/>
        </p:nvSpPr>
        <p:spPr>
          <a:xfrm>
            <a:off x="540119" y="171128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则下列结论不正确的是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5597" name="yt_table_15597_skip" title="H_100.6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95714479"/>
                  </p:ext>
                </p:extLst>
              </p:nvPr>
            </p:nvGraphicFramePr>
            <p:xfrm>
              <a:off x="540000" y="2670724"/>
              <a:ext cx="4997450" cy="1278764"/>
            </p:xfrm>
            <a:graphic>
              <a:graphicData uri="http://schemas.openxmlformats.org/drawingml/2006/table">
                <a:tbl>
                  <a:tblPr/>
                  <a:tblGrid>
                    <a:gridCol w="2971165">
                      <a:extLst>
                        <a:ext uri="{9D8B030D-6E8A-4147-A177-3AD203B41FA5}">
                          <a16:colId xmlns:a16="http://schemas.microsoft.com/office/drawing/2014/main" val="10640"/>
                        </a:ext>
                      </a:extLst>
                    </a:gridCol>
                    <a:gridCol w="2026285">
                      <a:extLst>
                        <a:ext uri="{9D8B030D-6E8A-4147-A177-3AD203B41FA5}">
                          <a16:colId xmlns:a16="http://schemas.microsoft.com/office/drawing/2014/main" val="1064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A.sin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𝐴𝐵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B.sin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𝐵𝐶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C.sin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𝐴𝐶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D.sin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𝐶𝐷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𝐴𝐶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5597" name="yt_table_15597_skip" title="H_100.6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95714479"/>
                  </p:ext>
                </p:extLst>
              </p:nvPr>
            </p:nvGraphicFramePr>
            <p:xfrm>
              <a:off x="540000" y="2670724"/>
              <a:ext cx="4997450" cy="1278764"/>
            </p:xfrm>
            <a:graphic>
              <a:graphicData uri="http://schemas.openxmlformats.org/drawingml/2006/table">
                <a:tbl>
                  <a:tblPr/>
                  <a:tblGrid>
                    <a:gridCol w="2971165">
                      <a:extLst>
                        <a:ext uri="{9D8B030D-6E8A-4147-A177-3AD203B41FA5}">
                          <a16:colId xmlns:a16="http://schemas.microsoft.com/office/drawing/2014/main" val="10640"/>
                        </a:ext>
                      </a:extLst>
                    </a:gridCol>
                    <a:gridCol w="2026285">
                      <a:extLst>
                        <a:ext uri="{9D8B030D-6E8A-4147-A177-3AD203B41FA5}">
                          <a16:colId xmlns:a16="http://schemas.microsoft.com/office/drawing/2014/main" val="10641"/>
                        </a:ext>
                      </a:extLst>
                    </a:gridCol>
                  </a:tblGrid>
                  <a:tr h="6393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68238" b="-1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6547" b="-1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36"/>
                      </a:ext>
                    </a:extLst>
                  </a:tr>
                  <a:tr h="6393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68238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6547" t="-10000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3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5594" name="yt_shape_15594_skip" title="H_111.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01640" y="2670724"/>
            <a:ext cx="1648206" cy="1478356"/>
            <a:chOff x="0" y="0"/>
            <a:chExt cx="1648206" cy="1478356"/>
          </a:xfrm>
        </p:grpSpPr>
        <p:pic>
          <p:nvPicPr>
            <p:cNvPr id="2" name="yt_image_15594">
              <a:extLst>
                <a:ext uri="">
                  <a16:creationId xmlns:a16="http://schemas.microsoft.com/office/drawing/2014/main" xmlns:a14="http://schemas.microsoft.com/office/drawing/2010/main" xmlns:p14="http://schemas.microsoft.com/office/powerpoint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48206" cy="10138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596" name="yt_shape_15596"/>
            <p:cNvSpPr txBox="1"/>
            <p:nvPr/>
          </p:nvSpPr>
          <p:spPr>
            <a:xfrm>
              <a:off x="290822" y="1049841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382934576">
            <a:extLst>
              <a:ext uri="{FF2B5EF4-FFF2-40B4-BE49-F238E27FC236}">
                <a16:creationId xmlns:a16="http://schemas.microsoft.com/office/drawing/2014/main" id="{6D593A17-4BC5-FCFF-F0AD-689289153D41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92814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9D7857B-DFAB-BB64-E561-E857036D0C82}"/>
              </a:ext>
            </a:extLst>
          </p:cNvPr>
          <p:cNvSpPr txBox="1"/>
          <p:nvPr/>
        </p:nvSpPr>
        <p:spPr>
          <a:xfrm>
            <a:off x="1059708" y="213997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1227</Words>
  <Application>Microsoft Office PowerPoint</Application>
  <PresentationFormat>宽屏</PresentationFormat>
  <Paragraphs>93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2023-05-05T05:33:04Z</dcterms:created>
  <dcterms:modified xsi:type="dcterms:W3CDTF">2023-05-19T05:38:32Z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