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65" r:id="rId4"/>
    <p:sldId id="374" r:id="rId5"/>
    <p:sldId id="376" r:id="rId6"/>
    <p:sldId id="366" r:id="rId7"/>
    <p:sldId id="370" r:id="rId8"/>
    <p:sldId id="368" r:id="rId9"/>
    <p:sldId id="372" r:id="rId10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bin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bin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8" name="yt_shape_11778"/>
          <p:cNvSpPr txBox="1"/>
          <p:nvPr/>
        </p:nvSpPr>
        <p:spPr>
          <a:xfrm>
            <a:off x="540000" y="900000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二次函数与线段相关问题</a:t>
            </a:r>
          </a:p>
        </p:txBody>
      </p:sp>
      <p:sp>
        <p:nvSpPr>
          <p:cNvPr id="11779" name="yt_shape_11779"/>
          <p:cNvSpPr txBox="1"/>
          <p:nvPr/>
        </p:nvSpPr>
        <p:spPr>
          <a:xfrm>
            <a:off x="540000" y="1399565"/>
            <a:ext cx="90585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80" name="yt_image_1178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7614" y="2031232"/>
            <a:ext cx="1596771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2" name="yt_shape_11782"/>
          <p:cNvSpPr txBox="1"/>
          <p:nvPr/>
        </p:nvSpPr>
        <p:spPr>
          <a:xfrm>
            <a:off x="540000" y="3436176"/>
            <a:ext cx="76254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求抛物线与坐标轴的交点及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783" name="yt_shape_11783"/>
          <p:cNvSpPr txBox="1"/>
          <p:nvPr/>
        </p:nvSpPr>
        <p:spPr>
          <a:xfrm>
            <a:off x="540000" y="3915479"/>
            <a:ext cx="665887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所在直线的解析式为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  <p:pic>
        <p:nvPicPr>
          <p:cNvPr id="3" name="yt_shape_1684382505240">
            <a:extLst>
              <a:ext uri="{FF2B5EF4-FFF2-40B4-BE49-F238E27FC236}">
                <a16:creationId xmlns:a16="http://schemas.microsoft.com/office/drawing/2014/main" id="{8FC632FA-431E-C9CD-CCB6-307D0B8F94E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84" name="yt_shape_11784"/>
              <p:cNvSpPr txBox="1"/>
              <p:nvPr/>
            </p:nvSpPr>
            <p:spPr>
              <a:xfrm>
                <a:off x="540119" y="900000"/>
                <a:ext cx="11111999" cy="51599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答题模板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上方抛物线上一点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轴的平行线交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的横坐标为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长度的最大值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的横坐标为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有最大值为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84" name="yt_shape_11784" descr="{&quot;rangeId&quot;: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159939"/>
              </a:xfrm>
              <a:prstGeom prst="rect">
                <a:avLst/>
              </a:prstGeom>
              <a:blipFill>
                <a:blip r:embed="rId2"/>
                <a:stretch>
                  <a:fillRect l="-1701" t="-1064" r="-1592" b="-8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F2C1A7-77E3-5293-3FB4-DBBFC659532F}"/>
              </a:ext>
            </a:extLst>
          </p:cNvPr>
          <p:cNvSpPr txBox="1"/>
          <p:nvPr/>
        </p:nvSpPr>
        <p:spPr>
          <a:xfrm>
            <a:off x="2380508" y="2279658"/>
            <a:ext cx="224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40FF6A-49E0-B66A-3151-49962D0E19B0}"/>
              </a:ext>
            </a:extLst>
          </p:cNvPr>
          <p:cNvSpPr txBox="1"/>
          <p:nvPr/>
        </p:nvSpPr>
        <p:spPr>
          <a:xfrm>
            <a:off x="2110633" y="3230634"/>
            <a:ext cx="1162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AAE22E-5257-D33A-DB28-F6F1F0E81598}"/>
                  </a:ext>
                </a:extLst>
              </p:cNvPr>
              <p:cNvSpPr txBox="1"/>
              <p:nvPr/>
            </p:nvSpPr>
            <p:spPr>
              <a:xfrm>
                <a:off x="1770908" y="4050178"/>
                <a:ext cx="785723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AAE22E-5257-D33A-DB28-F6F1F0E815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0908" y="4050178"/>
                <a:ext cx="7857237" cy="766077"/>
              </a:xfrm>
              <a:prstGeom prst="rect">
                <a:avLst/>
              </a:prstGeom>
              <a:blipFill>
                <a:blip r:embed="rId3"/>
                <a:stretch>
                  <a:fillRect l="-1242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F1455D5-DC01-67C6-1D57-8EDE156EC5B8}"/>
              </a:ext>
            </a:extLst>
          </p:cNvPr>
          <p:cNvSpPr txBox="1"/>
          <p:nvPr/>
        </p:nvSpPr>
        <p:spPr>
          <a:xfrm>
            <a:off x="1059708" y="485407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280EF4-1629-5944-1EDC-FF31B223515D}"/>
              </a:ext>
            </a:extLst>
          </p:cNvPr>
          <p:cNvSpPr txBox="1"/>
          <p:nvPr/>
        </p:nvSpPr>
        <p:spPr>
          <a:xfrm>
            <a:off x="2651971" y="485407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EE9606-4F8E-4FAC-1A45-8573A64ABD55}"/>
                  </a:ext>
                </a:extLst>
              </p:cNvPr>
              <p:cNvSpPr txBox="1"/>
              <p:nvPr/>
            </p:nvSpPr>
            <p:spPr>
              <a:xfrm>
                <a:off x="1966171" y="5316116"/>
                <a:ext cx="613474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CEE9606-4F8E-4FAC-1A45-8573A64ABD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171" y="5316116"/>
                <a:ext cx="613474" cy="6750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351E32E-1984-8B53-2563-BF7BED1EA98D}"/>
              </a:ext>
            </a:extLst>
          </p:cNvPr>
          <p:cNvCxnSpPr/>
          <p:nvPr/>
        </p:nvCxnSpPr>
        <p:spPr>
          <a:xfrm>
            <a:off x="1675182" y="5976889"/>
            <a:ext cx="814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E93A0A-8A54-F0CD-ABD9-9C144C14F468}"/>
                  </a:ext>
                </a:extLst>
              </p:cNvPr>
              <p:cNvSpPr txBox="1"/>
              <p:nvPr/>
            </p:nvSpPr>
            <p:spPr>
              <a:xfrm>
                <a:off x="5320558" y="5316116"/>
                <a:ext cx="613474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E93A0A-8A54-F0CD-ABD9-9C144C14F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0558" y="5316116"/>
                <a:ext cx="613474" cy="67508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83D085D-4120-11A0-6EA7-3B9A9D0298CF}"/>
              </a:ext>
            </a:extLst>
          </p:cNvPr>
          <p:cNvCxnSpPr/>
          <p:nvPr/>
        </p:nvCxnSpPr>
        <p:spPr>
          <a:xfrm>
            <a:off x="5029569" y="5976889"/>
            <a:ext cx="814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yt_image_11780">
            <a:extLst>
              <a:ext uri="{FF2B5EF4-FFF2-40B4-BE49-F238E27FC236}">
                <a16:creationId xmlns:a16="http://schemas.microsoft.com/office/drawing/2014/main" id="{4484388B-EC4A-4E4C-B6AE-47BDE10A034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55110" y="1772816"/>
            <a:ext cx="1596771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95" name="yt_shape_11795"/>
              <p:cNvSpPr txBox="1"/>
              <p:nvPr/>
            </p:nvSpPr>
            <p:spPr>
              <a:xfrm>
                <a:off x="540000" y="900000"/>
                <a:ext cx="8866210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）三点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95" name="yt_shape_11795" descr="{&quot;rangeId&quot;:1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66210" cy="646267"/>
              </a:xfrm>
              <a:prstGeom prst="rect">
                <a:avLst/>
              </a:prstGeom>
              <a:blipFill>
                <a:blip r:embed="rId2"/>
                <a:stretch>
                  <a:fillRect l="-2132" r="-123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97" name="yt_shape_11797"/>
          <p:cNvSpPr txBox="1"/>
          <p:nvPr/>
        </p:nvSpPr>
        <p:spPr>
          <a:xfrm>
            <a:off x="540000" y="1597055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798"/>
              <p:cNvSpPr txBox="1"/>
              <p:nvPr/>
            </p:nvSpPr>
            <p:spPr>
              <a:xfrm>
                <a:off x="540000" y="2228722"/>
                <a:ext cx="3847207" cy="11263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抛物线的解析式为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798" descr="{&quot;rangeId&quot;:3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8722"/>
                <a:ext cx="3847207" cy="1126399"/>
              </a:xfrm>
              <a:prstGeom prst="rect">
                <a:avLst/>
              </a:prstGeom>
              <a:blipFill>
                <a:blip r:embed="rId3"/>
                <a:stretch>
                  <a:fillRect l="-4913" t="-4891" r="-380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00" name="yt_image_1180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75599" y="2228722"/>
            <a:ext cx="1976400" cy="241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802" name="yt_shape_11802"/>
              <p:cNvSpPr txBox="1"/>
              <p:nvPr/>
            </p:nvSpPr>
            <p:spPr>
              <a:xfrm>
                <a:off x="540000" y="3429000"/>
                <a:ext cx="5002973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易求得直线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02" name="yt_shape_118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29000"/>
                <a:ext cx="5002973" cy="646267"/>
              </a:xfrm>
              <a:prstGeom prst="rect">
                <a:avLst/>
              </a:prstGeom>
              <a:blipFill>
                <a:blip r:embed="rId5"/>
                <a:stretch>
                  <a:fillRect l="-3780" r="-280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80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4" name="yt_shape_11804"/>
          <p:cNvSpPr txBox="1"/>
          <p:nvPr/>
        </p:nvSpPr>
        <p:spPr>
          <a:xfrm>
            <a:off x="540000" y="845707"/>
            <a:ext cx="9874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在抛物线的对称轴上有一点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805"/>
              <p:cNvSpPr txBox="1"/>
              <p:nvPr/>
            </p:nvSpPr>
            <p:spPr>
              <a:xfrm>
                <a:off x="540000" y="1477374"/>
                <a:ext cx="10740576" cy="56147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抛物线的解析式为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其对称轴为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交抛物线的对称轴于点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即为所求点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Times New Roman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     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lvl="0"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3" name="yt_shape_118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7374"/>
                <a:ext cx="10740576" cy="5614742"/>
              </a:xfrm>
              <a:prstGeom prst="rect">
                <a:avLst/>
              </a:prstGeom>
              <a:blipFill>
                <a:blip r:embed="rId2"/>
                <a:stretch>
                  <a:fillRect l="-1760" t="-1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07" name="yt_image_118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5599" y="1340768"/>
            <a:ext cx="1976400" cy="241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1809">
            <a:extLst>
              <a:ext uri="{FF2B5EF4-FFF2-40B4-BE49-F238E27FC236}">
                <a16:creationId xmlns:a16="http://schemas.microsoft.com/office/drawing/2014/main" id="{0B9F464B-9628-4137-B1BC-D8A220F34574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0056" y="1340768"/>
            <a:ext cx="1975104" cy="2473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3" name="yt_shape_11813"/>
          <p:cNvSpPr txBox="1"/>
          <p:nvPr/>
        </p:nvSpPr>
        <p:spPr>
          <a:xfrm>
            <a:off x="540000" y="900000"/>
            <a:ext cx="98248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在抛物线的对称轴上有一点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yt_shape_11814"/>
          <p:cNvSpPr txBox="1"/>
          <p:nvPr/>
        </p:nvSpPr>
        <p:spPr>
          <a:xfrm>
            <a:off x="540000" y="1531667"/>
            <a:ext cx="625812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在直线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三点在同一条直线上时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pic>
        <p:nvPicPr>
          <p:cNvPr id="11815" name="yt_image_1181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5599" y="1531667"/>
            <a:ext cx="1976400" cy="241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817" name="yt_shape_11817"/>
              <p:cNvSpPr txBox="1"/>
              <p:nvPr/>
            </p:nvSpPr>
            <p:spPr>
              <a:xfrm>
                <a:off x="540000" y="3457424"/>
                <a:ext cx="5988048" cy="646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易求得直线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的解析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1817" name="yt_shape_118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7424"/>
                <a:ext cx="5988048" cy="646267"/>
              </a:xfrm>
              <a:prstGeom prst="rect">
                <a:avLst/>
              </a:prstGeom>
              <a:blipFill>
                <a:blip r:embed="rId3"/>
                <a:stretch>
                  <a:fillRect l="-3157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811">
                <a:extLst>
                  <a:ext uri="{FF2B5EF4-FFF2-40B4-BE49-F238E27FC236}">
                    <a16:creationId xmlns:a16="http://schemas.microsoft.com/office/drawing/2014/main" id="{F89DA98B-809C-4086-9EF0-3110F81C4D42}"/>
                  </a:ext>
                </a:extLst>
              </p:cNvPr>
              <p:cNvSpPr txBox="1"/>
              <p:nvPr/>
            </p:nvSpPr>
            <p:spPr>
              <a:xfrm>
                <a:off x="540000" y="4144678"/>
                <a:ext cx="5988048" cy="13657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Times New Roman" pitchFamily="24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∴Q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Times New Roman" pitchFamily="24"/>
                </a:endParaRPr>
              </a:p>
            </p:txBody>
          </p:sp>
        </mc:Choice>
        <mc:Fallback>
          <p:sp>
            <p:nvSpPr>
              <p:cNvPr id="6" name="yt_shape_11811">
                <a:extLst>
                  <a:ext uri="{FF2B5EF4-FFF2-40B4-BE49-F238E27FC236}">
                    <a16:creationId xmlns:a16="http://schemas.microsoft.com/office/drawing/2014/main" id="{F89DA98B-809C-4086-9EF0-3110F81C4D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4678"/>
                <a:ext cx="5988048" cy="1365758"/>
              </a:xfrm>
              <a:prstGeom prst="rect">
                <a:avLst/>
              </a:prstGeom>
              <a:blipFill>
                <a:blip r:embed="rId4"/>
                <a:stretch>
                  <a:fillRect l="-3157" b="-4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1817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9" name="yt_shape_11819"/>
          <p:cNvSpPr txBox="1"/>
          <p:nvPr/>
        </p:nvSpPr>
        <p:spPr>
          <a:xfrm>
            <a:off x="540000" y="900000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二次函数与图形面积问题</a:t>
            </a:r>
          </a:p>
        </p:txBody>
      </p:sp>
      <p:sp>
        <p:nvSpPr>
          <p:cNvPr id="11820" name="yt_shape_11820"/>
          <p:cNvSpPr txBox="1"/>
          <p:nvPr/>
        </p:nvSpPr>
        <p:spPr>
          <a:xfrm>
            <a:off x="540000" y="1399565"/>
            <a:ext cx="109725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21" name="yt_shape_11821"/>
          <p:cNvSpPr txBox="1"/>
          <p:nvPr/>
        </p:nvSpPr>
        <p:spPr>
          <a:xfrm>
            <a:off x="540000" y="1878868"/>
            <a:ext cx="62901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11822" name="yt_image_118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6893" y="2560945"/>
            <a:ext cx="1875663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4" name="yt_shape_11824"/>
          <p:cNvSpPr txBox="1"/>
          <p:nvPr/>
        </p:nvSpPr>
        <p:spPr>
          <a:xfrm>
            <a:off x="540000" y="2358171"/>
            <a:ext cx="26690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</a:p>
        </p:txBody>
      </p:sp>
      <p:pic>
        <p:nvPicPr>
          <p:cNvPr id="3" name="yt_shape_1684382505298">
            <a:extLst>
              <a:ext uri="{FF2B5EF4-FFF2-40B4-BE49-F238E27FC236}">
                <a16:creationId xmlns:a16="http://schemas.microsoft.com/office/drawing/2014/main" id="{FD7C9CAE-DAF7-6C5B-6FC5-084CB802438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2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5" name="yt_shape_1182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是第四象限内抛物线上一点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的横坐标为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的式子表示出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826" name="yt_image_1182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1808647"/>
            <a:ext cx="1874520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828">
                <a:extLst>
                  <a:ext uri="{FF2B5EF4-FFF2-40B4-BE49-F238E27FC236}">
                    <a16:creationId xmlns:a16="http://schemas.microsoft.com/office/drawing/2014/main" id="{B5016016-0D76-4347-BC4F-953E902E4BC8}"/>
                  </a:ext>
                </a:extLst>
              </p:cNvPr>
              <p:cNvSpPr txBox="1"/>
              <p:nvPr/>
            </p:nvSpPr>
            <p:spPr>
              <a:xfrm>
                <a:off x="540119" y="1916832"/>
                <a:ext cx="6719788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的横坐标为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抛物线的解析式为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的纵坐标为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的高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</a:p>
            </p:txBody>
          </p:sp>
        </mc:Choice>
        <mc:Fallback>
          <p:sp>
            <p:nvSpPr>
              <p:cNvPr id="4" name="yt_shape_11828">
                <a:extLst>
                  <a:ext uri="{FF2B5EF4-FFF2-40B4-BE49-F238E27FC236}">
                    <a16:creationId xmlns:a16="http://schemas.microsoft.com/office/drawing/2014/main" id="{B5016016-0D76-4347-BC4F-953E902E4B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6832"/>
                <a:ext cx="6719788" cy="3507179"/>
              </a:xfrm>
              <a:prstGeom prst="rect">
                <a:avLst/>
              </a:prstGeom>
              <a:blipFill>
                <a:blip r:embed="rId3"/>
                <a:stretch>
                  <a:fillRect l="-2813" t="-1389" r="-1724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0" name="yt_shape_1183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上方的一个动点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且不与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31" name="yt_shape_11831"/>
          <p:cNvSpPr txBox="1"/>
          <p:nvPr/>
        </p:nvSpPr>
        <p:spPr>
          <a:xfrm>
            <a:off x="540000" y="1859435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1832"/>
          <p:cNvSpPr txBox="1"/>
          <p:nvPr/>
        </p:nvSpPr>
        <p:spPr>
          <a:xfrm>
            <a:off x="540000" y="2491102"/>
            <a:ext cx="625652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设抛物线的解析式为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  <p:pic>
        <p:nvPicPr>
          <p:cNvPr id="11833" name="yt_image_1183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1999" y="2491102"/>
            <a:ext cx="1620000" cy="191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5" name="yt_shape_11835"/>
          <p:cNvSpPr txBox="1"/>
          <p:nvPr/>
        </p:nvSpPr>
        <p:spPr>
          <a:xfrm>
            <a:off x="540000" y="900000"/>
            <a:ext cx="38888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1836"/>
          <p:cNvSpPr txBox="1"/>
          <p:nvPr/>
        </p:nvSpPr>
        <p:spPr>
          <a:xfrm>
            <a:off x="540000" y="1531667"/>
            <a:ext cx="51632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pic>
        <p:nvPicPr>
          <p:cNvPr id="11837" name="yt_image_118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1999" y="1531667"/>
            <a:ext cx="1620000" cy="191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9" name="yt_shape_11839"/>
          <p:cNvSpPr txBox="1"/>
          <p:nvPr/>
        </p:nvSpPr>
        <p:spPr>
          <a:xfrm>
            <a:off x="540000" y="2117744"/>
            <a:ext cx="42816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的解析式为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  <p:sp>
        <p:nvSpPr>
          <p:cNvPr id="11840" name="yt_shape_11840"/>
          <p:cNvSpPr txBox="1"/>
          <p:nvPr/>
        </p:nvSpPr>
        <p:spPr>
          <a:xfrm>
            <a:off x="540000" y="2597047"/>
            <a:ext cx="36243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1841" name="yt_shape_11841"/>
          <p:cNvSpPr txBox="1"/>
          <p:nvPr/>
        </p:nvSpPr>
        <p:spPr>
          <a:xfrm>
            <a:off x="540000" y="3076350"/>
            <a:ext cx="34688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1842" name="yt_shape_11842"/>
          <p:cNvSpPr txBox="1"/>
          <p:nvPr/>
        </p:nvSpPr>
        <p:spPr>
          <a:xfrm>
            <a:off x="540000" y="3555653"/>
            <a:ext cx="25728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43" name="yt_shape_11843"/>
          <p:cNvSpPr txBox="1"/>
          <p:nvPr/>
        </p:nvSpPr>
        <p:spPr>
          <a:xfrm>
            <a:off x="540000" y="4034956"/>
            <a:ext cx="59904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44" name="yt_shape_11844"/>
              <p:cNvSpPr txBox="1"/>
              <p:nvPr/>
            </p:nvSpPr>
            <p:spPr>
              <a:xfrm>
                <a:off x="540000" y="4514259"/>
                <a:ext cx="10100522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44" name="yt_shape_118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14259"/>
                <a:ext cx="10100522" cy="642933"/>
              </a:xfrm>
              <a:prstGeom prst="rect">
                <a:avLst/>
              </a:prstGeom>
              <a:blipFill>
                <a:blip r:embed="rId3"/>
                <a:stretch>
                  <a:fillRect l="-1872" r="-66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1846">
                <a:extLst>
                  <a:ext uri="{FF2B5EF4-FFF2-40B4-BE49-F238E27FC236}">
                    <a16:creationId xmlns:a16="http://schemas.microsoft.com/office/drawing/2014/main" id="{63916EED-64D0-4AA2-9031-290A3CE0C4DA}"/>
                  </a:ext>
                </a:extLst>
              </p:cNvPr>
              <p:cNvSpPr txBox="1"/>
              <p:nvPr/>
            </p:nvSpPr>
            <p:spPr>
              <a:xfrm>
                <a:off x="546569" y="5112830"/>
                <a:ext cx="151483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11" name="yt_shape_11846">
                <a:extLst>
                  <a:ext uri="{FF2B5EF4-FFF2-40B4-BE49-F238E27FC236}">
                    <a16:creationId xmlns:a16="http://schemas.microsoft.com/office/drawing/2014/main" id="{63916EED-64D0-4AA2-9031-290A3CE0C4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569" y="5112830"/>
                <a:ext cx="1514838" cy="639855"/>
              </a:xfrm>
              <a:prstGeom prst="rect">
                <a:avLst/>
              </a:prstGeom>
              <a:blipFill>
                <a:blip r:embed="rId4"/>
                <a:stretch>
                  <a:fillRect l="-12500" r="-1129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1848">
                <a:extLst>
                  <a:ext uri="{FF2B5EF4-FFF2-40B4-BE49-F238E27FC236}">
                    <a16:creationId xmlns:a16="http://schemas.microsoft.com/office/drawing/2014/main" id="{8B6A151E-BD79-4632-BC1A-050F919A9AE4}"/>
                  </a:ext>
                </a:extLst>
              </p:cNvPr>
              <p:cNvSpPr txBox="1"/>
              <p:nvPr/>
            </p:nvSpPr>
            <p:spPr>
              <a:xfrm>
                <a:off x="546569" y="5803473"/>
                <a:ext cx="5799665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面积最大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最大值是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1848">
                <a:extLst>
                  <a:ext uri="{FF2B5EF4-FFF2-40B4-BE49-F238E27FC236}">
                    <a16:creationId xmlns:a16="http://schemas.microsoft.com/office/drawing/2014/main" id="{8B6A151E-BD79-4632-BC1A-050F919A9A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569" y="5803473"/>
                <a:ext cx="5799665" cy="642933"/>
              </a:xfrm>
              <a:prstGeom prst="rect">
                <a:avLst/>
              </a:prstGeom>
              <a:blipFill>
                <a:blip r:embed="rId5"/>
                <a:stretch>
                  <a:fillRect l="-3260" r="-220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1850">
            <a:extLst>
              <a:ext uri="{FF2B5EF4-FFF2-40B4-BE49-F238E27FC236}">
                <a16:creationId xmlns:a16="http://schemas.microsoft.com/office/drawing/2014/main" id="{19E9A47B-E454-4B99-B7CB-E04B5A343FF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98502" y="1668064"/>
            <a:ext cx="1620774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839" grpId="0" build="allAtOnce"/>
      <p:bldP spid="11840" grpId="0" build="allAtOnce"/>
      <p:bldP spid="11841" grpId="0" build="allAtOnce"/>
      <p:bldP spid="11842" grpId="0" build="allAtOnce"/>
      <p:bldP spid="11843" grpId="0" build="allAtOnce"/>
      <p:bldP spid="11844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1100</Words>
  <Application>Microsoft Office PowerPoint</Application>
  <PresentationFormat>宽屏</PresentationFormat>
  <Paragraphs>75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60</cp:revision>
  <dcterms:created xsi:type="dcterms:W3CDTF">2023-05-05T05:33:04Z</dcterms:created>
  <dcterms:modified xsi:type="dcterms:W3CDTF">2023-05-18T11:41:42Z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