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6" r:id="rId3"/>
    <p:sldId id="371" r:id="rId4"/>
    <p:sldId id="385" r:id="rId5"/>
    <p:sldId id="372" r:id="rId6"/>
    <p:sldId id="375" r:id="rId7"/>
    <p:sldId id="378" r:id="rId8"/>
    <p:sldId id="381" r:id="rId9"/>
    <p:sldId id="386" r:id="rId10"/>
    <p:sldId id="383" r:id="rId11"/>
    <p:sldId id="387" r:id="rId12"/>
    <p:sldId id="388" r:id="rId13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1" d="100"/>
          <a:sy n="71" d="100"/>
        </p:scale>
        <p:origin x="78" y="82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bin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52" name="yt_shape_11852"/>
          <p:cNvSpPr txBox="1"/>
          <p:nvPr/>
        </p:nvSpPr>
        <p:spPr>
          <a:xfrm>
            <a:off x="471873" y="764704"/>
            <a:ext cx="2713884" cy="66640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3700" b="0" i="0" u="none" spc="20100">
                <a:noFill/>
                <a:effectLst/>
                <a:latin typeface="Times New Roman" pitchFamily="37"/>
                <a:ea typeface="宋体" pitchFamily="37"/>
                <a:cs typeface="宋体" pitchFamily="37"/>
                <a:sym typeface="Finished"/>
              </a:rPr>
              <a:t>⁠</a:t>
            </a:r>
            <a:endParaRPr lang="zh-CN" altLang="zh-CN" sz="3700" b="0" i="0" u="none" spc="20100">
              <a:solidFill>
                <a:srgbClr val="1EE3CF"/>
              </a:solidFill>
              <a:effectLst/>
              <a:latin typeface="Times New Roman" pitchFamily="37"/>
              <a:ea typeface="宋体" pitchFamily="37"/>
              <a:cs typeface="宋体" pitchFamily="37"/>
              <a:sym typeface="Finished"/>
              <a:hlinkClick r:id="" action="ppaction://macro?name={&quot;type&quot;:&quot;ImageText&quot;,&quot;item&quot;:&quot;ImageText&quot;,&quot;path&quot;:&quot;\\ImageTexts\\bdc2d5c5-b392-4cc4-a620-0418bce7e17c.png&quot;}"/>
            </a:endParaRPr>
          </a:p>
        </p:txBody>
      </p:sp>
      <p:sp>
        <p:nvSpPr>
          <p:cNvPr id="11853" name="yt_shape_11853"/>
          <p:cNvSpPr txBox="1"/>
          <p:nvPr/>
        </p:nvSpPr>
        <p:spPr>
          <a:xfrm>
            <a:off x="494315" y="1481893"/>
            <a:ext cx="4784964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二次函数的图象与性质</a:t>
            </a:r>
          </a:p>
        </p:txBody>
      </p:sp>
      <p:sp>
        <p:nvSpPr>
          <p:cNvPr id="11854" name="yt_shape_11854"/>
          <p:cNvSpPr txBox="1"/>
          <p:nvPr/>
        </p:nvSpPr>
        <p:spPr>
          <a:xfrm>
            <a:off x="540119" y="198145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的对称轴为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下列结论正确的是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11856" name="yt_table_11856_skip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6155292"/>
              </p:ext>
            </p:extLst>
          </p:nvPr>
        </p:nvGraphicFramePr>
        <p:xfrm>
          <a:off x="540000" y="2940893"/>
          <a:ext cx="5095875" cy="1697484"/>
        </p:xfrm>
        <a:graphic>
          <a:graphicData uri="http://schemas.openxmlformats.org/drawingml/2006/table">
            <a:tbl>
              <a:tblPr/>
              <a:tblGrid>
                <a:gridCol w="5095875">
                  <a:extLst>
                    <a:ext uri="{9D8B030D-6E8A-4147-A177-3AD203B41FA5}">
                      <a16:colId xmlns:a16="http://schemas.microsoft.com/office/drawing/2014/main" val="1015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当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时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Times New Roman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随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的增大而减小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当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时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Times New Roman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随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的增大而减小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4"/>
                  </a:ext>
                </a:extLst>
              </a:tr>
            </a:tbl>
          </a:graphicData>
        </a:graphic>
      </p:graphicFrame>
      <p:pic>
        <p:nvPicPr>
          <p:cNvPr id="11855" name="yt_image_11855_skip" title="H_115.29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41055" y="2924944"/>
            <a:ext cx="1508760" cy="1464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58" name="yt_shape_11858"/>
          <p:cNvSpPr txBox="1"/>
          <p:nvPr/>
        </p:nvSpPr>
        <p:spPr>
          <a:xfrm>
            <a:off x="540119" y="468879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绍兴市中考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的对称轴为直线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的根是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11859" name="yt_table_11859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6399269"/>
              </p:ext>
            </p:extLst>
          </p:nvPr>
        </p:nvGraphicFramePr>
        <p:xfrm>
          <a:off x="540000" y="5800589"/>
          <a:ext cx="9333866" cy="424371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156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157"/>
                    </a:ext>
                  </a:extLst>
                </a:gridCol>
                <a:gridCol w="2710180">
                  <a:extLst>
                    <a:ext uri="{9D8B030D-6E8A-4147-A177-3AD203B41FA5}">
                      <a16:colId xmlns:a16="http://schemas.microsoft.com/office/drawing/2014/main" val="10158"/>
                    </a:ext>
                  </a:extLst>
                </a:gridCol>
                <a:gridCol w="1795463">
                  <a:extLst>
                    <a:ext uri="{9D8B030D-6E8A-4147-A177-3AD203B41FA5}">
                      <a16:colId xmlns:a16="http://schemas.microsoft.com/office/drawing/2014/main" val="101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Times New Roman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Times New Roman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Times New Roman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Times New Roman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5"/>
                  </a:ext>
                </a:extLst>
              </a:tr>
            </a:tbl>
          </a:graphicData>
        </a:graphic>
      </p:graphicFrame>
      <p:pic>
        <p:nvPicPr>
          <p:cNvPr id="3" name="yt_shape_1684382514244">
            <a:extLst>
              <a:ext uri="{FF2B5EF4-FFF2-40B4-BE49-F238E27FC236}">
                <a16:creationId xmlns:a16="http://schemas.microsoft.com/office/drawing/2014/main" id="{7C8DF0F3-FCEF-AB3D-1788-E60DF2DF6DF8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790443"/>
            <a:ext cx="2425764" cy="608478"/>
          </a:xfrm>
          <a:prstGeom prst="rect">
            <a:avLst/>
          </a:prstGeom>
        </p:spPr>
      </p:pic>
      <p:pic>
        <p:nvPicPr>
          <p:cNvPr id="5" name="yt_shape_1684382514261">
            <a:extLst>
              <a:ext uri="{FF2B5EF4-FFF2-40B4-BE49-F238E27FC236}">
                <a16:creationId xmlns:a16="http://schemas.microsoft.com/office/drawing/2014/main" id="{B5F65B8C-62E1-1A97-764D-1CC72F6191E4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521932"/>
            <a:ext cx="1168464" cy="36436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99B5DC7-B832-3427-A659-0E70B53CA310}"/>
              </a:ext>
            </a:extLst>
          </p:cNvPr>
          <p:cNvSpPr txBox="1"/>
          <p:nvPr/>
        </p:nvSpPr>
        <p:spPr>
          <a:xfrm>
            <a:off x="1059708" y="241014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3EFEBE5-EA9D-C910-999F-6BD89388903E}"/>
              </a:ext>
            </a:extLst>
          </p:cNvPr>
          <p:cNvSpPr txBox="1"/>
          <p:nvPr/>
        </p:nvSpPr>
        <p:spPr>
          <a:xfrm>
            <a:off x="2786908" y="511747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05" name="yt_shape_11905"/>
          <p:cNvSpPr txBox="1"/>
          <p:nvPr/>
        </p:nvSpPr>
        <p:spPr>
          <a:xfrm>
            <a:off x="468666" y="880361"/>
            <a:ext cx="3541034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3900" b="0" i="0" u="none" spc="265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265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f6b72874-9699-420d-a213-134079f05122.png&quot;}"/>
            </a:endParaRPr>
          </a:p>
        </p:txBody>
      </p:sp>
      <p:sp>
        <p:nvSpPr>
          <p:cNvPr id="11906" name="yt_shape_11906"/>
          <p:cNvSpPr txBox="1"/>
          <p:nvPr/>
        </p:nvSpPr>
        <p:spPr>
          <a:xfrm>
            <a:off x="540119" y="1633521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云南省中考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已知抛物线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轴两个交点之间的距离为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对称轴为直线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都在抛物线上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PQ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907" name="yt_shape_11907"/>
          <p:cNvSpPr txBox="1"/>
          <p:nvPr/>
        </p:nvSpPr>
        <p:spPr>
          <a:xfrm>
            <a:off x="540000" y="3073087"/>
            <a:ext cx="459901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求抛物线与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轴的交点坐标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p:sp>
        <p:nvSpPr>
          <p:cNvPr id="11908" name="yt_shape_11908"/>
          <p:cNvSpPr txBox="1"/>
          <p:nvPr/>
        </p:nvSpPr>
        <p:spPr>
          <a:xfrm>
            <a:off x="540119" y="355239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spc="-100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0" i="0" u="none" spc="-10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 spc="-100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抛物线</a:t>
            </a:r>
            <a:r>
              <a:rPr lang="en-US" altLang="zh-CN" sz="2400" b="0" i="1" u="none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spc="-10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spc="-100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spc="-100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</a:t>
            </a:r>
            <a:r>
              <a:rPr lang="en-US" altLang="zh-CN" sz="2400" b="0" i="1" u="none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spc="-100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轴两个交点之间的距离为</a:t>
            </a:r>
            <a:r>
              <a:rPr lang="en-US" altLang="zh-CN" sz="2400" b="0" i="0" u="none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spc="-100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且对称轴为直线</a:t>
            </a:r>
            <a:r>
              <a:rPr lang="en-US" altLang="zh-CN" sz="2400" b="0" i="1" u="none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spc="15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抛物线</a:t>
            </a:r>
            <a:r>
              <a:rPr lang="en-US" altLang="zh-CN" sz="2400" b="0" i="1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spc="150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</a:t>
            </a:r>
            <a:r>
              <a:rPr lang="en-US" altLang="zh-CN" sz="2400" b="0" i="1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轴的交点坐标为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3" name="yt_shape_1684382514395">
            <a:extLst>
              <a:ext uri="{FF2B5EF4-FFF2-40B4-BE49-F238E27FC236}">
                <a16:creationId xmlns:a16="http://schemas.microsoft.com/office/drawing/2014/main" id="{6490D70B-6156-AE79-3265-692549A6F5A2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04838"/>
            <a:ext cx="3238564" cy="64662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9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9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08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909" name="yt_shape_11909"/>
              <p:cNvSpPr txBox="1"/>
              <p:nvPr/>
            </p:nvSpPr>
            <p:spPr>
              <a:xfrm>
                <a:off x="540000" y="795518"/>
                <a:ext cx="5116401" cy="8350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sSubSup>
                          <m:sSub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sub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</m:t>
                            </m:r>
                          </m:sup>
                        </m:sSubSup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20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𝑟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sSubSup>
                          <m:sSub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b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</m:t>
                            </m:r>
                          </m:sup>
                        </m:sSubSup>
                      </m:num>
                      <m:den>
                        <m:sSubSup>
                          <m:sSub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sub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bSup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sub>
                        </m:sSub>
                        <m:sSubSup>
                          <m:sSub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b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b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+3</m:t>
                        </m:r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</a:p>
            </p:txBody>
          </p:sp>
        </mc:Choice>
        <mc:Fallback>
          <p:sp>
            <p:nvSpPr>
              <p:cNvPr id="11909" name="yt_shape_1190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795518"/>
                <a:ext cx="5116401" cy="835037"/>
              </a:xfrm>
              <a:prstGeom prst="rect">
                <a:avLst/>
              </a:prstGeom>
              <a:blipFill>
                <a:blip r:embed="rId2"/>
                <a:stretch>
                  <a:fillRect l="-3695" r="-2741" b="-51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911" name="yt_shape_11911"/>
          <p:cNvSpPr txBox="1"/>
          <p:nvPr/>
        </p:nvSpPr>
        <p:spPr>
          <a:xfrm>
            <a:off x="540000" y="1681343"/>
            <a:ext cx="507831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证明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可得抛物线的解析式为</a:t>
            </a:r>
          </a:p>
        </p:txBody>
      </p:sp>
      <p:sp>
        <p:nvSpPr>
          <p:cNvPr id="11912" name="yt_shape_11912"/>
          <p:cNvSpPr txBox="1"/>
          <p:nvPr/>
        </p:nvSpPr>
        <p:spPr>
          <a:xfrm>
            <a:off x="540000" y="2160646"/>
            <a:ext cx="609301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1913" name="yt_shape_11913"/>
          <p:cNvSpPr txBox="1"/>
          <p:nvPr/>
        </p:nvSpPr>
        <p:spPr>
          <a:xfrm>
            <a:off x="540000" y="2639949"/>
            <a:ext cx="903292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都在抛物线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1914" name="yt_shape_11914"/>
          <p:cNvSpPr txBox="1"/>
          <p:nvPr/>
        </p:nvSpPr>
        <p:spPr>
          <a:xfrm>
            <a:off x="540000" y="3119252"/>
            <a:ext cx="640079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两根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915" name="yt_shape_11915"/>
              <p:cNvSpPr txBox="1"/>
              <p:nvPr/>
            </p:nvSpPr>
            <p:spPr>
              <a:xfrm>
                <a:off x="540000" y="3598555"/>
                <a:ext cx="9566530" cy="43428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b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sub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16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b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e>
                      <m:sub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b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1915" name="yt_shape_119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598555"/>
                <a:ext cx="9566530" cy="434286"/>
              </a:xfrm>
              <a:prstGeom prst="rect">
                <a:avLst/>
              </a:prstGeom>
              <a:blipFill>
                <a:blip r:embed="rId3"/>
                <a:stretch>
                  <a:fillRect l="-1976" t="-11111" r="-127" b="-416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917" name="yt_shape_11917"/>
          <p:cNvSpPr txBox="1"/>
          <p:nvPr/>
        </p:nvSpPr>
        <p:spPr>
          <a:xfrm>
            <a:off x="540000" y="4083629"/>
            <a:ext cx="254717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</p:txBody>
      </p:sp>
      <p:sp>
        <p:nvSpPr>
          <p:cNvPr id="11918" name="yt_shape_11918"/>
          <p:cNvSpPr txBox="1"/>
          <p:nvPr/>
        </p:nvSpPr>
        <p:spPr>
          <a:xfrm>
            <a:off x="540000" y="4562932"/>
            <a:ext cx="234198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16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919" name="yt_shape_11919"/>
              <p:cNvSpPr txBox="1"/>
              <p:nvPr/>
            </p:nvSpPr>
            <p:spPr>
              <a:xfrm>
                <a:off x="540000" y="5042235"/>
                <a:ext cx="3192797" cy="8350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sSubSup>
                          <m:sSub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sub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</m:t>
                            </m:r>
                          </m:sup>
                        </m:sSubSup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20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𝑟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sSubSup>
                          <m:sSub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b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</m:t>
                            </m:r>
                          </m:sup>
                        </m:sSubSup>
                      </m:num>
                      <m:den>
                        <m:sSubSup>
                          <m:sSub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sub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bSup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sub>
                        </m:sSub>
                        <m:sSubSup>
                          <m:sSub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b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b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+3</m:t>
                        </m:r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endParaRPr lang="zh-CN" altLang="zh-CN" sz="2400" b="0" i="1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endParaRPr>
              </a:p>
            </p:txBody>
          </p:sp>
        </mc:Choice>
        <mc:Fallback>
          <p:sp>
            <p:nvSpPr>
              <p:cNvPr id="11919" name="yt_shape_119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042235"/>
                <a:ext cx="3192797" cy="835037"/>
              </a:xfrm>
              <a:prstGeom prst="rect">
                <a:avLst/>
              </a:prstGeom>
              <a:blipFill>
                <a:blip r:embed="rId4"/>
                <a:stretch>
                  <a:fillRect l="-5927" b="-2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625DD61-AAB0-5214-2F5B-232FC78A9E2D}"/>
              </a:ext>
            </a:extLst>
          </p:cNvPr>
          <p:cNvSpPr txBox="1"/>
          <p:nvPr/>
        </p:nvSpPr>
        <p:spPr>
          <a:xfrm>
            <a:off x="4207602" y="2113840"/>
            <a:ext cx="16183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94A4F28-CB26-CEBC-63BD-F8EDE8B0EA8B}"/>
              </a:ext>
            </a:extLst>
          </p:cNvPr>
          <p:cNvSpPr txBox="1"/>
          <p:nvPr/>
        </p:nvSpPr>
        <p:spPr>
          <a:xfrm>
            <a:off x="6814276" y="2593143"/>
            <a:ext cx="20755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F38855D-9CBE-F04B-68B9-B58711EB67D0}"/>
              </a:ext>
            </a:extLst>
          </p:cNvPr>
          <p:cNvSpPr txBox="1"/>
          <p:nvPr/>
        </p:nvSpPr>
        <p:spPr>
          <a:xfrm>
            <a:off x="5493477" y="3058999"/>
            <a:ext cx="109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两根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07FEF00-B21D-5103-7E09-770BD33A867D}"/>
              </a:ext>
            </a:extLst>
          </p:cNvPr>
          <p:cNvSpPr txBox="1"/>
          <p:nvPr/>
        </p:nvSpPr>
        <p:spPr>
          <a:xfrm>
            <a:off x="1684175" y="3489090"/>
            <a:ext cx="1719961" cy="523698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9356594-832B-C0D9-9679-04CB7BCC6A84}"/>
              </a:ext>
            </a:extLst>
          </p:cNvPr>
          <p:cNvSpPr txBox="1"/>
          <p:nvPr/>
        </p:nvSpPr>
        <p:spPr>
          <a:xfrm>
            <a:off x="7080786" y="3551749"/>
            <a:ext cx="637286" cy="523698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4311325-C457-8DE1-A9BA-7F930DD83036}"/>
              </a:ext>
            </a:extLst>
          </p:cNvPr>
          <p:cNvSpPr txBox="1"/>
          <p:nvPr/>
        </p:nvSpPr>
        <p:spPr>
          <a:xfrm>
            <a:off x="8925461" y="3551749"/>
            <a:ext cx="1026224" cy="523698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93E28BE-CD34-2EF8-3C75-18C4BE7B6C8F}"/>
              </a:ext>
            </a:extLst>
          </p:cNvPr>
          <p:cNvSpPr txBox="1"/>
          <p:nvPr/>
        </p:nvSpPr>
        <p:spPr>
          <a:xfrm>
            <a:off x="2024789" y="4466914"/>
            <a:ext cx="7214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921" name="yt_shape_11921"/>
              <p:cNvSpPr txBox="1"/>
              <p:nvPr/>
            </p:nvSpPr>
            <p:spPr>
              <a:xfrm>
                <a:off x="540000" y="1037004"/>
                <a:ext cx="4492640" cy="294978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（</m:t>
                        </m:r>
                        <m:sSubSup>
                          <m:sSubSupPr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SupPr>
                          <m:e>
                            <m: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sub>
                          <m:sup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bSup>
                        <m:r>
                          <a:rPr lang="zh-CN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sSubSup>
                          <m:sSubSupPr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SupPr>
                          <m:e>
                            <m: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b>
                          <m:sup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bSup>
                        <m:r>
                          <m:rPr>
                            <m:nor/>
                          </m:rP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)·(</m:t>
                        </m:r>
                        <m:sSubSup>
                          <m:sSubSupPr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SupPr>
                          <m:e>
                            <m: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sub>
                          <m:sup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bSup>
                        <m:r>
                          <m:rPr>
                            <m:nor/>
                          </m:rPr>
                          <a:rPr lang="zh-CN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sSubSup>
                          <m:sSubSupPr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SupPr>
                          <m:e>
                            <m: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b>
                          <m:sup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bSup>
                        <m:r>
                          <m:rPr>
                            <m:nor/>
                          </m:rP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)−</m:t>
                        </m:r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20</m:t>
                        </m:r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𝑟</m:t>
                        </m:r>
                      </m:num>
                      <m:den>
                        <m:r>
                          <m:rPr>
                            <m:nor/>
                          </m:rPr>
                          <a:rPr lang="zh-CN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（</m:t>
                        </m:r>
                        <m:sSub>
                          <m:sSubPr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+3</m:t>
                        </m:r>
                        <m:r>
                          <m:rPr>
                            <m:nor/>
                          </m:rP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)·(</m:t>
                        </m:r>
                        <m:sSub>
                          <m:sSubPr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zh-CN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sSub>
                          <m:sSubPr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zh-CN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（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+2</m:t>
                        </m:r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+6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𝑡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)·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（</m:t>
                        </m:r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)−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20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𝑟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𝑡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·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𝑟</m:t>
                        </m:r>
                      </m:den>
                    </m:f>
                  </m:oMath>
                </a14:m>
                <a:endPara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（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𝑡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)·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𝑟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20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𝑟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𝑡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·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𝑟</m:t>
                        </m:r>
                      </m:den>
                    </m:f>
                  </m:oMath>
                </a14:m>
                <a:endPara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1921" name="yt_shape_119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037004"/>
                <a:ext cx="4492640" cy="2949782"/>
              </a:xfrm>
              <a:prstGeom prst="rect">
                <a:avLst/>
              </a:prstGeom>
              <a:blipFill>
                <a:blip r:embed="rId2"/>
                <a:stretch>
                  <a:fillRect l="-4206" b="-55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FDC5DA0-8AB4-2A7E-31C9-DB5BE4994CC8}"/>
                  </a:ext>
                </a:extLst>
              </p:cNvPr>
              <p:cNvSpPr txBox="1"/>
              <p:nvPr/>
            </p:nvSpPr>
            <p:spPr>
              <a:xfrm>
                <a:off x="1135789" y="837356"/>
                <a:ext cx="3783013" cy="100045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（</m:t>
                        </m:r>
                        <m:sSubSup>
                          <m:sSub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sub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b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sSubSup>
                          <m:sSub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b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bSup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)·(</m:t>
                        </m:r>
                        <m:sSubSup>
                          <m:sSub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sub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bSup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sSubSup>
                          <m:sSub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b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bSup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)−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20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𝑟</m:t>
                        </m:r>
                      </m:num>
                      <m:den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（</m:t>
                        </m:r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b>
                        </m:sSub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+3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)·(</m:t>
                        </m:r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FDC5DA0-8AB4-2A7E-31C9-DB5BE4994CC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35789" y="837356"/>
                <a:ext cx="3783013" cy="100045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E78DEFBE-BA23-86ED-C477-626F0EE809AC}"/>
              </a:ext>
            </a:extLst>
          </p:cNvPr>
          <p:cNvSpPr txBox="1"/>
          <p:nvPr/>
        </p:nvSpPr>
        <p:spPr>
          <a:xfrm>
            <a:off x="1059589" y="3487082"/>
            <a:ext cx="9420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61" name="yt_shape_11861"/>
          <p:cNvSpPr txBox="1"/>
          <p:nvPr/>
        </p:nvSpPr>
        <p:spPr>
          <a:xfrm>
            <a:off x="540119" y="94684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二次函数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的图象与一次函数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在同一平面直角坐标系中的图象可能是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pic>
        <p:nvPicPr>
          <p:cNvPr id="11862" name="yt_image_1186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46985" y="1531627"/>
            <a:ext cx="6017367" cy="1417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64" name="yt_shape_11864"/>
          <p:cNvSpPr txBox="1"/>
          <p:nvPr/>
        </p:nvSpPr>
        <p:spPr>
          <a:xfrm>
            <a:off x="3198770" y="2975320"/>
            <a:ext cx="562654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 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 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    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</a:p>
        </p:txBody>
      </p:sp>
      <p:sp>
        <p:nvSpPr>
          <p:cNvPr id="11865" name="yt_shape_11865"/>
          <p:cNvSpPr txBox="1"/>
          <p:nvPr/>
        </p:nvSpPr>
        <p:spPr>
          <a:xfrm>
            <a:off x="540000" y="3522649"/>
            <a:ext cx="58381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的最大值为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1866" name="yt_shape_11866"/>
          <p:cNvSpPr txBox="1"/>
          <p:nvPr/>
        </p:nvSpPr>
        <p:spPr>
          <a:xfrm>
            <a:off x="540119" y="400195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已知二次函数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spc="150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的图象如图所示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有下列结论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spc="150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en-US" altLang="zh-CN" sz="2400" b="0" i="1" u="none" spc="150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④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⑤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其中正确的是</a:t>
            </a:r>
            <a:r>
              <a:rPr lang="zh-CN" altLang="zh-CN" sz="100" b="0" i="1" spc="15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spc="150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spc="15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①④⑤</a:t>
            </a:r>
            <a:r>
              <a:rPr lang="zh-CN" altLang="zh-CN" sz="2400" b="0" i="1" u="sng" spc="15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15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填序号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2CD058B-5C2A-D40D-B8B0-F6DBF39EA73B}"/>
              </a:ext>
            </a:extLst>
          </p:cNvPr>
          <p:cNvSpPr txBox="1"/>
          <p:nvPr/>
        </p:nvSpPr>
        <p:spPr>
          <a:xfrm>
            <a:off x="2278908" y="137552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E501A82-79D2-18B2-FFFD-364804E19A7B}"/>
              </a:ext>
            </a:extLst>
          </p:cNvPr>
          <p:cNvSpPr txBox="1"/>
          <p:nvPr/>
        </p:nvSpPr>
        <p:spPr>
          <a:xfrm>
            <a:off x="5317264" y="3475843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9324D04-46B3-75B8-C081-EEF88CC1293D}"/>
              </a:ext>
            </a:extLst>
          </p:cNvPr>
          <p:cNvSpPr txBox="1"/>
          <p:nvPr/>
        </p:nvSpPr>
        <p:spPr>
          <a:xfrm>
            <a:off x="10725996" y="4395066"/>
            <a:ext cx="827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①④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DBA8A2A-7523-FCC2-935C-F078D971DE92}"/>
              </a:ext>
            </a:extLst>
          </p:cNvPr>
          <p:cNvSpPr txBox="1"/>
          <p:nvPr/>
        </p:nvSpPr>
        <p:spPr>
          <a:xfrm>
            <a:off x="450108" y="4870554"/>
            <a:ext cx="8277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⑤</a:t>
            </a:r>
            <a:r>
              <a:rPr kumimoji="0" lang="zh-CN" altLang="zh-CN" sz="24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11" name="yt_image_11867">
            <a:extLst>
              <a:ext uri="{FF2B5EF4-FFF2-40B4-BE49-F238E27FC236}">
                <a16:creationId xmlns:a16="http://schemas.microsoft.com/office/drawing/2014/main" id="{9B00E9E5-C6AC-4CD8-A60D-7132B7618494}"/>
              </a:ex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72207" y="5060019"/>
            <a:ext cx="1649349" cy="1393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69" name="yt_shape_11869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抛物线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轴交于点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轴交于点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与抛物线的对称轴交于点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抛物线的顶点为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870" name="yt_shape_11870"/>
          <p:cNvSpPr txBox="1"/>
          <p:nvPr/>
        </p:nvSpPr>
        <p:spPr>
          <a:xfrm>
            <a:off x="540000" y="1859435"/>
            <a:ext cx="353943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求抛物线的解析式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1871"/>
              <p:cNvSpPr txBox="1"/>
              <p:nvPr/>
            </p:nvSpPr>
            <p:spPr>
              <a:xfrm>
                <a:off x="540119" y="2491102"/>
                <a:ext cx="9282632" cy="193181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将点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和点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代入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+3=0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9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+3=0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抛物线的解析式为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</a:p>
            </p:txBody>
          </p:sp>
        </mc:Choice>
        <mc:Fallback xmlns:a16="http://schemas.microsoft.com/office/drawing/2014/main" xmlns="">
          <p:sp>
            <p:nvSpPr>
              <p:cNvPr id="2" name="yt_shape_11871" descr="{&quot;rangeId&quot;:6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491102"/>
                <a:ext cx="9282632" cy="1931811"/>
              </a:xfrm>
              <a:prstGeom prst="rect">
                <a:avLst/>
              </a:prstGeom>
              <a:blipFill>
                <a:blip r:embed="rId2"/>
                <a:stretch>
                  <a:fillRect l="-2037" t="-5994" b="-88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873" name="yt_image_11873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58632" y="2491102"/>
            <a:ext cx="1793367" cy="1919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5" name="yt_shape_11875"/>
          <p:cNvSpPr txBox="1"/>
          <p:nvPr/>
        </p:nvSpPr>
        <p:spPr>
          <a:xfrm>
            <a:off x="540000" y="900000"/>
            <a:ext cx="300082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1876"/>
              <p:cNvSpPr txBox="1"/>
              <p:nvPr/>
            </p:nvSpPr>
            <p:spPr>
              <a:xfrm>
                <a:off x="540000" y="1531667"/>
                <a:ext cx="7359387" cy="256038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知抛物线的解析式为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的坐标为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的坐标为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3" name="yt_shape_11876" descr="{&quot;rangeId&quot;:6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31667"/>
                <a:ext cx="7359387" cy="2560381"/>
              </a:xfrm>
              <a:prstGeom prst="rect">
                <a:avLst/>
              </a:prstGeom>
              <a:blipFill>
                <a:blip r:embed="rId2"/>
                <a:stretch>
                  <a:fillRect l="-2568" t="-1905" r="-1574" b="-3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878" name="yt_image_11878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58632" y="1531667"/>
            <a:ext cx="1793367" cy="1919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80" name="yt_shape_11880"/>
          <p:cNvSpPr txBox="1"/>
          <p:nvPr/>
        </p:nvSpPr>
        <p:spPr>
          <a:xfrm>
            <a:off x="540000" y="905425"/>
            <a:ext cx="500136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二次函数图象的平移规律</a:t>
            </a:r>
          </a:p>
        </p:txBody>
      </p:sp>
      <p:sp>
        <p:nvSpPr>
          <p:cNvPr id="11881" name="yt_shape_11881"/>
          <p:cNvSpPr txBox="1"/>
          <p:nvPr/>
        </p:nvSpPr>
        <p:spPr>
          <a:xfrm>
            <a:off x="540119" y="140499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雅安市中考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抛物线的函数表达式为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则下列结论中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正确的序号为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sp>
        <p:nvSpPr>
          <p:cNvPr id="11882" name="yt_shape_11882"/>
          <p:cNvSpPr txBox="1"/>
          <p:nvPr/>
        </p:nvSpPr>
        <p:spPr>
          <a:xfrm>
            <a:off x="540119" y="2364425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取得最小值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在其图象上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将其函数图象向左平移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个单位长度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再向上平移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个单位长度所得抛物线的函数表达式为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④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函数图象与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轴有两个交点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且两交点的距离为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</a:p>
        </p:txBody>
      </p:sp>
      <p:graphicFrame>
        <p:nvGraphicFramePr>
          <p:cNvPr id="11883" name="yt_table_11883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5878090"/>
              </p:ext>
            </p:extLst>
          </p:nvPr>
        </p:nvGraphicFramePr>
        <p:xfrm>
          <a:off x="540000" y="3956355"/>
          <a:ext cx="4980306" cy="848742"/>
        </p:xfrm>
        <a:graphic>
          <a:graphicData uri="http://schemas.openxmlformats.org/drawingml/2006/table">
            <a:tbl>
              <a:tblPr/>
              <a:tblGrid>
                <a:gridCol w="2803843">
                  <a:extLst>
                    <a:ext uri="{9D8B030D-6E8A-4147-A177-3AD203B41FA5}">
                      <a16:colId xmlns:a16="http://schemas.microsoft.com/office/drawing/2014/main" val="10160"/>
                    </a:ext>
                  </a:extLst>
                </a:gridCol>
                <a:gridCol w="2176463">
                  <a:extLst>
                    <a:ext uri="{9D8B030D-6E8A-4147-A177-3AD203B41FA5}">
                      <a16:colId xmlns:a16="http://schemas.microsoft.com/office/drawing/2014/main" val="1016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②③④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①②④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①③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①②③④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7"/>
                  </a:ext>
                </a:extLst>
              </a:tr>
            </a:tbl>
          </a:graphicData>
        </a:graphic>
      </p:graphicFrame>
      <p:pic>
        <p:nvPicPr>
          <p:cNvPr id="3" name="yt_shape_1684382514305">
            <a:extLst>
              <a:ext uri="{FF2B5EF4-FFF2-40B4-BE49-F238E27FC236}">
                <a16:creationId xmlns:a16="http://schemas.microsoft.com/office/drawing/2014/main" id="{5EB97398-5D54-3B8B-4EE3-F8C67B8D99D8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5464"/>
            <a:ext cx="1168464" cy="36436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72F9AA6-FD71-80ED-A96C-C1942F2C1692}"/>
              </a:ext>
            </a:extLst>
          </p:cNvPr>
          <p:cNvSpPr txBox="1"/>
          <p:nvPr/>
        </p:nvSpPr>
        <p:spPr>
          <a:xfrm>
            <a:off x="1974108" y="183367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1885">
            <a:extLst>
              <a:ext uri="{FF2B5EF4-FFF2-40B4-BE49-F238E27FC236}">
                <a16:creationId xmlns:a16="http://schemas.microsoft.com/office/drawing/2014/main" id="{43B2FF97-6C52-4024-8742-49BDCF1A74A5}"/>
              </a:ext>
            </a:extLst>
          </p:cNvPr>
          <p:cNvSpPr txBox="1"/>
          <p:nvPr/>
        </p:nvSpPr>
        <p:spPr>
          <a:xfrm>
            <a:off x="540000" y="496862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昭阳区校级模拟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的图象先向左平移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再向下平移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个单位后的解析式为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8784CD4-CEA9-426C-819D-D251D9D4FDB1}"/>
              </a:ext>
            </a:extLst>
          </p:cNvPr>
          <p:cNvSpPr txBox="1"/>
          <p:nvPr/>
        </p:nvSpPr>
        <p:spPr>
          <a:xfrm>
            <a:off x="2888389" y="5342666"/>
            <a:ext cx="23803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9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86" name="yt_shape_11886"/>
          <p:cNvSpPr txBox="1"/>
          <p:nvPr/>
        </p:nvSpPr>
        <p:spPr>
          <a:xfrm>
            <a:off x="540000" y="990015"/>
            <a:ext cx="7155805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二次函数与一元二次方程、不等式的关系</a:t>
            </a:r>
          </a:p>
        </p:txBody>
      </p:sp>
      <p:sp>
        <p:nvSpPr>
          <p:cNvPr id="11887" name="yt_shape_11887"/>
          <p:cNvSpPr txBox="1"/>
          <p:nvPr/>
        </p:nvSpPr>
        <p:spPr>
          <a:xfrm>
            <a:off x="540119" y="148958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昆明西山区校级月考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二次函数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的部分图象如图所示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对称轴为直线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11889" name="yt_table_11889_skip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8114163"/>
              </p:ext>
            </p:extLst>
          </p:nvPr>
        </p:nvGraphicFramePr>
        <p:xfrm>
          <a:off x="540000" y="2670273"/>
          <a:ext cx="5385118" cy="848742"/>
        </p:xfrm>
        <a:graphic>
          <a:graphicData uri="http://schemas.openxmlformats.org/drawingml/2006/table">
            <a:tbl>
              <a:tblPr/>
              <a:tblGrid>
                <a:gridCol w="3149918">
                  <a:extLst>
                    <a:ext uri="{9D8B030D-6E8A-4147-A177-3AD203B41FA5}">
                      <a16:colId xmlns:a16="http://schemas.microsoft.com/office/drawing/2014/main" val="10162"/>
                    </a:ext>
                  </a:extLst>
                </a:gridCol>
                <a:gridCol w="2235200">
                  <a:extLst>
                    <a:ext uri="{9D8B030D-6E8A-4147-A177-3AD203B41FA5}">
                      <a16:colId xmlns:a16="http://schemas.microsoft.com/office/drawing/2014/main" val="1016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≤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≤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9"/>
                  </a:ext>
                </a:extLst>
              </a:tr>
            </a:tbl>
          </a:graphicData>
        </a:graphic>
      </p:graphicFrame>
      <p:pic>
        <p:nvPicPr>
          <p:cNvPr id="11888" name="yt_image_11888_skip" title="H_122.22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11325" y="2254853"/>
            <a:ext cx="1338453" cy="155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4382514334">
            <a:extLst>
              <a:ext uri="{FF2B5EF4-FFF2-40B4-BE49-F238E27FC236}">
                <a16:creationId xmlns:a16="http://schemas.microsoft.com/office/drawing/2014/main" id="{2174CDCD-CB61-3854-3D51-4F7AC916448F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030054"/>
            <a:ext cx="1168464" cy="36436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71DCA01-5B25-B949-8651-5DE625E8F848}"/>
              </a:ext>
            </a:extLst>
          </p:cNvPr>
          <p:cNvSpPr txBox="1"/>
          <p:nvPr/>
        </p:nvSpPr>
        <p:spPr>
          <a:xfrm>
            <a:off x="6341321" y="1918262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1891">
            <a:extLst>
              <a:ext uri="{FF2B5EF4-FFF2-40B4-BE49-F238E27FC236}">
                <a16:creationId xmlns:a16="http://schemas.microsoft.com/office/drawing/2014/main" id="{24422D9E-AEC5-4DC4-94A7-F5A70B97CF6C}"/>
              </a:ext>
            </a:extLst>
          </p:cNvPr>
          <p:cNvSpPr txBox="1"/>
          <p:nvPr/>
        </p:nvSpPr>
        <p:spPr>
          <a:xfrm>
            <a:off x="540000" y="4023071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无锡市中考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把二次函数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的图象向上平移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个单位长度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再向右平移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个单位长度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如果平移后所得抛物线与坐标轴有且只有一个交点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应满足条件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D8C69C0-5475-4D6E-98A7-7EAF19B656C4}"/>
              </a:ext>
            </a:extLst>
          </p:cNvPr>
          <p:cNvSpPr txBox="1"/>
          <p:nvPr/>
        </p:nvSpPr>
        <p:spPr>
          <a:xfrm>
            <a:off x="1669189" y="4927241"/>
            <a:ext cx="11627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9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92" name="yt_shape_11892"/>
          <p:cNvSpPr txBox="1"/>
          <p:nvPr/>
        </p:nvSpPr>
        <p:spPr>
          <a:xfrm>
            <a:off x="540000" y="900000"/>
            <a:ext cx="377026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二次函数的应用</a:t>
            </a:r>
          </a:p>
        </p:txBody>
      </p:sp>
      <p:sp>
        <p:nvSpPr>
          <p:cNvPr id="11893" name="yt_shape_11893"/>
          <p:cNvSpPr txBox="1"/>
          <p:nvPr/>
        </p:nvSpPr>
        <p:spPr>
          <a:xfrm>
            <a:off x="540119" y="1399565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黔西南州中考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小华酷爱足球运动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一次训练时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他将足球从地面向上踢出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足球距地面的高度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与足球被踢出后经过的时间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之间的关系为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则足球距地面的最大高度是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7.2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4382514361">
            <a:extLst>
              <a:ext uri="{FF2B5EF4-FFF2-40B4-BE49-F238E27FC236}">
                <a16:creationId xmlns:a16="http://schemas.microsoft.com/office/drawing/2014/main" id="{0D324C1A-5BEB-AE47-870A-008D0BE24A74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039"/>
            <a:ext cx="1168464" cy="36436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0CC6CBA-9CEC-E0E7-92C8-C31CDC185913}"/>
              </a:ext>
            </a:extLst>
          </p:cNvPr>
          <p:cNvSpPr txBox="1"/>
          <p:nvPr/>
        </p:nvSpPr>
        <p:spPr>
          <a:xfrm>
            <a:off x="5411046" y="2303735"/>
            <a:ext cx="865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7.2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896" name="yt_table_11896" title="H_81.81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0193931"/>
              </p:ext>
            </p:extLst>
          </p:nvPr>
        </p:nvGraphicFramePr>
        <p:xfrm>
          <a:off x="540000" y="2966784"/>
          <a:ext cx="11111998" cy="103898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55402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134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1457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1457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145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1457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时间第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天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销售量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y/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kg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1898" name="yt_shape_11898"/>
          <p:cNvSpPr txBox="1"/>
          <p:nvPr/>
        </p:nvSpPr>
        <p:spPr>
          <a:xfrm>
            <a:off x="540000" y="4008959"/>
            <a:ext cx="381194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的函数解析式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899" name="yt_shape_11899"/>
              <p:cNvSpPr txBox="1"/>
              <p:nvPr/>
            </p:nvSpPr>
            <p:spPr>
              <a:xfrm>
                <a:off x="540000" y="4488262"/>
                <a:ext cx="11111998" cy="197958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设每天销售量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与时间第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天之间满足的一次函数关系式为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根据题意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𝑘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=33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𝑘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=30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𝑘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=35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为整数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899" name="yt_shape_1189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488262"/>
                <a:ext cx="11111998" cy="1979581"/>
              </a:xfrm>
              <a:prstGeom prst="rect">
                <a:avLst/>
              </a:prstGeom>
              <a:blipFill>
                <a:blip r:embed="rId2"/>
                <a:stretch>
                  <a:fillRect l="-1701" t="-2462" b="-86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1894">
                <a:extLst>
                  <a:ext uri="{FF2B5EF4-FFF2-40B4-BE49-F238E27FC236}">
                    <a16:creationId xmlns:a16="http://schemas.microsoft.com/office/drawing/2014/main" id="{50414B16-CD44-48DF-B379-2069A18A81BF}"/>
                  </a:ext>
                </a:extLst>
              </p:cNvPr>
              <p:cNvSpPr txBox="1"/>
              <p:nvPr/>
            </p:nvSpPr>
            <p:spPr>
              <a:xfrm>
                <a:off x="540000" y="836712"/>
                <a:ext cx="11111999" cy="206678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某超市购进一批水果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成本为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元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/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kg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根据市场调研发现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这种水果在未来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天的售价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元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/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kg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与时间第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天之间满足函数关系式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为整数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又通过分析销售情况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发现每天销售量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kg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与时间第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天之间满足一次函数关系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下表是其中的三组对应值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5" name="yt_shape_11894">
                <a:extLst>
                  <a:ext uri="{FF2B5EF4-FFF2-40B4-BE49-F238E27FC236}">
                    <a16:creationId xmlns:a16="http://schemas.microsoft.com/office/drawing/2014/main" id="{50414B16-CD44-48DF-B379-2069A18A81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836712"/>
                <a:ext cx="11111999" cy="2066784"/>
              </a:xfrm>
              <a:prstGeom prst="rect">
                <a:avLst/>
              </a:prstGeom>
              <a:blipFill>
                <a:blip r:embed="rId3"/>
                <a:stretch>
                  <a:fillRect l="-1701" t="-2360" r="-549" b="-85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8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8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99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01" name="yt_shape_11901"/>
          <p:cNvSpPr txBox="1"/>
          <p:nvPr/>
        </p:nvSpPr>
        <p:spPr>
          <a:xfrm>
            <a:off x="540000" y="900000"/>
            <a:ext cx="969496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天中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哪一天销售这种水果利润最大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最大利润为多少元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？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902" name="yt_shape_11902"/>
              <p:cNvSpPr txBox="1"/>
              <p:nvPr/>
            </p:nvSpPr>
            <p:spPr>
              <a:xfrm>
                <a:off x="540000" y="1379303"/>
                <a:ext cx="6248505" cy="344171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设销售这种水果的日利润为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w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w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350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3025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为整数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w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取最大值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最大值为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378.</a:t>
                </a:r>
              </a:p>
            </p:txBody>
          </p:sp>
        </mc:Choice>
        <mc:Fallback xmlns="">
          <p:sp>
            <p:nvSpPr>
              <p:cNvPr id="11902" name="yt_shape_11902" descr="{&quot;rangeId&quot;:19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79303"/>
                <a:ext cx="6248505" cy="3441711"/>
              </a:xfrm>
              <a:prstGeom prst="rect">
                <a:avLst/>
              </a:prstGeom>
              <a:blipFill>
                <a:blip r:embed="rId2"/>
                <a:stretch>
                  <a:fillRect l="-3024" t="-1416" r="-1756" b="-46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904" name="yt_shape_11904"/>
          <p:cNvSpPr txBox="1"/>
          <p:nvPr/>
        </p:nvSpPr>
        <p:spPr>
          <a:xfrm>
            <a:off x="540000" y="4871802"/>
            <a:ext cx="103874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在这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天中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第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天和第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天销售这种水果的利润最大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最大利润为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378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元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9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9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9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9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9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9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19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02" grpId="0" build="allAtOnce"/>
      <p:bldP spid="1190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1518</Words>
  <Application>Microsoft Office PowerPoint</Application>
  <PresentationFormat>宽屏</PresentationFormat>
  <Paragraphs>107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8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70</cp:revision>
  <dcterms:created xsi:type="dcterms:W3CDTF">2023-05-05T05:33:04Z</dcterms:created>
  <dcterms:modified xsi:type="dcterms:W3CDTF">2023-05-18T11:51:28Z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