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2" r:id="rId6"/>
    <p:sldId id="376" r:id="rId7"/>
    <p:sldId id="378" r:id="rId8"/>
    <p:sldId id="384" r:id="rId9"/>
    <p:sldId id="386" r:id="rId10"/>
    <p:sldId id="390" r:id="rId11"/>
    <p:sldId id="396" r:id="rId12"/>
    <p:sldId id="392" r:id="rId13"/>
    <p:sldId id="397" r:id="rId14"/>
    <p:sldId id="394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9.bin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1" name="yt_image_10491" title="H_56.7213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3" name="yt_image_10493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5" name="yt_shape_10495"/>
          <p:cNvSpPr txBox="1"/>
          <p:nvPr/>
        </p:nvSpPr>
        <p:spPr>
          <a:xfrm>
            <a:off x="540119" y="220325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若该方程有两个不等的实数根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当该方程一个根为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的值及方程的另一根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用根的判别式求解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已知方程一个根求有关字母的值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可以用根与系数的关系建立联系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也可以利用方程根的定义求解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" name="yt_shape_10548"/>
          <p:cNvSpPr txBox="1"/>
          <p:nvPr/>
        </p:nvSpPr>
        <p:spPr>
          <a:xfrm>
            <a:off x="540000" y="1176591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49" name="yt_shape_10549"/>
              <p:cNvSpPr txBox="1"/>
              <p:nvPr/>
            </p:nvSpPr>
            <p:spPr>
              <a:xfrm>
                <a:off x="540000" y="1655894"/>
                <a:ext cx="8342027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49" name="yt_shape_10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5894"/>
                <a:ext cx="8342027" cy="2277162"/>
              </a:xfrm>
              <a:prstGeom prst="rect">
                <a:avLst/>
              </a:prstGeom>
              <a:blipFill>
                <a:blip r:embed="rId2"/>
                <a:stretch>
                  <a:fillRect l="-2266" t="-2413" r="-1243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547">
            <a:extLst>
              <a:ext uri="{FF2B5EF4-FFF2-40B4-BE49-F238E27FC236}">
                <a16:creationId xmlns:a16="http://schemas.microsoft.com/office/drawing/2014/main" id="{2306DB30-CA16-4AE2-AAEA-D7E6AE51AA9F}"/>
              </a:ext>
            </a:extLst>
          </p:cNvPr>
          <p:cNvSpPr txBox="1"/>
          <p:nvPr/>
        </p:nvSpPr>
        <p:spPr>
          <a:xfrm>
            <a:off x="540000" y="748076"/>
            <a:ext cx="9561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南充市中考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107096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设方程的两个实数根分别为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52" name="yt_shape_10552"/>
          <p:cNvSpPr txBox="1"/>
          <p:nvPr/>
        </p:nvSpPr>
        <p:spPr>
          <a:xfrm>
            <a:off x="540000" y="1379303"/>
            <a:ext cx="837569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的两个实数根分别为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3" name="yt_shape_1055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c43349f-47d7-4694-97a4-f7eb7cdff8e3.png&quot;}"/>
            </a:endParaRPr>
          </a:p>
        </p:txBody>
      </p:sp>
      <p:sp>
        <p:nvSpPr>
          <p:cNvPr id="10554" name="yt_shape_1055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55" name="yt_shape_10555"/>
          <p:cNvSpPr txBox="1"/>
          <p:nvPr/>
        </p:nvSpPr>
        <p:spPr>
          <a:xfrm>
            <a:off x="540000" y="2612595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6" name="yt_shape_10556"/>
              <p:cNvSpPr txBox="1"/>
              <p:nvPr/>
            </p:nvSpPr>
            <p:spPr>
              <a:xfrm>
                <a:off x="540000" y="3091898"/>
                <a:ext cx="4430700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即实数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56" name="yt_shape_10556" descr="{&quot;rangeId&quot;:21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1898"/>
                <a:ext cx="4430700" cy="2277162"/>
              </a:xfrm>
              <a:prstGeom prst="rect">
                <a:avLst/>
              </a:prstGeom>
              <a:blipFill>
                <a:blip r:embed="rId2"/>
                <a:stretch>
                  <a:fillRect l="-4270" t="-2139" r="-3306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46795">
            <a:extLst>
              <a:ext uri="{FF2B5EF4-FFF2-40B4-BE49-F238E27FC236}">
                <a16:creationId xmlns:a16="http://schemas.microsoft.com/office/drawing/2014/main" id="{0373DFE8-5BB6-A787-6918-09A45F126E4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8" name="yt_shape_10558"/>
          <p:cNvSpPr txBox="1"/>
          <p:nvPr/>
        </p:nvSpPr>
        <p:spPr>
          <a:xfrm>
            <a:off x="540000" y="900000"/>
            <a:ext cx="8148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若该方程的两个根都是符号相同的整数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59" name="yt_shape_10559"/>
              <p:cNvSpPr txBox="1"/>
              <p:nvPr/>
            </p:nvSpPr>
            <p:spPr>
              <a:xfrm>
                <a:off x="540000" y="1379303"/>
                <a:ext cx="4717638" cy="4680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是方程的两根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方程两根都是整数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方程两根都不是整数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所以整数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0559" name="yt_shape_10559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717638" cy="4680961"/>
              </a:xfrm>
              <a:prstGeom prst="rect">
                <a:avLst/>
              </a:prstGeom>
              <a:blipFill>
                <a:blip r:embed="rId2"/>
                <a:stretch>
                  <a:fillRect l="-4010" t="-1042" r="-3105" b="-3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5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5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1" name="yt_shape_10561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e4bac775-0b84-44ad-a46d-e57b5ac71dd3.png&quot;}"/>
            </a:endParaRPr>
          </a:p>
        </p:txBody>
      </p:sp>
      <p:sp>
        <p:nvSpPr>
          <p:cNvPr id="10562" name="yt_shape_10562"/>
          <p:cNvSpPr txBox="1"/>
          <p:nvPr/>
        </p:nvSpPr>
        <p:spPr>
          <a:xfrm>
            <a:off x="3479899" y="141001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利用根与系数的关系求根的代数式的值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63" name="yt_shape_10563"/>
              <p:cNvSpPr txBox="1"/>
              <p:nvPr/>
            </p:nvSpPr>
            <p:spPr>
              <a:xfrm>
                <a:off x="540119" y="1889319"/>
                <a:ext cx="11111999" cy="9223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则代数式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563" name="yt_shape_10563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9319"/>
                <a:ext cx="11111999" cy="922368"/>
              </a:xfrm>
              <a:prstGeom prst="rect">
                <a:avLst/>
              </a:prstGeom>
              <a:blipFill>
                <a:blip r:embed="rId2"/>
                <a:stretch>
                  <a:fillRect l="-1701" t="-5960" b="-19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65" name="yt_table_1056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79052"/>
              </p:ext>
            </p:extLst>
          </p:nvPr>
        </p:nvGraphicFramePr>
        <p:xfrm>
          <a:off x="540000" y="3014839"/>
          <a:ext cx="8267066" cy="428054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67" name="yt_shape_10567"/>
              <p:cNvSpPr txBox="1"/>
              <p:nvPr/>
            </p:nvSpPr>
            <p:spPr>
              <a:xfrm>
                <a:off x="540000" y="3712798"/>
                <a:ext cx="10578024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567" name="yt_shape_10567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2798"/>
                <a:ext cx="10578024" cy="434286"/>
              </a:xfrm>
              <a:prstGeom prst="rect">
                <a:avLst/>
              </a:prstGeom>
              <a:blipFill>
                <a:blip r:embed="rId3"/>
                <a:stretch>
                  <a:fillRect l="-1787" t="-11268" r="-58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69" name="yt_shape_10569"/>
              <p:cNvSpPr txBox="1"/>
              <p:nvPr/>
            </p:nvSpPr>
            <p:spPr>
              <a:xfrm>
                <a:off x="540119" y="4197872"/>
                <a:ext cx="11111999" cy="12690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569" name="yt_shape_10569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7872"/>
                <a:ext cx="11111999" cy="1269002"/>
              </a:xfrm>
              <a:prstGeom prst="rect">
                <a:avLst/>
              </a:prstGeom>
              <a:blipFill>
                <a:blip r:embed="rId4"/>
                <a:stretch>
                  <a:fillRect l="-1701" r="-768" b="-10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71" name="yt_image_10571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79899" y="5661248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346821">
            <a:extLst>
              <a:ext uri="{FF2B5EF4-FFF2-40B4-BE49-F238E27FC236}">
                <a16:creationId xmlns:a16="http://schemas.microsoft.com/office/drawing/2014/main" id="{62971D64-C004-5422-21C8-E7A8FD8CA95D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64F6D7-FE8C-811D-4EC4-4EC9A0EF6915}"/>
              </a:ext>
            </a:extLst>
          </p:cNvPr>
          <p:cNvSpPr txBox="1"/>
          <p:nvPr/>
        </p:nvSpPr>
        <p:spPr>
          <a:xfrm>
            <a:off x="2293894" y="2325875"/>
            <a:ext cx="400748" cy="5236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579425-5D56-AA88-CE18-5BA3D16E70C1}"/>
              </a:ext>
            </a:extLst>
          </p:cNvPr>
          <p:cNvSpPr txBox="1"/>
          <p:nvPr/>
        </p:nvSpPr>
        <p:spPr>
          <a:xfrm>
            <a:off x="10163711" y="3665993"/>
            <a:ext cx="789686" cy="5236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9B6150-A183-9302-3596-8A4C89CEDFE8}"/>
                  </a:ext>
                </a:extLst>
              </p:cNvPr>
              <p:cNvSpPr txBox="1"/>
              <p:nvPr/>
            </p:nvSpPr>
            <p:spPr>
              <a:xfrm>
                <a:off x="1135908" y="4744169"/>
                <a:ext cx="6134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E79B6150-A183-9302-3596-8A4C89CED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4744169"/>
                <a:ext cx="613474" cy="67628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" name="yt_shape_10499"/>
          <p:cNvSpPr txBox="1"/>
          <p:nvPr/>
        </p:nvSpPr>
        <p:spPr>
          <a:xfrm>
            <a:off x="540000" y="900000"/>
            <a:ext cx="9746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500" name="yt_shape_10500"/>
          <p:cNvSpPr txBox="1"/>
          <p:nvPr/>
        </p:nvSpPr>
        <p:spPr>
          <a:xfrm>
            <a:off x="540000" y="1379303"/>
            <a:ext cx="1619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01" name="yt_shape_10501"/>
          <p:cNvSpPr txBox="1"/>
          <p:nvPr/>
        </p:nvSpPr>
        <p:spPr>
          <a:xfrm>
            <a:off x="540000" y="1858606"/>
            <a:ext cx="33134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02" name="yt_shape_10502"/>
          <p:cNvSpPr txBox="1"/>
          <p:nvPr/>
        </p:nvSpPr>
        <p:spPr>
          <a:xfrm>
            <a:off x="540000" y="2337909"/>
            <a:ext cx="3795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设方程的另一根为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503" name="yt_shape_10503"/>
          <p:cNvSpPr txBox="1"/>
          <p:nvPr/>
        </p:nvSpPr>
        <p:spPr>
          <a:xfrm>
            <a:off x="540000" y="2817212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由根与系数的关系得</a:t>
            </a:r>
          </a:p>
        </p:txBody>
      </p:sp>
      <p:sp>
        <p:nvSpPr>
          <p:cNvPr id="10504" name="yt_shape_10504"/>
          <p:cNvSpPr txBox="1"/>
          <p:nvPr/>
        </p:nvSpPr>
        <p:spPr>
          <a:xfrm>
            <a:off x="540000" y="3296515"/>
            <a:ext cx="1800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505" name="yt_shape_10505"/>
          <p:cNvSpPr txBox="1"/>
          <p:nvPr/>
        </p:nvSpPr>
        <p:spPr>
          <a:xfrm>
            <a:off x="540000" y="3775818"/>
            <a:ext cx="1721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06" name="yt_shape_10506"/>
          <p:cNvSpPr txBox="1"/>
          <p:nvPr/>
        </p:nvSpPr>
        <p:spPr>
          <a:xfrm>
            <a:off x="540000" y="4255121"/>
            <a:ext cx="22618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507" name="yt_shape_10507"/>
          <p:cNvSpPr txBox="1"/>
          <p:nvPr/>
        </p:nvSpPr>
        <p:spPr>
          <a:xfrm>
            <a:off x="540000" y="4734424"/>
            <a:ext cx="13128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08" name="yt_shape_10508"/>
              <p:cNvSpPr txBox="1"/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日照市中考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有两个不同的实数根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1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508" name="yt_shape_10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r="-71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10" name="yt_shape_10510"/>
              <p:cNvSpPr txBox="1"/>
              <p:nvPr/>
            </p:nvSpPr>
            <p:spPr>
              <a:xfrm>
                <a:off x="540119" y="2073659"/>
                <a:ext cx="11111999" cy="17926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由根与系数的关系得到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再由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变形得到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即可得到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然后解此方程选择符合题意的解即可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510" name="yt_shape_10510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3659"/>
                <a:ext cx="11111999" cy="1792607"/>
              </a:xfrm>
              <a:prstGeom prst="rect">
                <a:avLst/>
              </a:prstGeom>
              <a:blipFill>
                <a:blip r:embed="rId3"/>
                <a:stretch>
                  <a:fillRect l="-1701" r="-1537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61E7686-E5A3-078C-B474-80234F201E61}"/>
              </a:ext>
            </a:extLst>
          </p:cNvPr>
          <p:cNvCxnSpPr/>
          <p:nvPr/>
        </p:nvCxnSpPr>
        <p:spPr>
          <a:xfrm>
            <a:off x="4583832" y="2022871"/>
            <a:ext cx="100811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2" name="yt_shape_1051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5911b95-482d-491d-afad-65359368905e.png&quot;}"/>
            </a:endParaRPr>
          </a:p>
        </p:txBody>
      </p:sp>
      <p:sp>
        <p:nvSpPr>
          <p:cNvPr id="10513" name="yt_shape_10513"/>
          <p:cNvSpPr txBox="1"/>
          <p:nvPr/>
        </p:nvSpPr>
        <p:spPr>
          <a:xfrm>
            <a:off x="540000" y="1662201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利用根与系数的关系求代数式的值</a:t>
            </a:r>
          </a:p>
        </p:txBody>
      </p:sp>
      <p:sp>
        <p:nvSpPr>
          <p:cNvPr id="10514" name="yt_shape_1051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对于一元二次方程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若它的两个根分别为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5" name="yt_shape_10515"/>
              <p:cNvSpPr txBox="1"/>
              <p:nvPr/>
            </p:nvSpPr>
            <p:spPr>
              <a:xfrm>
                <a:off x="540119" y="3121201"/>
                <a:ext cx="11111999" cy="10776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对于一元二次方程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若它的两个根分别为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515" name="yt_shape_1051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1201"/>
                <a:ext cx="11111999" cy="1077667"/>
              </a:xfrm>
              <a:prstGeom prst="rect">
                <a:avLst/>
              </a:prstGeom>
              <a:blipFill>
                <a:blip r:embed="rId2"/>
                <a:stretch>
                  <a:fillRect l="-1701" t="-6215" b="-12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17" name="yt_shape_10517"/>
          <p:cNvSpPr txBox="1"/>
          <p:nvPr/>
        </p:nvSpPr>
        <p:spPr>
          <a:xfrm>
            <a:off x="540000" y="4303774"/>
            <a:ext cx="108459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18" name="yt_table_1051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069500"/>
              </p:ext>
            </p:extLst>
          </p:nvPr>
        </p:nvGraphicFramePr>
        <p:xfrm>
          <a:off x="540000" y="4783077"/>
          <a:ext cx="75050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pic>
        <p:nvPicPr>
          <p:cNvPr id="3" name="yt_shape_1684382346622">
            <a:extLst>
              <a:ext uri="{FF2B5EF4-FFF2-40B4-BE49-F238E27FC236}">
                <a16:creationId xmlns:a16="http://schemas.microsoft.com/office/drawing/2014/main" id="{68B346DE-7C88-1DD6-F6D0-A91F874DFC8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46638">
            <a:extLst>
              <a:ext uri="{FF2B5EF4-FFF2-40B4-BE49-F238E27FC236}">
                <a16:creationId xmlns:a16="http://schemas.microsoft.com/office/drawing/2014/main" id="{F8E16CF5-EECB-982B-9916-E22620964FB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4E06F4-3D76-733F-3172-73BCA7A31214}"/>
              </a:ext>
            </a:extLst>
          </p:cNvPr>
          <p:cNvSpPr txBox="1"/>
          <p:nvPr/>
        </p:nvSpPr>
        <p:spPr>
          <a:xfrm>
            <a:off x="1059708" y="253580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24FB3C-0EC5-925A-339F-251720EECF41}"/>
              </a:ext>
            </a:extLst>
          </p:cNvPr>
          <p:cNvSpPr txBox="1"/>
          <p:nvPr/>
        </p:nvSpPr>
        <p:spPr>
          <a:xfrm>
            <a:off x="3209183" y="25358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F9CF056-0F78-C59E-D71C-F42C8F7BEA1A}"/>
                  </a:ext>
                </a:extLst>
              </p:cNvPr>
              <p:cNvSpPr txBox="1"/>
              <p:nvPr/>
            </p:nvSpPr>
            <p:spPr>
              <a:xfrm>
                <a:off x="2683721" y="3549883"/>
                <a:ext cx="934784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6" name="文本框 5" descr="{'rangeId': 5, 'hasSerialNum': 1, 'mathAnswerShape': 1}">
                <a:extLst>
                  <a:ext uri="{FF2B5EF4-FFF2-40B4-BE49-F238E27FC236}">
                    <a16:creationId xmlns:a16="http://schemas.microsoft.com/office/drawing/2014/main" id="{5F9CF056-0F78-C59E-D71C-F42C8F7BE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721" y="3549883"/>
                <a:ext cx="934784" cy="685369"/>
              </a:xfrm>
              <a:prstGeom prst="rect">
                <a:avLst/>
              </a:prstGeom>
              <a:blipFill>
                <a:blip r:embed="rId5"/>
                <a:stretch>
                  <a:fillRect l="-9740" b="-1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1463E76-C919-3141-1906-BFDC7B9296B1}"/>
              </a:ext>
            </a:extLst>
          </p:cNvPr>
          <p:cNvCxnSpPr/>
          <p:nvPr/>
        </p:nvCxnSpPr>
        <p:spPr>
          <a:xfrm>
            <a:off x="2468932" y="4207496"/>
            <a:ext cx="10595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537E59-53CC-60D1-6316-E38D6EB8CF6D}"/>
                  </a:ext>
                </a:extLst>
              </p:cNvPr>
              <p:cNvSpPr txBox="1"/>
              <p:nvPr/>
            </p:nvSpPr>
            <p:spPr>
              <a:xfrm>
                <a:off x="4902093" y="3549883"/>
                <a:ext cx="629983" cy="6853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8" name="文本框 7" descr="{'rangeId': 5, 'hasSerialNum': 1, 'mathAnswerShape': 1}">
                <a:extLst>
                  <a:ext uri="{FF2B5EF4-FFF2-40B4-BE49-F238E27FC236}">
                    <a16:creationId xmlns:a16="http://schemas.microsoft.com/office/drawing/2014/main" id="{08537E59-53CC-60D1-6316-E38D6EB8C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093" y="3549883"/>
                <a:ext cx="629983" cy="6853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D02A986-FEFE-04A6-8989-8282397277FB}"/>
              </a:ext>
            </a:extLst>
          </p:cNvPr>
          <p:cNvCxnSpPr/>
          <p:nvPr/>
        </p:nvCxnSpPr>
        <p:spPr>
          <a:xfrm>
            <a:off x="4611104" y="4207496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5C9A88F-3B77-EF09-B2EB-515AFEF01BC2}"/>
              </a:ext>
            </a:extLst>
          </p:cNvPr>
          <p:cNvSpPr txBox="1"/>
          <p:nvPr/>
        </p:nvSpPr>
        <p:spPr>
          <a:xfrm>
            <a:off x="10378214" y="42569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20" name="yt_shape_10520"/>
              <p:cNvSpPr txBox="1"/>
              <p:nvPr/>
            </p:nvSpPr>
            <p:spPr>
              <a:xfrm>
                <a:off x="540119" y="900000"/>
                <a:ext cx="11111999" cy="22379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实数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是一元二次方程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-10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则多项式</a:t>
                </a:r>
                <a:r>
                  <a:rPr lang="en-US" altLang="zh-CN" sz="2400" b="0" i="1" u="none" spc="-1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spc="-10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求下列各方程的两根之和与两根之积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0520" name="yt_shape_105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237985"/>
              </a:xfrm>
              <a:prstGeom prst="rect">
                <a:avLst/>
              </a:prstGeom>
              <a:blipFill>
                <a:blip r:embed="rId2"/>
                <a:stretch>
                  <a:fillRect l="-1701" t="-2452" r="-659" b="-5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B6204D-2B39-476E-CD12-93BFE238EB5C}"/>
              </a:ext>
            </a:extLst>
          </p:cNvPr>
          <p:cNvSpPr txBox="1"/>
          <p:nvPr/>
        </p:nvSpPr>
        <p:spPr>
          <a:xfrm>
            <a:off x="10619057" y="86360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CE4D79-2728-5C67-4C48-6DDACCF44F82}"/>
                  </a:ext>
                </a:extLst>
              </p:cNvPr>
              <p:cNvSpPr txBox="1"/>
              <p:nvPr/>
            </p:nvSpPr>
            <p:spPr>
              <a:xfrm>
                <a:off x="4647458" y="1709983"/>
                <a:ext cx="91827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CE4D79-2728-5C67-4C48-6DDACCF44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7458" y="1709983"/>
                <a:ext cx="918274" cy="769062"/>
              </a:xfrm>
              <a:prstGeom prst="rect">
                <a:avLst/>
              </a:prstGeom>
              <a:blipFill>
                <a:blip r:embed="rId3"/>
                <a:stretch>
                  <a:fillRect l="-99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E7323EF-AF77-CECA-9697-030BC4B0DF69}"/>
              </a:ext>
            </a:extLst>
          </p:cNvPr>
          <p:cNvCxnSpPr/>
          <p:nvPr/>
        </p:nvCxnSpPr>
        <p:spPr>
          <a:xfrm>
            <a:off x="4432669" y="2451289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87C57E-81F0-6A91-459B-E96969F67C75}"/>
                  </a:ext>
                </a:extLst>
              </p:cNvPr>
              <p:cNvSpPr txBox="1"/>
              <p:nvPr/>
            </p:nvSpPr>
            <p:spPr>
              <a:xfrm>
                <a:off x="6672064" y="1709983"/>
                <a:ext cx="91827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87C57E-81F0-6A91-459B-E96969F67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064" y="1709983"/>
                <a:ext cx="918274" cy="769062"/>
              </a:xfrm>
              <a:prstGeom prst="rect">
                <a:avLst/>
              </a:prstGeom>
              <a:blipFill>
                <a:blip r:embed="rId4"/>
                <a:stretch>
                  <a:fillRect l="-99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0E65A32-E54A-3C92-9EB5-0FFC59002987}"/>
              </a:ext>
            </a:extLst>
          </p:cNvPr>
          <p:cNvCxnSpPr/>
          <p:nvPr/>
        </p:nvCxnSpPr>
        <p:spPr>
          <a:xfrm>
            <a:off x="6558332" y="2451289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D25C98-1051-6303-8E05-82A7761EC36A}"/>
                  </a:ext>
                </a:extLst>
              </p:cNvPr>
              <p:cNvSpPr txBox="1"/>
              <p:nvPr/>
            </p:nvSpPr>
            <p:spPr>
              <a:xfrm>
                <a:off x="4876058" y="2385433"/>
                <a:ext cx="613474" cy="6835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D25C98-1051-6303-8E05-82A7761EC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058" y="2385433"/>
                <a:ext cx="613474" cy="6835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277D698-CC8E-10CA-FBBD-6A1383589590}"/>
              </a:ext>
            </a:extLst>
          </p:cNvPr>
          <p:cNvCxnSpPr/>
          <p:nvPr/>
        </p:nvCxnSpPr>
        <p:spPr>
          <a:xfrm>
            <a:off x="4585069" y="3041204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C5D780-D991-6AB5-A5FB-9D2C39D6F1C1}"/>
                  </a:ext>
                </a:extLst>
              </p:cNvPr>
              <p:cNvSpPr txBox="1"/>
              <p:nvPr/>
            </p:nvSpPr>
            <p:spPr>
              <a:xfrm>
                <a:off x="6773121" y="2385433"/>
                <a:ext cx="613474" cy="6835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C5D780-D991-6AB5-A5FB-9D2C39D6F1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121" y="2385433"/>
                <a:ext cx="613474" cy="6835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897748A-8DC3-D488-950D-D5EBE3D3DA78}"/>
              </a:ext>
            </a:extLst>
          </p:cNvPr>
          <p:cNvCxnSpPr/>
          <p:nvPr/>
        </p:nvCxnSpPr>
        <p:spPr>
          <a:xfrm>
            <a:off x="6482132" y="3041204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" name="yt_shape_10526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利用根与系数的关系求方程的根</a:t>
            </a:r>
          </a:p>
        </p:txBody>
      </p:sp>
      <p:sp>
        <p:nvSpPr>
          <p:cNvPr id="10527" name="yt_shape_1052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则此方程的另一个根是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28" name="yt_table_1052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584421"/>
              </p:ext>
            </p:extLst>
          </p:nvPr>
        </p:nvGraphicFramePr>
        <p:xfrm>
          <a:off x="540000" y="2511364"/>
          <a:ext cx="72002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3" name="yt_shape_1684382346669">
            <a:extLst>
              <a:ext uri="{FF2B5EF4-FFF2-40B4-BE49-F238E27FC236}">
                <a16:creationId xmlns:a16="http://schemas.microsoft.com/office/drawing/2014/main" id="{41ECE87B-3850-86E6-FB1D-CCC4DEAF7E1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E9BEFC-ED1C-FDE1-A4C4-7CF8F7B2CFD0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0" name="yt_shape_10530"/>
          <p:cNvSpPr txBox="1"/>
          <p:nvPr/>
        </p:nvSpPr>
        <p:spPr>
          <a:xfrm>
            <a:off x="494314" y="751658"/>
            <a:ext cx="77344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利用根与系数的关系求待定字母的值或范围</a:t>
            </a:r>
          </a:p>
        </p:txBody>
      </p:sp>
      <p:sp>
        <p:nvSpPr>
          <p:cNvPr id="10531" name="yt_shape_10531"/>
          <p:cNvSpPr txBox="1"/>
          <p:nvPr/>
        </p:nvSpPr>
        <p:spPr>
          <a:xfrm>
            <a:off x="540119" y="12512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则方程的另一个根及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32" name="yt_table_1053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42146"/>
              </p:ext>
            </p:extLst>
          </p:nvPr>
        </p:nvGraphicFramePr>
        <p:xfrm>
          <a:off x="540000" y="2363022"/>
          <a:ext cx="96386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3014980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34" name="yt_shape_10534"/>
              <p:cNvSpPr txBox="1"/>
              <p:nvPr/>
            </p:nvSpPr>
            <p:spPr>
              <a:xfrm>
                <a:off x="540119" y="2838087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的两实数根之积为负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0534" name="yt_shape_10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38087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36" name="yt_shape_10536"/>
          <p:cNvSpPr txBox="1"/>
          <p:nvPr/>
        </p:nvSpPr>
        <p:spPr>
          <a:xfrm>
            <a:off x="540000" y="4007899"/>
            <a:ext cx="8728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37" name="yt_shape_10537"/>
              <p:cNvSpPr txBox="1"/>
              <p:nvPr/>
            </p:nvSpPr>
            <p:spPr>
              <a:xfrm>
                <a:off x="540000" y="4487202"/>
                <a:ext cx="7351371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有两个实数根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2+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的值分别是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10537" name="yt_shape_10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87202"/>
                <a:ext cx="7351371" cy="1979581"/>
              </a:xfrm>
              <a:prstGeom prst="rect">
                <a:avLst/>
              </a:prstGeom>
              <a:blipFill>
                <a:blip r:embed="rId3"/>
                <a:stretch>
                  <a:fillRect l="-2570" t="-2462" r="-1493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46697">
            <a:extLst>
              <a:ext uri="{FF2B5EF4-FFF2-40B4-BE49-F238E27FC236}">
                <a16:creationId xmlns:a16="http://schemas.microsoft.com/office/drawing/2014/main" id="{A1CE4E43-6B4C-28DB-3DAC-FCD468B25D9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2287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B4D50D-4980-87A6-67AC-545B4B864FD7}"/>
              </a:ext>
            </a:extLst>
          </p:cNvPr>
          <p:cNvSpPr txBox="1"/>
          <p:nvPr/>
        </p:nvSpPr>
        <p:spPr>
          <a:xfrm>
            <a:off x="3718771" y="16799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C8DFDA-D550-E8F9-C426-B245A51A0405}"/>
                  </a:ext>
                </a:extLst>
              </p:cNvPr>
              <p:cNvSpPr txBox="1"/>
              <p:nvPr/>
            </p:nvSpPr>
            <p:spPr>
              <a:xfrm>
                <a:off x="1364508" y="3185819"/>
                <a:ext cx="1138937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C8DFDA-D550-E8F9-C426-B245A51A0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3185819"/>
                <a:ext cx="1138937" cy="674320"/>
              </a:xfrm>
              <a:prstGeom prst="rect">
                <a:avLst/>
              </a:prstGeom>
              <a:blipFill>
                <a:blip r:embed="rId5"/>
                <a:stretch>
                  <a:fillRect l="-8556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7" grpId="0" build="allAtOnce"/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9" name="yt_shape_10539"/>
          <p:cNvSpPr txBox="1"/>
          <p:nvPr/>
        </p:nvSpPr>
        <p:spPr>
          <a:xfrm>
            <a:off x="540000" y="900000"/>
            <a:ext cx="85936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用根与系数的关系时忽视隐含条件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ED02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p:sp>
        <p:nvSpPr>
          <p:cNvPr id="10540" name="yt_shape_10540"/>
          <p:cNvSpPr txBox="1"/>
          <p:nvPr/>
        </p:nvSpPr>
        <p:spPr>
          <a:xfrm>
            <a:off x="540000" y="1399565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46726">
            <a:extLst>
              <a:ext uri="{FF2B5EF4-FFF2-40B4-BE49-F238E27FC236}">
                <a16:creationId xmlns:a16="http://schemas.microsoft.com/office/drawing/2014/main" id="{0073164E-D9A1-7517-F3E0-836EA44B84E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B9AAE-EC46-C897-89F4-FCE9C5FB1D5A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F9167D-38A0-0147-4AFD-17BA47870CA4}"/>
              </a:ext>
            </a:extLst>
          </p:cNvPr>
          <p:cNvSpPr txBox="1"/>
          <p:nvPr/>
        </p:nvSpPr>
        <p:spPr>
          <a:xfrm>
            <a:off x="10378214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5a59836-3fa9-404b-ad73-ded919088273.png&quot;}"/>
            </a:endParaRPr>
          </a:p>
        </p:txBody>
      </p:sp>
      <p:sp>
        <p:nvSpPr>
          <p:cNvPr id="10542" name="yt_shape_10542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为根的一元二次方程是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43" name="yt_table_1054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116607"/>
              </p:ext>
            </p:extLst>
          </p:nvPr>
        </p:nvGraphicFramePr>
        <p:xfrm>
          <a:off x="540000" y="2755982"/>
          <a:ext cx="6485256" cy="848742"/>
        </p:xfrm>
        <a:graphic>
          <a:graphicData uri="http://schemas.openxmlformats.org/drawingml/2006/table">
            <a:tbl>
              <a:tblPr/>
              <a:tblGrid>
                <a:gridCol w="3708718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45" name="yt_shape_10545"/>
              <p:cNvSpPr txBox="1"/>
              <p:nvPr/>
            </p:nvSpPr>
            <p:spPr>
              <a:xfrm>
                <a:off x="540119" y="3655324"/>
                <a:ext cx="11111999" cy="13793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的两实数根为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545" name="yt_shape_1054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55324"/>
                <a:ext cx="11111999" cy="1379352"/>
              </a:xfrm>
              <a:prstGeom prst="rect">
                <a:avLst/>
              </a:prstGeom>
              <a:blipFill>
                <a:blip r:embed="rId2"/>
                <a:stretch>
                  <a:fillRect l="-1701" r="-1647" b="-5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46766">
            <a:extLst>
              <a:ext uri="{FF2B5EF4-FFF2-40B4-BE49-F238E27FC236}">
                <a16:creationId xmlns:a16="http://schemas.microsoft.com/office/drawing/2014/main" id="{147569DE-1CDD-2543-80AA-11BD59EDD63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96DDE8-098F-2ECF-7F09-6A6FC7DF7B97}"/>
              </a:ext>
            </a:extLst>
          </p:cNvPr>
          <p:cNvSpPr txBox="1"/>
          <p:nvPr/>
        </p:nvSpPr>
        <p:spPr>
          <a:xfrm>
            <a:off x="10597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2537A4-A009-1A4E-8518-020BDA92A421}"/>
                  </a:ext>
                </a:extLst>
              </p:cNvPr>
              <p:cNvSpPr txBox="1"/>
              <p:nvPr/>
            </p:nvSpPr>
            <p:spPr>
              <a:xfrm>
                <a:off x="2032846" y="4258961"/>
                <a:ext cx="613474" cy="676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7D2537A4-A009-1A4E-8518-020BDA92A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846" y="4258961"/>
                <a:ext cx="613474" cy="6769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1556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52</cp:revision>
  <dcterms:created xsi:type="dcterms:W3CDTF">2023-05-05T05:33:04Z</dcterms:created>
  <dcterms:modified xsi:type="dcterms:W3CDTF">2023-05-19T07:56:20Z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