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69" r:id="rId4"/>
    <p:sldId id="371" r:id="rId5"/>
    <p:sldId id="373" r:id="rId6"/>
    <p:sldId id="375" r:id="rId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4" name="yt_shape_10934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b3f8e173-5834-4f31-820a-aa7b1a12d557.png&quot;}"/>
            </a:endParaRPr>
          </a:p>
        </p:txBody>
      </p:sp>
      <p:sp>
        <p:nvSpPr>
          <p:cNvPr id="10935" name="yt_shape_10935"/>
          <p:cNvSpPr txBox="1"/>
          <p:nvPr/>
        </p:nvSpPr>
        <p:spPr>
          <a:xfrm>
            <a:off x="540000" y="1662201"/>
            <a:ext cx="478656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</a:t>
            </a:r>
          </a:p>
        </p:txBody>
      </p:sp>
      <p:sp>
        <p:nvSpPr>
          <p:cNvPr id="10936" name="yt_shape_10936"/>
          <p:cNvSpPr txBox="1"/>
          <p:nvPr/>
        </p:nvSpPr>
        <p:spPr>
          <a:xfrm>
            <a:off x="540119" y="216176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的图象是抛物线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对称轴是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轴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顶点是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原点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抛物线的开口向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上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顶点是抛物线的最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低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抛物线的开口向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下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顶点是抛物线的最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高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越大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抛物线的开口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越小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937" name="yt_shape_10937"/>
          <p:cNvSpPr txBox="1"/>
          <p:nvPr/>
        </p:nvSpPr>
        <p:spPr>
          <a:xfrm>
            <a:off x="540000" y="3601332"/>
            <a:ext cx="63687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的图象经过的象限是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0938" name="yt_table_10938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673657"/>
              </p:ext>
            </p:extLst>
          </p:nvPr>
        </p:nvGraphicFramePr>
        <p:xfrm>
          <a:off x="540000" y="4232999"/>
          <a:ext cx="6351906" cy="848742"/>
        </p:xfrm>
        <a:graphic>
          <a:graphicData uri="http://schemas.openxmlformats.org/drawingml/2006/table">
            <a:tbl>
              <a:tblPr/>
              <a:tblGrid>
                <a:gridCol w="3642043">
                  <a:extLst>
                    <a:ext uri="{9D8B030D-6E8A-4147-A177-3AD203B41FA5}">
                      <a16:colId xmlns:a16="http://schemas.microsoft.com/office/drawing/2014/main" val="10109"/>
                    </a:ext>
                  </a:extLst>
                </a:gridCol>
                <a:gridCol w="2709863">
                  <a:extLst>
                    <a:ext uri="{9D8B030D-6E8A-4147-A177-3AD203B41FA5}">
                      <a16:colId xmlns:a16="http://schemas.microsoft.com/office/drawing/2014/main" val="101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第一、二象限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第一、三象限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第二、四象限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第三、四象限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0"/>
                  </a:ext>
                </a:extLst>
              </a:tr>
            </a:tbl>
          </a:graphicData>
        </a:graphic>
      </p:graphicFrame>
      <p:sp>
        <p:nvSpPr>
          <p:cNvPr id="10940" name="yt_shape_10940"/>
          <p:cNvSpPr txBox="1"/>
          <p:nvPr/>
        </p:nvSpPr>
        <p:spPr>
          <a:xfrm>
            <a:off x="540119" y="513234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开口向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上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对称轴是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轴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开口向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下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对称轴是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轴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396412">
            <a:extLst>
              <a:ext uri="{FF2B5EF4-FFF2-40B4-BE49-F238E27FC236}">
                <a16:creationId xmlns:a16="http://schemas.microsoft.com/office/drawing/2014/main" id="{684B31E4-11EC-8120-CFAE-9ADC151BF64D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382396432">
            <a:extLst>
              <a:ext uri="{FF2B5EF4-FFF2-40B4-BE49-F238E27FC236}">
                <a16:creationId xmlns:a16="http://schemas.microsoft.com/office/drawing/2014/main" id="{29C924F2-9323-2563-1270-A07A984CEAAE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A150E8E-A105-F8C8-7D82-855B64C5D4FD}"/>
              </a:ext>
            </a:extLst>
          </p:cNvPr>
          <p:cNvSpPr txBox="1"/>
          <p:nvPr/>
        </p:nvSpPr>
        <p:spPr>
          <a:xfrm>
            <a:off x="7069982" y="2073766"/>
            <a:ext cx="924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轴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2D3400-A496-CF3E-6CEB-32991B295781}"/>
              </a:ext>
            </a:extLst>
          </p:cNvPr>
          <p:cNvSpPr txBox="1"/>
          <p:nvPr/>
        </p:nvSpPr>
        <p:spPr>
          <a:xfrm>
            <a:off x="9338521" y="2101513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原点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AC09E78-8D0E-B097-B7E6-9D0EC2A8CF4C}"/>
              </a:ext>
            </a:extLst>
          </p:cNvPr>
          <p:cNvSpPr txBox="1"/>
          <p:nvPr/>
        </p:nvSpPr>
        <p:spPr>
          <a:xfrm>
            <a:off x="3498108" y="259044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上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61820F7-FE55-C787-2620-435552755B76}"/>
              </a:ext>
            </a:extLst>
          </p:cNvPr>
          <p:cNvSpPr txBox="1"/>
          <p:nvPr/>
        </p:nvSpPr>
        <p:spPr>
          <a:xfrm>
            <a:off x="7155707" y="259044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低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5F9ADC4-580A-40CD-D7FE-90F5E5CB4DA2}"/>
              </a:ext>
            </a:extLst>
          </p:cNvPr>
          <p:cNvSpPr txBox="1"/>
          <p:nvPr/>
        </p:nvSpPr>
        <p:spPr>
          <a:xfrm>
            <a:off x="1364508" y="306593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1D321C1-B915-185A-07F6-4F0978C0B44A}"/>
              </a:ext>
            </a:extLst>
          </p:cNvPr>
          <p:cNvSpPr txBox="1"/>
          <p:nvPr/>
        </p:nvSpPr>
        <p:spPr>
          <a:xfrm>
            <a:off x="5022108" y="306593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高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68594C2-B17F-8FC3-7C40-329C5D2C7A72}"/>
              </a:ext>
            </a:extLst>
          </p:cNvPr>
          <p:cNvSpPr txBox="1"/>
          <p:nvPr/>
        </p:nvSpPr>
        <p:spPr>
          <a:xfrm>
            <a:off x="9822707" y="306593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越小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9692AFB-5F20-9E6D-64F4-EDD7429D24A0}"/>
              </a:ext>
            </a:extLst>
          </p:cNvPr>
          <p:cNvSpPr txBox="1"/>
          <p:nvPr/>
        </p:nvSpPr>
        <p:spPr>
          <a:xfrm>
            <a:off x="5926864" y="355452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1037303-847A-A517-3856-9686254A5A8B}"/>
              </a:ext>
            </a:extLst>
          </p:cNvPr>
          <p:cNvSpPr txBox="1"/>
          <p:nvPr/>
        </p:nvSpPr>
        <p:spPr>
          <a:xfrm>
            <a:off x="3945783" y="5085535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994CF31-C242-B30A-FA9B-0E7EACF4BE6A}"/>
              </a:ext>
            </a:extLst>
          </p:cNvPr>
          <p:cNvSpPr txBox="1"/>
          <p:nvPr/>
        </p:nvSpPr>
        <p:spPr>
          <a:xfrm>
            <a:off x="6993782" y="508553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上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6F170FF-3BCF-CB9D-EE6D-C2D43F74893E}"/>
              </a:ext>
            </a:extLst>
          </p:cNvPr>
          <p:cNvSpPr txBox="1"/>
          <p:nvPr/>
        </p:nvSpPr>
        <p:spPr>
          <a:xfrm>
            <a:off x="9432182" y="5044341"/>
            <a:ext cx="924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轴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C34ED8C-6917-BF88-6F68-082B1F92EAEC}"/>
              </a:ext>
            </a:extLst>
          </p:cNvPr>
          <p:cNvSpPr txBox="1"/>
          <p:nvPr/>
        </p:nvSpPr>
        <p:spPr>
          <a:xfrm>
            <a:off x="2820246" y="5561023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99A453E-E0CD-9FE6-AEFC-20C47593FA67}"/>
              </a:ext>
            </a:extLst>
          </p:cNvPr>
          <p:cNvSpPr txBox="1"/>
          <p:nvPr/>
        </p:nvSpPr>
        <p:spPr>
          <a:xfrm>
            <a:off x="5868246" y="5561023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3D949A2-8428-587F-FE24-DB75FF2B5C49}"/>
              </a:ext>
            </a:extLst>
          </p:cNvPr>
          <p:cNvSpPr txBox="1"/>
          <p:nvPr/>
        </p:nvSpPr>
        <p:spPr>
          <a:xfrm>
            <a:off x="8306646" y="5519829"/>
            <a:ext cx="924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轴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1" name="yt_shape_10941"/>
          <p:cNvSpPr txBox="1"/>
          <p:nvPr/>
        </p:nvSpPr>
        <p:spPr>
          <a:xfrm>
            <a:off x="540000" y="900000"/>
            <a:ext cx="478656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的性质</a:t>
            </a:r>
          </a:p>
        </p:txBody>
      </p:sp>
      <p:sp>
        <p:nvSpPr>
          <p:cNvPr id="10942" name="yt_shape_10942"/>
          <p:cNvSpPr txBox="1"/>
          <p:nvPr/>
        </p:nvSpPr>
        <p:spPr>
          <a:xfrm>
            <a:off x="540119" y="141301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在二次函数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图象中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增大而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减小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增大而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增大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增大而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增大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增大而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减小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43" name="yt_shape_10943"/>
              <p:cNvSpPr txBox="1"/>
              <p:nvPr/>
            </p:nvSpPr>
            <p:spPr>
              <a:xfrm>
                <a:off x="540119" y="2839131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都在抛物线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43" name="yt_shape_10943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39131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396478">
            <a:extLst>
              <a:ext uri="{FF2B5EF4-FFF2-40B4-BE49-F238E27FC236}">
                <a16:creationId xmlns:a16="http://schemas.microsoft.com/office/drawing/2014/main" id="{EDE0C819-9DC5-2A2A-51F7-010F645B403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E29E2C8-133F-3FF6-E8FE-57AF53C4E018}"/>
              </a:ext>
            </a:extLst>
          </p:cNvPr>
          <p:cNvSpPr txBox="1"/>
          <p:nvPr/>
        </p:nvSpPr>
        <p:spPr>
          <a:xfrm>
            <a:off x="10675196" y="1352759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减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F90DB01-58D2-E1D7-24C4-62F2C44C62B7}"/>
              </a:ext>
            </a:extLst>
          </p:cNvPr>
          <p:cNvSpPr txBox="1"/>
          <p:nvPr/>
        </p:nvSpPr>
        <p:spPr>
          <a:xfrm>
            <a:off x="450108" y="182824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小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CB049C-8DAD-829E-5BBF-4CE6B7C59C1A}"/>
              </a:ext>
            </a:extLst>
          </p:cNvPr>
          <p:cNvSpPr txBox="1"/>
          <p:nvPr/>
        </p:nvSpPr>
        <p:spPr>
          <a:xfrm>
            <a:off x="4664921" y="1828247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增大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48EE94B-7EF2-DD2F-59BA-2CA3EDDB2946}"/>
              </a:ext>
            </a:extLst>
          </p:cNvPr>
          <p:cNvSpPr txBox="1"/>
          <p:nvPr/>
        </p:nvSpPr>
        <p:spPr>
          <a:xfrm>
            <a:off x="10708532" y="1828247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增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6DDEEC1-DADB-CCBA-7DA5-5CA282951AA0}"/>
              </a:ext>
            </a:extLst>
          </p:cNvPr>
          <p:cNvSpPr txBox="1"/>
          <p:nvPr/>
        </p:nvSpPr>
        <p:spPr>
          <a:xfrm>
            <a:off x="450108" y="230373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大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6E1704B-F716-3692-149D-F08F629A7726}"/>
              </a:ext>
            </a:extLst>
          </p:cNvPr>
          <p:cNvSpPr txBox="1"/>
          <p:nvPr/>
        </p:nvSpPr>
        <p:spPr>
          <a:xfrm>
            <a:off x="4664921" y="2303735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减小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44C90D3-DC20-F4FD-F723-3ACC4509F028}"/>
              </a:ext>
            </a:extLst>
          </p:cNvPr>
          <p:cNvSpPr txBox="1"/>
          <p:nvPr/>
        </p:nvSpPr>
        <p:spPr>
          <a:xfrm>
            <a:off x="9879857" y="2792325"/>
            <a:ext cx="789686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6" name="yt_shape_10946"/>
          <p:cNvSpPr txBox="1"/>
          <p:nvPr/>
        </p:nvSpPr>
        <p:spPr>
          <a:xfrm>
            <a:off x="540000" y="1179919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求这个二次函数解析式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0947"/>
              <p:cNvSpPr txBox="1"/>
              <p:nvPr/>
            </p:nvSpPr>
            <p:spPr>
              <a:xfrm>
                <a:off x="540000" y="1811586"/>
                <a:ext cx="9175589" cy="15991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设二次函数解析式为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因图象过点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代入解析式得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故所求的解析式为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09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11586"/>
                <a:ext cx="9175589" cy="1599156"/>
              </a:xfrm>
              <a:prstGeom prst="rect">
                <a:avLst/>
              </a:prstGeom>
              <a:blipFill>
                <a:blip r:embed="rId2"/>
                <a:stretch>
                  <a:fillRect l="-2060" t="-3042" r="-1063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949" name="yt_image_1094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43798" y="1811586"/>
            <a:ext cx="1608201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51" name="yt_shape_10951"/>
          <p:cNvSpPr txBox="1"/>
          <p:nvPr/>
        </p:nvSpPr>
        <p:spPr>
          <a:xfrm>
            <a:off x="540000" y="3461177"/>
            <a:ext cx="105237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若另一个函数图象与该函数图象关于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试求另一个函数的解析式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0952"/>
              <p:cNvSpPr txBox="1"/>
              <p:nvPr/>
            </p:nvSpPr>
            <p:spPr>
              <a:xfrm>
                <a:off x="540000" y="4092844"/>
                <a:ext cx="6974666" cy="15991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设另一个二次函数的解析式为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由题意得点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在二次函数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</p:txBody>
          </p:sp>
        </mc:Choice>
        <mc:Fallback>
          <p:sp>
            <p:nvSpPr>
              <p:cNvPr id="3" name="yt_shape_109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92844"/>
                <a:ext cx="6974666" cy="1599156"/>
              </a:xfrm>
              <a:prstGeom prst="rect">
                <a:avLst/>
              </a:prstGeom>
              <a:blipFill>
                <a:blip r:embed="rId4"/>
                <a:stretch>
                  <a:fillRect l="-2710" t="-3042" r="-1661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956" name="yt_shape_10956"/>
              <p:cNvSpPr txBox="1"/>
              <p:nvPr/>
            </p:nvSpPr>
            <p:spPr>
              <a:xfrm>
                <a:off x="540000" y="5742435"/>
                <a:ext cx="5506316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所以另一个二次函数的解析式为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956" name="yt_shape_109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742435"/>
                <a:ext cx="5506316" cy="638893"/>
              </a:xfrm>
              <a:prstGeom prst="rect">
                <a:avLst/>
              </a:prstGeom>
              <a:blipFill>
                <a:blip r:embed="rId5"/>
                <a:stretch>
                  <a:fillRect l="-3433" r="-243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0945">
            <a:extLst>
              <a:ext uri="{FF2B5EF4-FFF2-40B4-BE49-F238E27FC236}">
                <a16:creationId xmlns:a16="http://schemas.microsoft.com/office/drawing/2014/main" id="{D9553235-E662-4EFF-9865-F18972E10FA6}"/>
              </a:ext>
            </a:extLst>
          </p:cNvPr>
          <p:cNvSpPr txBox="1"/>
          <p:nvPr/>
        </p:nvSpPr>
        <p:spPr>
          <a:xfrm>
            <a:off x="540000" y="726186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二次函数图象如图所示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9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1095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8" name="yt_shape_10958"/>
          <p:cNvSpPr txBox="1"/>
          <p:nvPr/>
        </p:nvSpPr>
        <p:spPr>
          <a:xfrm>
            <a:off x="540000" y="900000"/>
            <a:ext cx="733534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求函数值或取值范围时忽略顶点处的取值</a:t>
            </a:r>
          </a:p>
        </p:txBody>
      </p:sp>
      <p:pic>
        <p:nvPicPr>
          <p:cNvPr id="3" name="yt_shape_1684382396518">
            <a:extLst>
              <a:ext uri="{FF2B5EF4-FFF2-40B4-BE49-F238E27FC236}">
                <a16:creationId xmlns:a16="http://schemas.microsoft.com/office/drawing/2014/main" id="{22115AAE-4817-7915-41A8-4E505708D45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4" name="yt_shape_10959">
            <a:extLst>
              <a:ext uri="{FF2B5EF4-FFF2-40B4-BE49-F238E27FC236}">
                <a16:creationId xmlns:a16="http://schemas.microsoft.com/office/drawing/2014/main" id="{04CFC02A-573E-4915-AF05-738823B27FE6}"/>
              </a:ext>
            </a:extLst>
          </p:cNvPr>
          <p:cNvSpPr txBox="1"/>
          <p:nvPr/>
        </p:nvSpPr>
        <p:spPr>
          <a:xfrm>
            <a:off x="553955" y="1489047"/>
            <a:ext cx="111040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该函数的最小值与最大值分别是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5" name="yt_table_10960" title="H_66.83008">
            <a:extLst>
              <a:ext uri="{FF2B5EF4-FFF2-40B4-BE49-F238E27FC236}">
                <a16:creationId xmlns:a16="http://schemas.microsoft.com/office/drawing/2014/main" id="{336300C5-B5F8-4ACE-B8D9-331821CD1C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747083"/>
              </p:ext>
            </p:extLst>
          </p:nvPr>
        </p:nvGraphicFramePr>
        <p:xfrm>
          <a:off x="553955" y="2120714"/>
          <a:ext cx="4658043" cy="848742"/>
        </p:xfrm>
        <a:graphic>
          <a:graphicData uri="http://schemas.openxmlformats.org/drawingml/2006/table">
            <a:tbl>
              <a:tblPr/>
              <a:tblGrid>
                <a:gridCol w="2862580">
                  <a:extLst>
                    <a:ext uri="{9D8B030D-6E8A-4147-A177-3AD203B41FA5}">
                      <a16:colId xmlns:a16="http://schemas.microsoft.com/office/drawing/2014/main" val="10111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1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2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2773E62D-64AB-4269-8292-8FE0B258E309}"/>
              </a:ext>
            </a:extLst>
          </p:cNvPr>
          <p:cNvSpPr txBox="1"/>
          <p:nvPr/>
        </p:nvSpPr>
        <p:spPr>
          <a:xfrm>
            <a:off x="10647756" y="144224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2" name="yt_shape_10962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beda18aa-8403-4b1d-8c84-283a279ae3af.png&quot;}"/>
            </a:endParaRPr>
          </a:p>
        </p:txBody>
      </p:sp>
      <p:sp>
        <p:nvSpPr>
          <p:cNvPr id="10963" name="yt_shape_10963"/>
          <p:cNvSpPr txBox="1"/>
          <p:nvPr/>
        </p:nvSpPr>
        <p:spPr>
          <a:xfrm>
            <a:off x="540000" y="1644183"/>
            <a:ext cx="104884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在同坐标中的大致图象可能是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pic>
        <p:nvPicPr>
          <p:cNvPr id="10964" name="yt_image_1096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6934" y="2492896"/>
            <a:ext cx="6215882" cy="1393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66" name="yt_shape_10966"/>
          <p:cNvSpPr txBox="1"/>
          <p:nvPr/>
        </p:nvSpPr>
        <p:spPr>
          <a:xfrm>
            <a:off x="2570584" y="4152613"/>
            <a:ext cx="7269832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 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  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  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p:pic>
        <p:nvPicPr>
          <p:cNvPr id="3" name="yt_shape_1684382396547">
            <a:extLst>
              <a:ext uri="{FF2B5EF4-FFF2-40B4-BE49-F238E27FC236}">
                <a16:creationId xmlns:a16="http://schemas.microsoft.com/office/drawing/2014/main" id="{B2673F84-5285-FDA7-59A9-A372D57268A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B0B06D7-5BD5-6C72-04E7-F5FA1C944E48}"/>
              </a:ext>
            </a:extLst>
          </p:cNvPr>
          <p:cNvSpPr txBox="1"/>
          <p:nvPr/>
        </p:nvSpPr>
        <p:spPr>
          <a:xfrm>
            <a:off x="10006739" y="159737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7" name="yt_shape_10967"/>
          <p:cNvSpPr txBox="1"/>
          <p:nvPr/>
        </p:nvSpPr>
        <p:spPr>
          <a:xfrm>
            <a:off x="540000" y="764704"/>
            <a:ext cx="78290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968" name="yt_shape_10968"/>
          <p:cNvSpPr txBox="1"/>
          <p:nvPr/>
        </p:nvSpPr>
        <p:spPr>
          <a:xfrm>
            <a:off x="540000" y="1244007"/>
            <a:ext cx="22233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0969" name="yt_shape_10969"/>
          <p:cNvSpPr txBox="1"/>
          <p:nvPr/>
        </p:nvSpPr>
        <p:spPr>
          <a:xfrm>
            <a:off x="540000" y="1723310"/>
            <a:ext cx="653063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的图象上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</a:p>
        </p:txBody>
      </p:sp>
      <p:sp>
        <p:nvSpPr>
          <p:cNvPr id="10970" name="yt_shape_10970"/>
          <p:cNvSpPr txBox="1"/>
          <p:nvPr/>
        </p:nvSpPr>
        <p:spPr>
          <a:xfrm>
            <a:off x="540000" y="2682745"/>
            <a:ext cx="90794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求二次函数的解析式及该二次函数图象的顶点坐标和对称轴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0971" name="yt_shape_10971"/>
          <p:cNvSpPr txBox="1"/>
          <p:nvPr/>
        </p:nvSpPr>
        <p:spPr>
          <a:xfrm>
            <a:off x="540000" y="3162048"/>
            <a:ext cx="6128281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的图象上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二次函数解析式为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的顶点坐标为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对称轴为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972" name="yt_shape_10972"/>
          <p:cNvSpPr txBox="1"/>
          <p:nvPr/>
        </p:nvSpPr>
        <p:spPr>
          <a:xfrm>
            <a:off x="540000" y="5081746"/>
            <a:ext cx="52562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取何值时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的增大而增大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973" name="yt_shape_10973"/>
          <p:cNvSpPr txBox="1"/>
          <p:nvPr/>
        </p:nvSpPr>
        <p:spPr>
          <a:xfrm>
            <a:off x="540000" y="5561049"/>
            <a:ext cx="6820778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函数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的开口向上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对称轴为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的增大而增大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9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9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69" grpId="0" build="allAtOnce"/>
      <p:bldP spid="10971" grpId="0" build="allAtOnce"/>
      <p:bldP spid="1097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783</Words>
  <Application>Microsoft Office PowerPoint</Application>
  <PresentationFormat>宽屏</PresentationFormat>
  <Paragraphs>66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49</cp:revision>
  <dcterms:created xsi:type="dcterms:W3CDTF">2023-05-05T05:33:04Z</dcterms:created>
  <dcterms:modified xsi:type="dcterms:W3CDTF">2023-05-18T09:28:19Z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