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5" r:id="rId4"/>
    <p:sldId id="388" r:id="rId5"/>
    <p:sldId id="369" r:id="rId6"/>
    <p:sldId id="371" r:id="rId7"/>
    <p:sldId id="376" r:id="rId8"/>
    <p:sldId id="379" r:id="rId9"/>
    <p:sldId id="381" r:id="rId10"/>
    <p:sldId id="383" r:id="rId11"/>
    <p:sldId id="384" r:id="rId12"/>
    <p:sldId id="390" r:id="rId13"/>
    <p:sldId id="387" r:id="rId14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1" d="100"/>
          <a:sy n="71" d="100"/>
        </p:scale>
        <p:origin x="78" y="82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bin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bin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bin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62" name="yt_image_15762" title="H_56.72134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31079" y="900000"/>
            <a:ext cx="3129840" cy="720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764" name="yt_image_15764" title="H_25.9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3825" y="1823354"/>
            <a:ext cx="2784348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766" name="yt_shape_15766"/>
              <p:cNvSpPr txBox="1"/>
              <p:nvPr/>
            </p:nvSpPr>
            <p:spPr>
              <a:xfrm>
                <a:off x="540000" y="2203253"/>
                <a:ext cx="5285101" cy="215379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【例</a:t>
                </a:r>
                <a:r>
                  <a:rPr lang="en-US" altLang="zh-CN" sz="2400" b="1" i="0" u="none">
                    <a:solidFill>
                      <a:srgbClr val="EC008C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tan60°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cos30°.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【学生解答】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zh-CN" sz="2400" b="1" i="0" u="none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766" name="yt_shape_15766" descr="{&quot;rangeId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03253"/>
                <a:ext cx="5285101" cy="2153795"/>
              </a:xfrm>
              <a:prstGeom prst="rect">
                <a:avLst/>
              </a:prstGeom>
              <a:blipFill>
                <a:blip r:embed="rId4"/>
                <a:stretch>
                  <a:fillRect l="-3576" t="-2260" r="-2307" b="-79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5828" name="yt_shape_15828"/>
              <p:cNvSpPr txBox="1"/>
              <p:nvPr/>
            </p:nvSpPr>
            <p:spPr>
              <a:xfrm>
                <a:off x="540000" y="900000"/>
                <a:ext cx="8323048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若锐角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满足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求锐角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的度数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5828" name="yt_shape_158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323048" cy="465577"/>
              </a:xfrm>
              <a:prstGeom prst="rect">
                <a:avLst/>
              </a:prstGeom>
              <a:blipFill>
                <a:blip r:embed="rId2"/>
                <a:stretch>
                  <a:fillRect l="-2271" t="-5263" r="-1245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830" name="yt_shape_15830"/>
              <p:cNvSpPr txBox="1"/>
              <p:nvPr/>
            </p:nvSpPr>
            <p:spPr>
              <a:xfrm>
                <a:off x="540000" y="1416365"/>
                <a:ext cx="6062685" cy="14793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由题意得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锐角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60°.</a:t>
                </a:r>
              </a:p>
            </p:txBody>
          </p:sp>
        </mc:Choice>
        <mc:Fallback>
          <p:sp>
            <p:nvSpPr>
              <p:cNvPr id="15830" name="yt_shape_158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16365"/>
                <a:ext cx="6062685" cy="1479316"/>
              </a:xfrm>
              <a:prstGeom prst="rect">
                <a:avLst/>
              </a:prstGeom>
              <a:blipFill>
                <a:blip r:embed="rId3"/>
                <a:stretch>
                  <a:fillRect l="-3119" t="-1235" r="-2012" b="-11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8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8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8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30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32" name="yt_shape_15832"/>
          <p:cNvSpPr txBox="1"/>
          <p:nvPr/>
        </p:nvSpPr>
        <p:spPr>
          <a:xfrm>
            <a:off x="540000" y="692696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5d7aa291-3bad-4f06-9ba2-aa0e6d9123be.png&quot;}"/>
            </a:endParaRPr>
          </a:p>
        </p:txBody>
      </p:sp>
      <p:sp>
        <p:nvSpPr>
          <p:cNvPr id="15833" name="yt_shape_15833"/>
          <p:cNvSpPr txBox="1"/>
          <p:nvPr/>
        </p:nvSpPr>
        <p:spPr>
          <a:xfrm>
            <a:off x="540000" y="1445856"/>
            <a:ext cx="838691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创新意识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小明在某次作业中得到如下结果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</a:p>
        </p:txBody>
      </p:sp>
      <p:sp>
        <p:nvSpPr>
          <p:cNvPr id="15834" name="yt_shape_15834"/>
          <p:cNvSpPr txBox="1"/>
          <p:nvPr/>
        </p:nvSpPr>
        <p:spPr>
          <a:xfrm>
            <a:off x="540000" y="1925159"/>
            <a:ext cx="529952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83°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0.12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0.99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0.9945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</a:p>
        </p:txBody>
      </p:sp>
      <p:sp>
        <p:nvSpPr>
          <p:cNvPr id="15835" name="yt_shape_15835"/>
          <p:cNvSpPr txBox="1"/>
          <p:nvPr/>
        </p:nvSpPr>
        <p:spPr>
          <a:xfrm>
            <a:off x="540000" y="2404462"/>
            <a:ext cx="545341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22°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68°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0.37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0.93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1.0018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</a:p>
        </p:txBody>
      </p:sp>
      <p:sp>
        <p:nvSpPr>
          <p:cNvPr id="15836" name="yt_shape_15836"/>
          <p:cNvSpPr txBox="1"/>
          <p:nvPr/>
        </p:nvSpPr>
        <p:spPr>
          <a:xfrm>
            <a:off x="540000" y="2883765"/>
            <a:ext cx="545341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29°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61°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0.48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0.87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0.9873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</a:p>
        </p:txBody>
      </p:sp>
      <p:sp>
        <p:nvSpPr>
          <p:cNvPr id="15837" name="yt_shape_15837"/>
          <p:cNvSpPr txBox="1"/>
          <p:nvPr/>
        </p:nvSpPr>
        <p:spPr>
          <a:xfrm>
            <a:off x="540000" y="3363068"/>
            <a:ext cx="545341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37°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53°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0.60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0.80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1.0000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838" name="yt_shape_15838"/>
              <p:cNvSpPr txBox="1"/>
              <p:nvPr/>
            </p:nvSpPr>
            <p:spPr>
              <a:xfrm>
                <a:off x="540000" y="3725752"/>
                <a:ext cx="5238742" cy="72090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</a:p>
            </p:txBody>
          </p:sp>
        </mc:Choice>
        <mc:Fallback>
          <p:sp>
            <p:nvSpPr>
              <p:cNvPr id="15838" name="yt_shape_158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25752"/>
                <a:ext cx="5238742" cy="720903"/>
              </a:xfrm>
              <a:prstGeom prst="rect">
                <a:avLst/>
              </a:prstGeom>
              <a:blipFill>
                <a:blip r:embed="rId2"/>
                <a:stretch>
                  <a:fillRect l="-3609" r="-2095" b="-144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382956510">
            <a:extLst>
              <a:ext uri="{FF2B5EF4-FFF2-40B4-BE49-F238E27FC236}">
                <a16:creationId xmlns:a16="http://schemas.microsoft.com/office/drawing/2014/main" id="{D6C58819-F82C-CD3A-9C79-D0F92D689913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716849"/>
            <a:ext cx="4089464" cy="647273"/>
          </a:xfrm>
          <a:prstGeom prst="rect">
            <a:avLst/>
          </a:prstGeom>
        </p:spPr>
      </p:pic>
      <p:sp>
        <p:nvSpPr>
          <p:cNvPr id="10" name="yt_shape_15840">
            <a:extLst>
              <a:ext uri="{FF2B5EF4-FFF2-40B4-BE49-F238E27FC236}">
                <a16:creationId xmlns:a16="http://schemas.microsoft.com/office/drawing/2014/main" id="{EECE2E1B-5A17-45CF-AD03-42BE0F9A3294}"/>
              </a:ext>
            </a:extLst>
          </p:cNvPr>
          <p:cNvSpPr txBox="1"/>
          <p:nvPr/>
        </p:nvSpPr>
        <p:spPr>
          <a:xfrm>
            <a:off x="537478" y="4446655"/>
            <a:ext cx="884216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据此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小明猜想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对于任意锐角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均有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</a:p>
        </p:txBody>
      </p:sp>
      <p:sp>
        <p:nvSpPr>
          <p:cNvPr id="11" name="yt_shape_15841">
            <a:extLst>
              <a:ext uri="{FF2B5EF4-FFF2-40B4-BE49-F238E27FC236}">
                <a16:creationId xmlns:a16="http://schemas.microsoft.com/office/drawing/2014/main" id="{C9CEDCBF-6745-4E1C-81DB-11A3F638E322}"/>
              </a:ext>
            </a:extLst>
          </p:cNvPr>
          <p:cNvSpPr txBox="1"/>
          <p:nvPr/>
        </p:nvSpPr>
        <p:spPr>
          <a:xfrm>
            <a:off x="537478" y="4925958"/>
            <a:ext cx="811921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验证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是否成立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yt_shape_15842">
                <a:extLst>
                  <a:ext uri="{FF2B5EF4-FFF2-40B4-BE49-F238E27FC236}">
                    <a16:creationId xmlns:a16="http://schemas.microsoft.com/office/drawing/2014/main" id="{0A3961DB-D761-4205-ACDB-A75EED759150}"/>
                  </a:ext>
                </a:extLst>
              </p:cNvPr>
              <p:cNvSpPr txBox="1"/>
              <p:nvPr/>
            </p:nvSpPr>
            <p:spPr>
              <a:xfrm>
                <a:off x="537478" y="5405261"/>
                <a:ext cx="9183668" cy="119988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</a:p>
            </p:txBody>
          </p:sp>
        </mc:Choice>
        <mc:Fallback>
          <p:sp>
            <p:nvSpPr>
              <p:cNvPr id="12" name="yt_shape_15842">
                <a:extLst>
                  <a:ext uri="{FF2B5EF4-FFF2-40B4-BE49-F238E27FC236}">
                    <a16:creationId xmlns:a16="http://schemas.microsoft.com/office/drawing/2014/main" id="{0A3961DB-D761-4205-ACDB-A75EED7591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7478" y="5405261"/>
                <a:ext cx="9183668" cy="1199880"/>
              </a:xfrm>
              <a:prstGeom prst="rect">
                <a:avLst/>
              </a:prstGeom>
              <a:blipFill>
                <a:blip r:embed="rId4"/>
                <a:stretch>
                  <a:fillRect l="-1991" t="-4569" r="-796" b="-76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44" name="yt_shape_15844"/>
          <p:cNvSpPr txBox="1"/>
          <p:nvPr/>
        </p:nvSpPr>
        <p:spPr>
          <a:xfrm>
            <a:off x="540000" y="955759"/>
            <a:ext cx="106952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小明的猜想是否成立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若成立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请给予证明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若不成立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请举出一个反例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845" name="yt_shape_15845"/>
              <p:cNvSpPr txBox="1"/>
              <p:nvPr/>
            </p:nvSpPr>
            <p:spPr>
              <a:xfrm>
                <a:off x="540000" y="1435062"/>
                <a:ext cx="8631145" cy="313720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小明的猜想成立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证明如下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90°.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故小明的猜想成立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5845" name="yt_shape_158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35062"/>
                <a:ext cx="8631145" cy="3137205"/>
              </a:xfrm>
              <a:prstGeom prst="rect">
                <a:avLst/>
              </a:prstGeom>
              <a:blipFill>
                <a:blip r:embed="rId2"/>
                <a:stretch>
                  <a:fillRect l="-2191" t="-1553" r="-989" b="-52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847" name="yt_image_15847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4469" y="4775419"/>
            <a:ext cx="1623060" cy="1173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8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8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58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58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8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4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49" name="yt_shape_15849"/>
          <p:cNvSpPr txBox="1"/>
          <p:nvPr/>
        </p:nvSpPr>
        <p:spPr>
          <a:xfrm>
            <a:off x="5397090" y="900000"/>
            <a:ext cx="1397819" cy="41421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300" b="0" i="0" u="none" spc="10900">
                <a:noFill/>
                <a:effectLst/>
                <a:latin typeface="Times New Roman" pitchFamily="23"/>
                <a:ea typeface="宋体" pitchFamily="23"/>
                <a:cs typeface="宋体" pitchFamily="23"/>
                <a:sym typeface="Finished"/>
              </a:rPr>
              <a:t>⁠</a:t>
            </a:r>
            <a:endParaRPr lang="zh-CN" altLang="zh-CN" sz="2300" b="0" i="0" u="none" spc="10900">
              <a:solidFill>
                <a:srgbClr val="1EE3CF"/>
              </a:solidFill>
              <a:effectLst/>
              <a:latin typeface="Times New Roman" pitchFamily="23"/>
              <a:ea typeface="宋体" pitchFamily="23"/>
              <a:cs typeface="宋体" pitchFamily="23"/>
              <a:sym typeface="Finished"/>
              <a:hlinkClick r:id="" action="ppaction://macro?name={&quot;type&quot;:&quot;ImageText&quot;,&quot;item&quot;:&quot;ImageText&quot;,&quot;path&quot;:&quot;\\ImageTexts\\868a462b-6464-4bb6-94dc-923e244f7856.png&quot;}"/>
            </a:endParaRPr>
          </a:p>
        </p:txBody>
      </p:sp>
      <p:sp>
        <p:nvSpPr>
          <p:cNvPr id="15850" name="yt_shape_15850"/>
          <p:cNvSpPr txBox="1"/>
          <p:nvPr/>
        </p:nvSpPr>
        <p:spPr>
          <a:xfrm>
            <a:off x="2567607" y="1371639"/>
            <a:ext cx="7056784" cy="2361398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72000" rIns="72000" bIns="72000" rtlCol="0">
            <a:spAutoFit/>
          </a:bodyPr>
          <a:lstStyle/>
          <a:p>
            <a:pPr algn="ctr" eaLnBrk="1" latinLnBrk="0" hangingPunct="0">
              <a:lnSpc>
                <a:spcPct val="100000"/>
              </a:lnSpc>
            </a:pP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记住两个特殊图形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cs typeface="宋体" pitchFamily="24"/>
            </a:endParaRPr>
          </a:p>
          <a:p>
            <a:pPr algn="ctr" eaLnBrk="1" latinLnBrk="0" hangingPunct="0">
              <a:lnSpc>
                <a:spcPct val="100000"/>
              </a:lnSpc>
            </a:pP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  <a:cs typeface="宋体" pitchFamily="24"/>
            </a:endParaRPr>
          </a:p>
          <a:p>
            <a:pPr algn="ctr" eaLnBrk="1" latinLnBrk="0" hangingPunct="0">
              <a:lnSpc>
                <a:spcPct val="100000"/>
              </a:lnSpc>
            </a:pP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cs typeface="宋体" pitchFamily="24"/>
            </a:endParaRPr>
          </a:p>
          <a:p>
            <a:pPr algn="ctr" eaLnBrk="1" latinLnBrk="0" hangingPunct="0">
              <a:lnSpc>
                <a:spcPct val="100000"/>
              </a:lnSpc>
            </a:pP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  <a:cs typeface="宋体" pitchFamily="24"/>
            </a:endParaRPr>
          </a:p>
          <a:p>
            <a:pPr algn="ctr" eaLnBrk="1" latinLnBrk="0" hangingPunct="0">
              <a:lnSpc>
                <a:spcPct val="100000"/>
              </a:lnSpc>
            </a:pP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cs typeface="宋体" pitchFamily="24"/>
            </a:endParaRPr>
          </a:p>
          <a:p>
            <a:pPr algn="ctr" hangingPunct="0"/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  <a:cs typeface="宋体" pitchFamily="24"/>
              </a:rPr>
              <a:t>对掌握特殊角的三角函数值有帮助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5851" name="yt_image_1585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4362" y="2082894"/>
            <a:ext cx="3343275" cy="976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382956540">
            <a:extLst>
              <a:ext uri="{FF2B5EF4-FFF2-40B4-BE49-F238E27FC236}">
                <a16:creationId xmlns:a16="http://schemas.microsoft.com/office/drawing/2014/main" id="{D4DECBB0-FE0A-4BDA-F90B-F20A90CBB7F1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044031"/>
            <a:ext cx="1257364" cy="3209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771" name="yt_shape_15771"/>
              <p:cNvSpPr txBox="1"/>
              <p:nvPr/>
            </p:nvSpPr>
            <p:spPr>
              <a:xfrm>
                <a:off x="540119" y="900000"/>
                <a:ext cx="11111999" cy="499425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【例</a:t>
                </a:r>
                <a:r>
                  <a:rPr lang="en-US" altLang="zh-CN" sz="2400" b="1" i="0" u="none">
                    <a:solidFill>
                      <a:srgbClr val="EC008C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求满足下列条件的锐角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的度数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6cos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【名师点拨】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解答此类问题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首先需把所求角的三角函数作为未知数解出关于它的方程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求出它的值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然后再逆用特殊角的三角函数值求出相应锐角的度数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【学生解答】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°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46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°.</a:t>
                </a:r>
              </a:p>
            </p:txBody>
          </p:sp>
        </mc:Choice>
        <mc:Fallback xmlns="">
          <p:sp>
            <p:nvSpPr>
              <p:cNvPr id="15771" name="yt_shape_15771" descr="{&quot;rangeId&quot;:2,&quot;color&quot;:&quot;B&quot;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4994252"/>
              </a:xfrm>
              <a:prstGeom prst="rect">
                <a:avLst/>
              </a:prstGeom>
              <a:blipFill>
                <a:blip r:embed="rId2"/>
                <a:stretch>
                  <a:fillRect l="-1701" t="-1099" r="-439" b="-28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83" name="yt_shape_15783"/>
          <p:cNvSpPr txBox="1"/>
          <p:nvPr/>
        </p:nvSpPr>
        <p:spPr>
          <a:xfrm>
            <a:off x="540000" y="836712"/>
            <a:ext cx="4270400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fae8cad0-b119-42a2-b40b-d7d96334343c.png&quot;}"/>
            </a:endParaRPr>
          </a:p>
        </p:txBody>
      </p:sp>
      <p:sp>
        <p:nvSpPr>
          <p:cNvPr id="15784" name="yt_shape_15784"/>
          <p:cNvSpPr txBox="1"/>
          <p:nvPr/>
        </p:nvSpPr>
        <p:spPr>
          <a:xfrm>
            <a:off x="540000" y="1598913"/>
            <a:ext cx="456535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特殊角的三角函数值</a:t>
            </a:r>
          </a:p>
        </p:txBody>
      </p:sp>
      <p:sp>
        <p:nvSpPr>
          <p:cNvPr id="15785" name="yt_shape_15785"/>
          <p:cNvSpPr txBox="1"/>
          <p:nvPr/>
        </p:nvSpPr>
        <p:spPr>
          <a:xfrm>
            <a:off x="540000" y="2098478"/>
            <a:ext cx="21544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填写下表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</a:p>
        </p:txBody>
      </p:sp>
      <p:pic>
        <p:nvPicPr>
          <p:cNvPr id="3" name="yt_shape_1684382956227">
            <a:extLst>
              <a:ext uri="{FF2B5EF4-FFF2-40B4-BE49-F238E27FC236}">
                <a16:creationId xmlns:a16="http://schemas.microsoft.com/office/drawing/2014/main" id="{3F542E7E-74AD-0673-62C0-62B6681AA7B2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862916"/>
            <a:ext cx="4102164" cy="652125"/>
          </a:xfrm>
          <a:prstGeom prst="rect">
            <a:avLst/>
          </a:prstGeom>
        </p:spPr>
      </p:pic>
      <p:pic>
        <p:nvPicPr>
          <p:cNvPr id="5" name="yt_shape_1684382956245">
            <a:extLst>
              <a:ext uri="{FF2B5EF4-FFF2-40B4-BE49-F238E27FC236}">
                <a16:creationId xmlns:a16="http://schemas.microsoft.com/office/drawing/2014/main" id="{637635FF-4B1E-E704-F20F-4DC818DB43E8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639543"/>
            <a:ext cx="1346264" cy="363178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7" name="yt_table_15786" title="H_335.71014">
                <a:extLst>
                  <a:ext uri="{FF2B5EF4-FFF2-40B4-BE49-F238E27FC236}">
                    <a16:creationId xmlns:a16="http://schemas.microsoft.com/office/drawing/2014/main" id="{AC130528-0CDA-471E-9996-C0CC62505CC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07570245"/>
                  </p:ext>
                </p:extLst>
              </p:nvPr>
            </p:nvGraphicFramePr>
            <p:xfrm>
              <a:off x="1487488" y="2717640"/>
              <a:ext cx="8486424" cy="3403347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438181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36755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368525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368525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467999">
                    <a:tc>
                      <a:txBody>
                        <a:bodyPr/>
                        <a:lstStyle/>
                        <a:p>
                          <a:pPr algn="l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zh-CN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　　　　　　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楷体" pitchFamily="24"/>
                              <a:cs typeface="宋体" pitchFamily="24"/>
                            </a:rPr>
                            <a:t>角度</a:t>
                          </a: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α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楷体" pitchFamily="24"/>
                              <a:cs typeface="宋体" pitchFamily="24"/>
                            </a:rPr>
                            <a:t>三角函数值</a:t>
                          </a:r>
                        </a:p>
                        <a:p>
                          <a:pPr algn="l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楷体" pitchFamily="24"/>
                              <a:cs typeface="宋体" pitchFamily="24"/>
                            </a:rPr>
                            <a:t>三角函数</a:t>
                          </a:r>
                          <a:r>
                            <a:rPr lang="zh-CN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　　　　　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lnTlToB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lToBr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30°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45°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60°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sin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α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altLang="zh-CN" sz="2400" b="0" i="1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2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altLang="zh-CN" sz="2400" b="0" i="0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2" charset="0"/>
                                        <a:ea typeface="Cambria Math" panose="02040503050406030204" pitchFamily="12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altLang="zh-CN" sz="2400" b="0" i="0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2" charset="0"/>
                                        <a:ea typeface="Cambria Math" panose="02040503050406030204" pitchFamily="12" charset="0"/>
                                      </a:rPr>
                                      <m:t>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dirty="0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altLang="zh-CN" sz="2400" b="0" i="1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2" charset="0"/>
                                      </a:rPr>
                                    </m:ctrlPr>
                                  </m:fPr>
                                  <m:num>
                                    <m:rad>
                                      <m:radPr>
                                        <m:degHide m:val="on"/>
                                        <m:ctrlPr>
                                          <a:rPr lang="en-US" altLang="zh-CN" sz="2400" b="0" i="1" smtClean="0">
                                            <a:solidFill>
                                              <a:srgbClr val="FE0000">
                                                <a:alpha val="0"/>
                                              </a:srgbClr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mbria Math" panose="02040503050406030204" pitchFamily="12" charset="0"/>
                                          </a:rPr>
                                        </m:ctrlPr>
                                      </m:radPr>
                                      <m:deg/>
                                      <m:e>
                                        <m:r>
                                          <a:rPr lang="en-US" altLang="zh-CN" sz="2400" b="0" i="0" smtClean="0">
                                            <a:solidFill>
                                              <a:srgbClr val="FE0000">
                                                <a:alpha val="0"/>
                                              </a:srgbClr>
                                            </a:solidFill>
                                            <a:effectLst/>
                                            <a:latin typeface="Cambria Math" panose="02040503050406030204" pitchFamily="12" charset="0"/>
                                            <a:ea typeface="Cambria Math" panose="02040503050406030204" pitchFamily="12" charset="0"/>
                                          </a:rPr>
                                          <m:t>2</m:t>
                                        </m:r>
                                      </m:e>
                                    </m:rad>
                                  </m:num>
                                  <m:den>
                                    <m:r>
                                      <a:rPr lang="en-US" altLang="zh-CN" sz="2400" b="0" i="0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2" charset="0"/>
                                        <a:ea typeface="Cambria Math" panose="02040503050406030204" pitchFamily="12" charset="0"/>
                                      </a:rPr>
                                      <m:t>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dirty="0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altLang="zh-CN" sz="2400" b="0" i="1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2" charset="0"/>
                                      </a:rPr>
                                    </m:ctrlPr>
                                  </m:fPr>
                                  <m:num>
                                    <m:rad>
                                      <m:radPr>
                                        <m:degHide m:val="on"/>
                                        <m:ctrlPr>
                                          <a:rPr lang="en-US" altLang="zh-CN" sz="2400" b="0" i="1" smtClean="0">
                                            <a:solidFill>
                                              <a:srgbClr val="FE0000">
                                                <a:alpha val="0"/>
                                              </a:srgbClr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mbria Math" panose="02040503050406030204" pitchFamily="12" charset="0"/>
                                          </a:rPr>
                                        </m:ctrlPr>
                                      </m:radPr>
                                      <m:deg/>
                                      <m:e>
                                        <m:r>
                                          <a:rPr lang="en-US" altLang="zh-CN" sz="2400" b="0" i="0" smtClean="0">
                                            <a:solidFill>
                                              <a:srgbClr val="FE0000">
                                                <a:alpha val="0"/>
                                              </a:srgbClr>
                                            </a:solidFill>
                                            <a:effectLst/>
                                            <a:latin typeface="Cambria Math" panose="02040503050406030204" pitchFamily="12" charset="0"/>
                                            <a:ea typeface="Cambria Math" panose="02040503050406030204" pitchFamily="12" charset="0"/>
                                          </a:rPr>
                                          <m:t>3</m:t>
                                        </m:r>
                                      </m:e>
                                    </m:rad>
                                  </m:num>
                                  <m:den>
                                    <m:r>
                                      <a:rPr lang="en-US" altLang="zh-CN" sz="2400" b="0" i="0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2" charset="0"/>
                                        <a:ea typeface="Cambria Math" panose="02040503050406030204" pitchFamily="12" charset="0"/>
                                      </a:rPr>
                                      <m:t>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cos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α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altLang="zh-CN" sz="2400" b="0" i="1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2" charset="0"/>
                                      </a:rPr>
                                    </m:ctrlPr>
                                  </m:fPr>
                                  <m:num>
                                    <m:rad>
                                      <m:radPr>
                                        <m:degHide m:val="on"/>
                                        <m:ctrlPr>
                                          <a:rPr lang="en-US" altLang="zh-CN" sz="2400" b="0" i="1" smtClean="0">
                                            <a:solidFill>
                                              <a:srgbClr val="FE0000">
                                                <a:alpha val="0"/>
                                              </a:srgbClr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mbria Math" panose="02040503050406030204" pitchFamily="12" charset="0"/>
                                          </a:rPr>
                                        </m:ctrlPr>
                                      </m:radPr>
                                      <m:deg/>
                                      <m:e>
                                        <m:r>
                                          <a:rPr lang="en-US" altLang="zh-CN" sz="2400" b="0" i="0" smtClean="0">
                                            <a:solidFill>
                                              <a:srgbClr val="FE0000">
                                                <a:alpha val="0"/>
                                              </a:srgbClr>
                                            </a:solidFill>
                                            <a:effectLst/>
                                            <a:latin typeface="Cambria Math" panose="02040503050406030204" pitchFamily="12" charset="0"/>
                                            <a:ea typeface="Cambria Math" panose="02040503050406030204" pitchFamily="12" charset="0"/>
                                          </a:rPr>
                                          <m:t>3</m:t>
                                        </m:r>
                                      </m:e>
                                    </m:rad>
                                  </m:num>
                                  <m:den>
                                    <m:r>
                                      <a:rPr lang="en-US" altLang="zh-CN" sz="2400" b="0" i="0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2" charset="0"/>
                                        <a:ea typeface="Cambria Math" panose="02040503050406030204" pitchFamily="12" charset="0"/>
                                      </a:rPr>
                                      <m:t>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altLang="zh-CN" sz="2400" b="0" i="1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2" charset="0"/>
                                      </a:rPr>
                                    </m:ctrlPr>
                                  </m:fPr>
                                  <m:num>
                                    <m:rad>
                                      <m:radPr>
                                        <m:degHide m:val="on"/>
                                        <m:ctrlPr>
                                          <a:rPr lang="en-US" altLang="zh-CN" sz="2400" b="0" i="1" smtClean="0">
                                            <a:solidFill>
                                              <a:srgbClr val="FE0000">
                                                <a:alpha val="0"/>
                                              </a:srgbClr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mbria Math" panose="02040503050406030204" pitchFamily="12" charset="0"/>
                                          </a:rPr>
                                        </m:ctrlPr>
                                      </m:radPr>
                                      <m:deg/>
                                      <m:e>
                                        <m:r>
                                          <a:rPr lang="en-US" altLang="zh-CN" sz="2400" b="0" i="0" smtClean="0">
                                            <a:solidFill>
                                              <a:srgbClr val="FE0000">
                                                <a:alpha val="0"/>
                                              </a:srgbClr>
                                            </a:solidFill>
                                            <a:effectLst/>
                                            <a:latin typeface="Cambria Math" panose="02040503050406030204" pitchFamily="12" charset="0"/>
                                            <a:ea typeface="Cambria Math" panose="02040503050406030204" pitchFamily="12" charset="0"/>
                                          </a:rPr>
                                          <m:t>2</m:t>
                                        </m:r>
                                      </m:e>
                                    </m:rad>
                                  </m:num>
                                  <m:den>
                                    <m:r>
                                      <a:rPr lang="en-US" altLang="zh-CN" sz="2400" b="0" i="0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2" charset="0"/>
                                        <a:ea typeface="Cambria Math" panose="02040503050406030204" pitchFamily="12" charset="0"/>
                                      </a:rPr>
                                      <m:t>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altLang="zh-CN" sz="2400" b="0" i="1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2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altLang="zh-CN" sz="2400" b="0" i="0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2" charset="0"/>
                                        <a:ea typeface="Cambria Math" panose="02040503050406030204" pitchFamily="12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altLang="zh-CN" sz="2400" b="0" i="0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2" charset="0"/>
                                        <a:ea typeface="Cambria Math" panose="02040503050406030204" pitchFamily="12" charset="0"/>
                                      </a:rPr>
                                      <m:t>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tan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α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altLang="zh-CN" sz="2400" b="0" i="1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2" charset="0"/>
                                      </a:rPr>
                                    </m:ctrlPr>
                                  </m:fPr>
                                  <m:num>
                                    <m:rad>
                                      <m:radPr>
                                        <m:degHide m:val="on"/>
                                        <m:ctrlPr>
                                          <a:rPr lang="en-US" altLang="zh-CN" sz="2400" b="0" i="1" smtClean="0">
                                            <a:solidFill>
                                              <a:srgbClr val="FE0000">
                                                <a:alpha val="0"/>
                                              </a:srgbClr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mbria Math" panose="02040503050406030204" pitchFamily="12" charset="0"/>
                                          </a:rPr>
                                        </m:ctrlPr>
                                      </m:radPr>
                                      <m:deg/>
                                      <m:e>
                                        <m:r>
                                          <a:rPr lang="en-US" altLang="zh-CN" sz="2400" b="0" i="0" smtClean="0">
                                            <a:solidFill>
                                              <a:srgbClr val="FE0000">
                                                <a:alpha val="0"/>
                                              </a:srgbClr>
                                            </a:solidFill>
                                            <a:effectLst/>
                                            <a:latin typeface="Cambria Math" panose="02040503050406030204" pitchFamily="12" charset="0"/>
                                            <a:ea typeface="Cambria Math" panose="02040503050406030204" pitchFamily="12" charset="0"/>
                                          </a:rPr>
                                          <m:t>3</m:t>
                                        </m:r>
                                      </m:e>
                                    </m:rad>
                                  </m:num>
                                  <m:den>
                                    <m:r>
                                      <a:rPr lang="en-US" altLang="zh-CN" sz="2400" b="0" i="0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2" charset="0"/>
                                        <a:ea typeface="Cambria Math" panose="02040503050406030204" pitchFamily="12" charset="0"/>
                                      </a:rPr>
                                      <m:t>3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ad>
                                  <m:radPr>
                                    <m:degHide m:val="on"/>
                                    <m:ctrlPr>
                                      <a:rPr lang="en-US" altLang="zh-CN" sz="2400" b="0" i="1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2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en-US" altLang="zh-CN" sz="2400" b="0" i="0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2" charset="0"/>
                                        <a:ea typeface="Cambria Math" panose="02040503050406030204" pitchFamily="12" charset="0"/>
                                      </a:rPr>
                                      <m:t>3</m:t>
                                    </m:r>
                                  </m:e>
                                </m:rad>
                              </m:oMath>
                            </m:oMathPara>
                          </a14:m>
                          <a:endParaRPr dirty="0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7" name="yt_table_15786" title="H_335.71014">
                <a:extLst>
                  <a:ext uri="{FF2B5EF4-FFF2-40B4-BE49-F238E27FC236}">
                    <a16:creationId xmlns:a16="http://schemas.microsoft.com/office/drawing/2014/main" id="{AC130528-0CDA-471E-9996-C0CC62505CC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07570245"/>
                  </p:ext>
                </p:extLst>
              </p:nvPr>
            </p:nvGraphicFramePr>
            <p:xfrm>
              <a:off x="1487488" y="2717640"/>
              <a:ext cx="8486424" cy="3403347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438181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36755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368525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368525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822960">
                    <a:tc>
                      <a:txBody>
                        <a:bodyPr/>
                        <a:lstStyle/>
                        <a:p>
                          <a:pPr algn="l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zh-CN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　　　　　　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楷体" pitchFamily="24"/>
                              <a:cs typeface="宋体" pitchFamily="24"/>
                            </a:rPr>
                            <a:t>角度</a:t>
                          </a: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α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楷体" pitchFamily="24"/>
                              <a:cs typeface="宋体" pitchFamily="24"/>
                            </a:rPr>
                            <a:t>三角函数值</a:t>
                          </a:r>
                        </a:p>
                        <a:p>
                          <a:pPr algn="l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楷体" pitchFamily="24"/>
                              <a:cs typeface="宋体" pitchFamily="24"/>
                            </a:rPr>
                            <a:t>三角函数</a:t>
                          </a:r>
                          <a:r>
                            <a:rPr lang="zh-CN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　　　　　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lnTlToB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lToBr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30°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45°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60°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859727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sin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α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4"/>
                          <a:stretch>
                            <a:fillRect l="-320000" t="-102113" r="-200000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4"/>
                          <a:stretch>
                            <a:fillRect l="-421875" t="-102113" r="-100893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4"/>
                          <a:stretch>
                            <a:fillRect l="-519556" t="-102113" r="-444" b="-200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859727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cos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α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4"/>
                          <a:stretch>
                            <a:fillRect l="-320000" t="-203546" r="-200000" b="-1014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4"/>
                          <a:stretch>
                            <a:fillRect l="-421875" t="-203546" r="-100893" b="-1014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4"/>
                          <a:stretch>
                            <a:fillRect l="-519556" t="-203546" r="-444" b="-10141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860933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tan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α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4"/>
                          <a:stretch>
                            <a:fillRect l="-320000" t="-301408" r="-200000" b="-70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4"/>
                          <a:stretch>
                            <a:fillRect l="-519556" t="-301408" r="-444" b="-70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26C569FA-E067-4689-9441-343FC5FD1664}"/>
                  </a:ext>
                </a:extLst>
              </p:cNvPr>
              <p:cNvSpPr txBox="1"/>
              <p:nvPr/>
            </p:nvSpPr>
            <p:spPr>
              <a:xfrm>
                <a:off x="6360705" y="3462731"/>
                <a:ext cx="348361" cy="98381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/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en-US" dirty="0">
                    <a:solidFill>
                      <a:srgbClr val="FF0000"/>
                    </a:solidFill>
                  </a:rPr>
                  <a:t> </a:t>
                </a: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26C569FA-E067-4689-9441-343FC5FD16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60705" y="3462731"/>
                <a:ext cx="348361" cy="98381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1489D09A-206B-4F70-96BF-11EB98CFF58B}"/>
                  </a:ext>
                </a:extLst>
              </p:cNvPr>
              <p:cNvSpPr txBox="1"/>
              <p:nvPr/>
            </p:nvSpPr>
            <p:spPr>
              <a:xfrm>
                <a:off x="7728262" y="3434156"/>
                <a:ext cx="548514" cy="109240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/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en-US" dirty="0">
                    <a:solidFill>
                      <a:srgbClr val="FF0000"/>
                    </a:solidFill>
                  </a:rPr>
                  <a:t> </a:t>
                </a: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1489D09A-206B-4F70-96BF-11EB98CFF5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28262" y="3434156"/>
                <a:ext cx="548514" cy="1092404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4461FC47-DA4E-40D7-A1AA-91A90CBC825E}"/>
                  </a:ext>
                </a:extLst>
              </p:cNvPr>
              <p:cNvSpPr txBox="1"/>
              <p:nvPr/>
            </p:nvSpPr>
            <p:spPr>
              <a:xfrm>
                <a:off x="9087262" y="3434156"/>
                <a:ext cx="548514" cy="109088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/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en-US" dirty="0">
                    <a:solidFill>
                      <a:srgbClr val="FF0000"/>
                    </a:solidFill>
                  </a:rPr>
                  <a:t> </a:t>
                </a: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4461FC47-DA4E-40D7-A1AA-91A90CBC82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87262" y="3434156"/>
                <a:ext cx="548514" cy="109088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7D4A75CE-3B66-4856-BC91-F652FE35D05F}"/>
                  </a:ext>
                </a:extLst>
              </p:cNvPr>
              <p:cNvSpPr txBox="1"/>
              <p:nvPr/>
            </p:nvSpPr>
            <p:spPr>
              <a:xfrm>
                <a:off x="6344834" y="4266585"/>
                <a:ext cx="548514" cy="109088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/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en-US" dirty="0">
                    <a:solidFill>
                      <a:srgbClr val="FF0000"/>
                    </a:solidFill>
                  </a:rPr>
                  <a:t> </a:t>
                </a: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7D4A75CE-3B66-4856-BC91-F652FE35D0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44834" y="4266585"/>
                <a:ext cx="548514" cy="109088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EA93FF69-5FE9-4837-855F-940C15621B13}"/>
                  </a:ext>
                </a:extLst>
              </p:cNvPr>
              <p:cNvSpPr txBox="1"/>
              <p:nvPr/>
            </p:nvSpPr>
            <p:spPr>
              <a:xfrm>
                <a:off x="7712391" y="4266585"/>
                <a:ext cx="548514" cy="109240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/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en-US" dirty="0">
                    <a:solidFill>
                      <a:srgbClr val="FF0000"/>
                    </a:solidFill>
                  </a:rPr>
                  <a:t> </a:t>
                </a: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EA93FF69-5FE9-4837-855F-940C15621B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12391" y="4266585"/>
                <a:ext cx="548514" cy="1092404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36840261-0AD2-4886-A597-A756FC2D6C80}"/>
                  </a:ext>
                </a:extLst>
              </p:cNvPr>
              <p:cNvSpPr txBox="1"/>
              <p:nvPr/>
            </p:nvSpPr>
            <p:spPr>
              <a:xfrm>
                <a:off x="9131720" y="4285635"/>
                <a:ext cx="348361" cy="98381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/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en-US" dirty="0">
                    <a:solidFill>
                      <a:srgbClr val="FF0000"/>
                    </a:solidFill>
                  </a:rPr>
                  <a:t> </a:t>
                </a: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36840261-0AD2-4886-A597-A756FC2D6C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31720" y="4285635"/>
                <a:ext cx="348361" cy="983819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4D2728E9-9C69-43E4-AD79-22C56F83357F}"/>
                  </a:ext>
                </a:extLst>
              </p:cNvPr>
              <p:cNvSpPr txBox="1"/>
              <p:nvPr/>
            </p:nvSpPr>
            <p:spPr>
              <a:xfrm>
                <a:off x="6305844" y="5120483"/>
                <a:ext cx="548514" cy="109392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/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en-US" dirty="0">
                    <a:solidFill>
                      <a:srgbClr val="FF0000"/>
                    </a:solidFill>
                  </a:rPr>
                  <a:t> </a:t>
                </a: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4D2728E9-9C69-43E4-AD79-22C56F8335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5844" y="5120483"/>
                <a:ext cx="548514" cy="1093928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文本框 14">
            <a:extLst>
              <a:ext uri="{FF2B5EF4-FFF2-40B4-BE49-F238E27FC236}">
                <a16:creationId xmlns:a16="http://schemas.microsoft.com/office/drawing/2014/main" id="{10B03403-391B-45E1-8CD1-FFB760C3DDDE}"/>
              </a:ext>
            </a:extLst>
          </p:cNvPr>
          <p:cNvSpPr txBox="1"/>
          <p:nvPr/>
        </p:nvSpPr>
        <p:spPr>
          <a:xfrm>
            <a:off x="7754677" y="5454612"/>
            <a:ext cx="332485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18534322-C394-4ACA-9987-83C34956F095}"/>
                  </a:ext>
                </a:extLst>
              </p:cNvPr>
              <p:cNvSpPr txBox="1"/>
              <p:nvPr/>
            </p:nvSpPr>
            <p:spPr>
              <a:xfrm>
                <a:off x="8987481" y="5318648"/>
                <a:ext cx="548514" cy="62517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/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en-US" dirty="0">
                    <a:solidFill>
                      <a:srgbClr val="FF0000"/>
                    </a:solidFill>
                  </a:rPr>
                  <a:t> </a:t>
                </a:r>
              </a:p>
            </p:txBody>
          </p:sp>
        </mc:Choice>
        <mc:Fallback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18534322-C394-4ACA-9987-83C34956F0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87481" y="5318648"/>
                <a:ext cx="548514" cy="625171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88" name="yt_shape_15788"/>
          <p:cNvSpPr txBox="1"/>
          <p:nvPr/>
        </p:nvSpPr>
        <p:spPr>
          <a:xfrm>
            <a:off x="540000" y="1027534"/>
            <a:ext cx="553517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云南省中考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5789" name="yt_table_15789" title="H_56.2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68142248"/>
                  </p:ext>
                </p:extLst>
              </p:nvPr>
            </p:nvGraphicFramePr>
            <p:xfrm>
              <a:off x="540000" y="1659201"/>
              <a:ext cx="7332282" cy="713931"/>
            </p:xfrm>
            <a:graphic>
              <a:graphicData uri="http://schemas.openxmlformats.org/drawingml/2006/table">
                <a:tbl>
                  <a:tblPr/>
                  <a:tblGrid>
                    <a:gridCol w="2181670">
                      <a:extLst>
                        <a:ext uri="{9D8B030D-6E8A-4147-A177-3AD203B41FA5}">
                          <a16:colId xmlns:a16="http://schemas.microsoft.com/office/drawing/2014/main" val="10654"/>
                        </a:ext>
                      </a:extLst>
                    </a:gridCol>
                    <a:gridCol w="2070481">
                      <a:extLst>
                        <a:ext uri="{9D8B030D-6E8A-4147-A177-3AD203B41FA5}">
                          <a16:colId xmlns:a16="http://schemas.microsoft.com/office/drawing/2014/main" val="10655"/>
                        </a:ext>
                      </a:extLst>
                    </a:gridCol>
                    <a:gridCol w="2070481">
                      <a:extLst>
                        <a:ext uri="{9D8B030D-6E8A-4147-A177-3AD203B41FA5}">
                          <a16:colId xmlns:a16="http://schemas.microsoft.com/office/drawing/2014/main" val="10656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65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2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44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5789" name="yt_table_15789" title="H_56.2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68142248"/>
                  </p:ext>
                </p:extLst>
              </p:nvPr>
            </p:nvGraphicFramePr>
            <p:xfrm>
              <a:off x="540000" y="1659201"/>
              <a:ext cx="7332282" cy="713931"/>
            </p:xfrm>
            <a:graphic>
              <a:graphicData uri="http://schemas.openxmlformats.org/drawingml/2006/table">
                <a:tbl>
                  <a:tblPr/>
                  <a:tblGrid>
                    <a:gridCol w="2181670">
                      <a:extLst>
                        <a:ext uri="{9D8B030D-6E8A-4147-A177-3AD203B41FA5}">
                          <a16:colId xmlns:a16="http://schemas.microsoft.com/office/drawing/2014/main" val="10654"/>
                        </a:ext>
                      </a:extLst>
                    </a:gridCol>
                    <a:gridCol w="2070481">
                      <a:extLst>
                        <a:ext uri="{9D8B030D-6E8A-4147-A177-3AD203B41FA5}">
                          <a16:colId xmlns:a16="http://schemas.microsoft.com/office/drawing/2014/main" val="10655"/>
                        </a:ext>
                      </a:extLst>
                    </a:gridCol>
                    <a:gridCol w="2070481">
                      <a:extLst>
                        <a:ext uri="{9D8B030D-6E8A-4147-A177-3AD203B41FA5}">
                          <a16:colId xmlns:a16="http://schemas.microsoft.com/office/drawing/2014/main" val="10656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657"/>
                        </a:ext>
                      </a:extLst>
                    </a:gridCol>
                  </a:tblGrid>
                  <a:tr h="71393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36313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5294" r="-148824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5294" r="-48824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625301" b="-1440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4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C016F684-C817-3998-FA1E-3847629396FA}"/>
              </a:ext>
            </a:extLst>
          </p:cNvPr>
          <p:cNvSpPr txBox="1"/>
          <p:nvPr/>
        </p:nvSpPr>
        <p:spPr>
          <a:xfrm>
            <a:off x="5118827" y="980728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yt_shape_15790">
            <a:extLst>
              <a:ext uri="{FF2B5EF4-FFF2-40B4-BE49-F238E27FC236}">
                <a16:creationId xmlns:a16="http://schemas.microsoft.com/office/drawing/2014/main" id="{62706D78-8631-4128-BC02-EDCDFE203C6E}"/>
              </a:ext>
            </a:extLst>
          </p:cNvPr>
          <p:cNvSpPr txBox="1"/>
          <p:nvPr/>
        </p:nvSpPr>
        <p:spPr>
          <a:xfrm>
            <a:off x="540000" y="2592361"/>
            <a:ext cx="631903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在等腰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4E36686-D52C-4DF0-8F9A-AA79B46FF95E}"/>
              </a:ext>
            </a:extLst>
          </p:cNvPr>
          <p:cNvSpPr txBox="1"/>
          <p:nvPr/>
        </p:nvSpPr>
        <p:spPr>
          <a:xfrm>
            <a:off x="6098314" y="2545555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/>
      <p:bldP spid="1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92" name="yt_shape_15792"/>
          <p:cNvSpPr txBox="1"/>
          <p:nvPr/>
        </p:nvSpPr>
        <p:spPr>
          <a:xfrm>
            <a:off x="540000" y="1315693"/>
            <a:ext cx="414696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tan45°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793" name="yt_shape_15793"/>
              <p:cNvSpPr txBox="1"/>
              <p:nvPr/>
            </p:nvSpPr>
            <p:spPr>
              <a:xfrm>
                <a:off x="540000" y="1794996"/>
                <a:ext cx="2863091" cy="20831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5793" name="yt_shape_1579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794996"/>
                <a:ext cx="2863091" cy="2083134"/>
              </a:xfrm>
              <a:prstGeom prst="rect">
                <a:avLst/>
              </a:prstGeom>
              <a:blipFill>
                <a:blip r:embed="rId2"/>
                <a:stretch>
                  <a:fillRect l="-6610" r="-5544" b="-4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795" name="yt_shape_15795"/>
              <p:cNvSpPr txBox="1"/>
              <p:nvPr/>
            </p:nvSpPr>
            <p:spPr>
              <a:xfrm>
                <a:off x="540000" y="3928918"/>
                <a:ext cx="4615174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2cos30°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sin60°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cos45°.</a:t>
                </a:r>
              </a:p>
            </p:txBody>
          </p:sp>
        </mc:Choice>
        <mc:Fallback>
          <p:sp>
            <p:nvSpPr>
              <p:cNvPr id="15795" name="yt_shape_1579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28918"/>
                <a:ext cx="4615174" cy="466666"/>
              </a:xfrm>
              <a:prstGeom prst="rect">
                <a:avLst/>
              </a:prstGeom>
              <a:blipFill>
                <a:blip r:embed="rId3"/>
                <a:stretch>
                  <a:fillRect l="-4095" t="-5263" r="-2378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797" name="yt_shape_15797"/>
              <p:cNvSpPr txBox="1"/>
              <p:nvPr/>
            </p:nvSpPr>
            <p:spPr>
              <a:xfrm>
                <a:off x="540000" y="4446372"/>
                <a:ext cx="4281941" cy="171893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0.</a:t>
                </a:r>
              </a:p>
            </p:txBody>
          </p:sp>
        </mc:Choice>
        <mc:Fallback>
          <p:sp>
            <p:nvSpPr>
              <p:cNvPr id="15797" name="yt_shape_1579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446372"/>
                <a:ext cx="4281941" cy="1718932"/>
              </a:xfrm>
              <a:prstGeom prst="rect">
                <a:avLst/>
              </a:prstGeom>
              <a:blipFill>
                <a:blip r:embed="rId4"/>
                <a:stretch>
                  <a:fillRect l="-4416" b="-102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yt_shape_15790">
            <a:extLst>
              <a:ext uri="{FF2B5EF4-FFF2-40B4-BE49-F238E27FC236}">
                <a16:creationId xmlns:a16="http://schemas.microsoft.com/office/drawing/2014/main" id="{70C7EC4A-177A-4170-BE82-BA325FC4DBFC}"/>
              </a:ext>
            </a:extLst>
          </p:cNvPr>
          <p:cNvSpPr txBox="1"/>
          <p:nvPr/>
        </p:nvSpPr>
        <p:spPr>
          <a:xfrm>
            <a:off x="540000" y="820357"/>
            <a:ext cx="115416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计算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7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7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7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5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57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57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93" grpId="0" build="allAtOnce"/>
      <p:bldP spid="1579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99" name="yt_shape_15799"/>
          <p:cNvSpPr txBox="1"/>
          <p:nvPr/>
        </p:nvSpPr>
        <p:spPr>
          <a:xfrm>
            <a:off x="494314" y="951566"/>
            <a:ext cx="496450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由三角函数值求特殊角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800" name="yt_shape_15800"/>
              <p:cNvSpPr txBox="1"/>
              <p:nvPr/>
            </p:nvSpPr>
            <p:spPr>
              <a:xfrm>
                <a:off x="540000" y="1451131"/>
                <a:ext cx="6968254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为锐角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等于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5800" name="yt_shape_1580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51131"/>
                <a:ext cx="6968254" cy="638893"/>
              </a:xfrm>
              <a:prstGeom prst="rect">
                <a:avLst/>
              </a:prstGeom>
              <a:blipFill>
                <a:blip r:embed="rId2"/>
                <a:stretch>
                  <a:fillRect l="-2712" r="-1662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5802" name="yt_table_15802" title="H_33.70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7804870"/>
              </p:ext>
            </p:extLst>
          </p:nvPr>
        </p:nvGraphicFramePr>
        <p:xfrm>
          <a:off x="540000" y="2293176"/>
          <a:ext cx="7994016" cy="428054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658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659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660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6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D.90°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5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5804" name="yt_shape_15804"/>
              <p:cNvSpPr txBox="1"/>
              <p:nvPr/>
            </p:nvSpPr>
            <p:spPr>
              <a:xfrm>
                <a:off x="540119" y="2771923"/>
                <a:ext cx="11111999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若锐角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满足｜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｜＋（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5804" name="yt_shape_1580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771923"/>
                <a:ext cx="11111999" cy="1106521"/>
              </a:xfrm>
              <a:prstGeom prst="rect">
                <a:avLst/>
              </a:prstGeom>
              <a:blipFill>
                <a:blip r:embed="rId3"/>
                <a:stretch>
                  <a:fillRect l="-1701" r="-1701" b="-16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806" name="yt_shape_15806"/>
              <p:cNvSpPr txBox="1"/>
              <p:nvPr/>
            </p:nvSpPr>
            <p:spPr>
              <a:xfrm>
                <a:off x="540000" y="3929232"/>
                <a:ext cx="8609857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5806" name="yt_shape_1580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29232"/>
                <a:ext cx="8609857" cy="465577"/>
              </a:xfrm>
              <a:prstGeom prst="rect">
                <a:avLst/>
              </a:prstGeom>
              <a:blipFill>
                <a:blip r:embed="rId4"/>
                <a:stretch>
                  <a:fillRect l="-2195" t="-5263" r="-283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382956286">
            <a:extLst>
              <a:ext uri="{FF2B5EF4-FFF2-40B4-BE49-F238E27FC236}">
                <a16:creationId xmlns:a16="http://schemas.microsoft.com/office/drawing/2014/main" id="{E113C6F0-53FA-91EB-E111-A918A608E866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92195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AB3C1BB-827F-6624-EA8D-20ED068376F9}"/>
              </a:ext>
            </a:extLst>
          </p:cNvPr>
          <p:cNvSpPr txBox="1"/>
          <p:nvPr/>
        </p:nvSpPr>
        <p:spPr>
          <a:xfrm>
            <a:off x="6520589" y="1404325"/>
            <a:ext cx="400748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62EC2B4-4D90-CBF4-9352-8D0254EB2B6E}"/>
              </a:ext>
            </a:extLst>
          </p:cNvPr>
          <p:cNvSpPr txBox="1"/>
          <p:nvPr/>
        </p:nvSpPr>
        <p:spPr>
          <a:xfrm>
            <a:off x="1059708" y="3396566"/>
            <a:ext cx="911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044D7A1-FB4D-6033-097A-080C1D3534EF}"/>
              </a:ext>
            </a:extLst>
          </p:cNvPr>
          <p:cNvSpPr txBox="1"/>
          <p:nvPr/>
        </p:nvSpPr>
        <p:spPr>
          <a:xfrm>
            <a:off x="8092340" y="3882426"/>
            <a:ext cx="911924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08" name="yt_shape_15808"/>
          <p:cNvSpPr txBox="1"/>
          <p:nvPr/>
        </p:nvSpPr>
        <p:spPr>
          <a:xfrm>
            <a:off x="494314" y="951173"/>
            <a:ext cx="527227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用计算器计算三角函数值</a:t>
            </a:r>
          </a:p>
        </p:txBody>
      </p:sp>
      <p:sp>
        <p:nvSpPr>
          <p:cNvPr id="15809" name="yt_shape_15809"/>
          <p:cNvSpPr txBox="1"/>
          <p:nvPr/>
        </p:nvSpPr>
        <p:spPr>
          <a:xfrm>
            <a:off x="540119" y="145073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若用我们数学课本上采用的科学计算器计算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sin36°18'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按键顺序正确的是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5810" name="yt_table_15810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1092231"/>
              </p:ext>
            </p:extLst>
          </p:nvPr>
        </p:nvGraphicFramePr>
        <p:xfrm>
          <a:off x="540000" y="2562537"/>
          <a:ext cx="7680643" cy="848742"/>
        </p:xfrm>
        <a:graphic>
          <a:graphicData uri="http://schemas.openxmlformats.org/drawingml/2006/table">
            <a:tbl>
              <a:tblPr/>
              <a:tblGrid>
                <a:gridCol w="4462780">
                  <a:extLst>
                    <a:ext uri="{9D8B030D-6E8A-4147-A177-3AD203B41FA5}">
                      <a16:colId xmlns:a16="http://schemas.microsoft.com/office/drawing/2014/main" val="10662"/>
                    </a:ext>
                  </a:extLst>
                </a:gridCol>
                <a:gridCol w="3217863">
                  <a:extLst>
                    <a:ext uri="{9D8B030D-6E8A-4147-A177-3AD203B41FA5}">
                      <a16:colId xmlns:a16="http://schemas.microsoft.com/office/drawing/2014/main" val="106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 err="1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A.sin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 3 6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· 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1 8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endParaRPr lang="zh-CN" altLang="zh-CN" sz="2400" b="0" i="0" u="none" dirty="0">
                        <a:solidFill>
                          <a:srgbClr val="000000"/>
                        </a:solidFill>
                        <a:effectLst/>
                        <a:latin typeface="Times New Roman" pitchFamily="24"/>
                        <a:ea typeface="宋体" pitchFamily="24"/>
                        <a:cs typeface="宋体" pitchFamily="24"/>
                        <a:hlinkClick r:id="" action="ppaction://macro?name={&quot;type&quot;:&quot;ImageText&quot;,&quot;item&quot;:&quot;RunBorder&quot;,&quot;fontColor&quot;:&quot;000000&quot;,&quot;borderColor&quot;:&quot;000000&quot;}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B.sin 3 6 °'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″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1 8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Times New Roman" pitchFamily="24"/>
                        <a:ea typeface="宋体" pitchFamily="24"/>
                        <a:cs typeface="宋体" pitchFamily="24"/>
                        <a:hlinkClick r:id="" action="ppaction://macro?name={&quot;type&quot;:&quot;ImageText&quot;,&quot;item&quot;:&quot;RunBorder&quot;,&quot;fontColor&quot;:&quot;000000&quot;,&quot;borderColor&quot;:&quot;000000&quot;}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C.2ndf sin 3 6 °'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″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 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1 8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 err="1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D.sin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 36 °'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″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 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 8 °'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″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endParaRPr lang="zh-CN" altLang="zh-CN" sz="2400" b="0" i="0" u="none" dirty="0">
                        <a:solidFill>
                          <a:srgbClr val="000000"/>
                        </a:solidFill>
                        <a:effectLst/>
                        <a:latin typeface="Times New Roman" pitchFamily="24"/>
                        <a:ea typeface="宋体" pitchFamily="24"/>
                        <a:cs typeface="宋体" pitchFamily="24"/>
                        <a:hlinkClick r:id="" action="ppaction://macro?name={&quot;type&quot;:&quot;ImageText&quot;,&quot;item&quot;:&quot;RunBorder&quot;,&quot;fontColor&quot;:&quot;000000&quot;,&quot;borderColor&quot;:&quot;000000&quot;}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7"/>
                  </a:ext>
                </a:extLst>
              </a:tr>
            </a:tbl>
          </a:graphicData>
        </a:graphic>
      </p:graphicFrame>
      <p:sp>
        <p:nvSpPr>
          <p:cNvPr id="15812" name="yt_shape_15812"/>
          <p:cNvSpPr txBox="1"/>
          <p:nvPr/>
        </p:nvSpPr>
        <p:spPr>
          <a:xfrm>
            <a:off x="540000" y="3677903"/>
            <a:ext cx="805989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0.3706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则锐角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21.75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°.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精确到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0.01°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2" name="yt_shape_矩形_2">
            <a:extLst>
              <a:ext uri="{FF2B5EF4-FFF2-40B4-BE49-F238E27FC236}">
                <a16:creationId xmlns:a16="http://schemas.microsoft.com/office/drawing/2014/main" id="{6E486471-1534-25ED-0246-F4D3871F931A}"/>
              </a:ext>
            </a:extLst>
          </p:cNvPr>
          <p:cNvSpPr/>
          <p:nvPr/>
        </p:nvSpPr>
        <p:spPr>
          <a:xfrm>
            <a:off x="836863" y="2626037"/>
            <a:ext cx="355663" cy="360871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/>
          </a:p>
        </p:txBody>
      </p:sp>
      <p:sp>
        <p:nvSpPr>
          <p:cNvPr id="3" name="yt_shape_矩形_3">
            <a:extLst>
              <a:ext uri="{FF2B5EF4-FFF2-40B4-BE49-F238E27FC236}">
                <a16:creationId xmlns:a16="http://schemas.microsoft.com/office/drawing/2014/main" id="{2DB1856F-F181-DA2E-5E3C-733B6046DB60}"/>
              </a:ext>
            </a:extLst>
          </p:cNvPr>
          <p:cNvSpPr/>
          <p:nvPr/>
        </p:nvSpPr>
        <p:spPr>
          <a:xfrm>
            <a:off x="1268663" y="2626037"/>
            <a:ext cx="152463" cy="360871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/>
          </a:p>
        </p:txBody>
      </p:sp>
      <p:sp>
        <p:nvSpPr>
          <p:cNvPr id="4" name="yt_shape_矩形_4">
            <a:extLst>
              <a:ext uri="{FF2B5EF4-FFF2-40B4-BE49-F238E27FC236}">
                <a16:creationId xmlns:a16="http://schemas.microsoft.com/office/drawing/2014/main" id="{B6BC678F-DD7E-2914-994C-8C014BFC9D6B}"/>
              </a:ext>
            </a:extLst>
          </p:cNvPr>
          <p:cNvSpPr/>
          <p:nvPr/>
        </p:nvSpPr>
        <p:spPr>
          <a:xfrm>
            <a:off x="1497263" y="2626037"/>
            <a:ext cx="152463" cy="360871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/>
          </a:p>
        </p:txBody>
      </p:sp>
      <p:sp>
        <p:nvSpPr>
          <p:cNvPr id="5" name="yt_shape_矩形_5">
            <a:extLst>
              <a:ext uri="{FF2B5EF4-FFF2-40B4-BE49-F238E27FC236}">
                <a16:creationId xmlns:a16="http://schemas.microsoft.com/office/drawing/2014/main" id="{38448A41-446D-7979-84BC-00DDF670A537}"/>
              </a:ext>
            </a:extLst>
          </p:cNvPr>
          <p:cNvSpPr/>
          <p:nvPr/>
        </p:nvSpPr>
        <p:spPr>
          <a:xfrm>
            <a:off x="1725863" y="2626037"/>
            <a:ext cx="304863" cy="360871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/>
          </a:p>
        </p:txBody>
      </p:sp>
      <p:sp>
        <p:nvSpPr>
          <p:cNvPr id="6" name="yt_shape_矩形_6">
            <a:extLst>
              <a:ext uri="{FF2B5EF4-FFF2-40B4-BE49-F238E27FC236}">
                <a16:creationId xmlns:a16="http://schemas.microsoft.com/office/drawing/2014/main" id="{303CC03E-3002-F5A7-638D-EEBAD0540B63}"/>
              </a:ext>
            </a:extLst>
          </p:cNvPr>
          <p:cNvSpPr/>
          <p:nvPr/>
        </p:nvSpPr>
        <p:spPr>
          <a:xfrm>
            <a:off x="2183063" y="2626037"/>
            <a:ext cx="152463" cy="360871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/>
          </a:p>
        </p:txBody>
      </p:sp>
      <p:sp>
        <p:nvSpPr>
          <p:cNvPr id="7" name="yt_shape_矩形_7">
            <a:extLst>
              <a:ext uri="{FF2B5EF4-FFF2-40B4-BE49-F238E27FC236}">
                <a16:creationId xmlns:a16="http://schemas.microsoft.com/office/drawing/2014/main" id="{2AD53DE7-5645-CC30-9A62-581E4BA1F3DC}"/>
              </a:ext>
            </a:extLst>
          </p:cNvPr>
          <p:cNvSpPr/>
          <p:nvPr/>
        </p:nvSpPr>
        <p:spPr>
          <a:xfrm>
            <a:off x="2411663" y="2626037"/>
            <a:ext cx="152463" cy="360871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/>
          </a:p>
        </p:txBody>
      </p:sp>
      <p:sp>
        <p:nvSpPr>
          <p:cNvPr id="8" name="yt_shape_矩形_8">
            <a:extLst>
              <a:ext uri="{FF2B5EF4-FFF2-40B4-BE49-F238E27FC236}">
                <a16:creationId xmlns:a16="http://schemas.microsoft.com/office/drawing/2014/main" id="{F0749BDC-1054-1A93-B273-535D18AAEBEE}"/>
              </a:ext>
            </a:extLst>
          </p:cNvPr>
          <p:cNvSpPr/>
          <p:nvPr/>
        </p:nvSpPr>
        <p:spPr>
          <a:xfrm>
            <a:off x="2640263" y="2626037"/>
            <a:ext cx="304863" cy="360871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/>
          </a:p>
        </p:txBody>
      </p:sp>
      <p:sp>
        <p:nvSpPr>
          <p:cNvPr id="9" name="yt_shape_矩形_9">
            <a:extLst>
              <a:ext uri="{FF2B5EF4-FFF2-40B4-BE49-F238E27FC236}">
                <a16:creationId xmlns:a16="http://schemas.microsoft.com/office/drawing/2014/main" id="{379E5D6A-8653-3441-EC96-D0EEDF91CDC4}"/>
              </a:ext>
            </a:extLst>
          </p:cNvPr>
          <p:cNvSpPr/>
          <p:nvPr/>
        </p:nvSpPr>
        <p:spPr>
          <a:xfrm>
            <a:off x="5288072" y="2626037"/>
            <a:ext cx="355664" cy="360871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/>
          </a:p>
        </p:txBody>
      </p:sp>
      <p:sp>
        <p:nvSpPr>
          <p:cNvPr id="10" name="yt_shape_矩形_10">
            <a:extLst>
              <a:ext uri="{FF2B5EF4-FFF2-40B4-BE49-F238E27FC236}">
                <a16:creationId xmlns:a16="http://schemas.microsoft.com/office/drawing/2014/main" id="{18EEC9BA-5F4F-8B1D-F587-DA499CC72E7E}"/>
              </a:ext>
            </a:extLst>
          </p:cNvPr>
          <p:cNvSpPr/>
          <p:nvPr/>
        </p:nvSpPr>
        <p:spPr>
          <a:xfrm>
            <a:off x="5719872" y="2626037"/>
            <a:ext cx="152464" cy="360871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/>
          </a:p>
        </p:txBody>
      </p:sp>
      <p:sp>
        <p:nvSpPr>
          <p:cNvPr id="11" name="yt_shape_矩形_11">
            <a:extLst>
              <a:ext uri="{FF2B5EF4-FFF2-40B4-BE49-F238E27FC236}">
                <a16:creationId xmlns:a16="http://schemas.microsoft.com/office/drawing/2014/main" id="{66642CEB-F017-C16C-E442-C9CD09737D58}"/>
              </a:ext>
            </a:extLst>
          </p:cNvPr>
          <p:cNvSpPr/>
          <p:nvPr/>
        </p:nvSpPr>
        <p:spPr>
          <a:xfrm>
            <a:off x="5948472" y="2626037"/>
            <a:ext cx="152464" cy="360871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/>
          </a:p>
        </p:txBody>
      </p:sp>
      <p:sp>
        <p:nvSpPr>
          <p:cNvPr id="12" name="yt_shape_矩形_12">
            <a:extLst>
              <a:ext uri="{FF2B5EF4-FFF2-40B4-BE49-F238E27FC236}">
                <a16:creationId xmlns:a16="http://schemas.microsoft.com/office/drawing/2014/main" id="{6024E0B0-D9BD-7861-8A2D-364864FE8AEA}"/>
              </a:ext>
            </a:extLst>
          </p:cNvPr>
          <p:cNvSpPr/>
          <p:nvPr/>
        </p:nvSpPr>
        <p:spPr>
          <a:xfrm>
            <a:off x="6177072" y="2626037"/>
            <a:ext cx="304864" cy="360871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/>
          </a:p>
        </p:txBody>
      </p:sp>
      <p:sp>
        <p:nvSpPr>
          <p:cNvPr id="13" name="yt_shape_矩形_13">
            <a:extLst>
              <a:ext uri="{FF2B5EF4-FFF2-40B4-BE49-F238E27FC236}">
                <a16:creationId xmlns:a16="http://schemas.microsoft.com/office/drawing/2014/main" id="{713F59E3-559D-5B27-1D67-1562BB2C515E}"/>
              </a:ext>
            </a:extLst>
          </p:cNvPr>
          <p:cNvSpPr/>
          <p:nvPr/>
        </p:nvSpPr>
        <p:spPr>
          <a:xfrm>
            <a:off x="6558072" y="2626037"/>
            <a:ext cx="152464" cy="360871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/>
          </a:p>
        </p:txBody>
      </p:sp>
      <p:sp>
        <p:nvSpPr>
          <p:cNvPr id="14" name="yt_shape_矩形_14">
            <a:extLst>
              <a:ext uri="{FF2B5EF4-FFF2-40B4-BE49-F238E27FC236}">
                <a16:creationId xmlns:a16="http://schemas.microsoft.com/office/drawing/2014/main" id="{30604F06-BBCA-06E1-A66D-90C33827352D}"/>
              </a:ext>
            </a:extLst>
          </p:cNvPr>
          <p:cNvSpPr/>
          <p:nvPr/>
        </p:nvSpPr>
        <p:spPr>
          <a:xfrm>
            <a:off x="6786672" y="2626037"/>
            <a:ext cx="152464" cy="360871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/>
          </a:p>
        </p:txBody>
      </p:sp>
      <p:sp>
        <p:nvSpPr>
          <p:cNvPr id="15" name="yt_shape_矩形_15">
            <a:extLst>
              <a:ext uri="{FF2B5EF4-FFF2-40B4-BE49-F238E27FC236}">
                <a16:creationId xmlns:a16="http://schemas.microsoft.com/office/drawing/2014/main" id="{7EDE384B-B75A-13EC-A32F-262A8D7DCC5F}"/>
              </a:ext>
            </a:extLst>
          </p:cNvPr>
          <p:cNvSpPr/>
          <p:nvPr/>
        </p:nvSpPr>
        <p:spPr>
          <a:xfrm>
            <a:off x="7015272" y="2626037"/>
            <a:ext cx="304864" cy="360871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/>
          </a:p>
        </p:txBody>
      </p:sp>
      <p:sp>
        <p:nvSpPr>
          <p:cNvPr id="16" name="yt_shape_矩形_16">
            <a:extLst>
              <a:ext uri="{FF2B5EF4-FFF2-40B4-BE49-F238E27FC236}">
                <a16:creationId xmlns:a16="http://schemas.microsoft.com/office/drawing/2014/main" id="{347F47BA-9EA3-CBE5-C26C-96DEF1E550BB}"/>
              </a:ext>
            </a:extLst>
          </p:cNvPr>
          <p:cNvSpPr/>
          <p:nvPr/>
        </p:nvSpPr>
        <p:spPr>
          <a:xfrm>
            <a:off x="819400" y="3050408"/>
            <a:ext cx="558864" cy="360871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/>
          </a:p>
        </p:txBody>
      </p:sp>
      <p:sp>
        <p:nvSpPr>
          <p:cNvPr id="17" name="yt_shape_矩形_17">
            <a:extLst>
              <a:ext uri="{FF2B5EF4-FFF2-40B4-BE49-F238E27FC236}">
                <a16:creationId xmlns:a16="http://schemas.microsoft.com/office/drawing/2014/main" id="{9BCA38D8-0533-4EE9-A854-05FD56977236}"/>
              </a:ext>
            </a:extLst>
          </p:cNvPr>
          <p:cNvSpPr/>
          <p:nvPr/>
        </p:nvSpPr>
        <p:spPr>
          <a:xfrm>
            <a:off x="1454400" y="3050408"/>
            <a:ext cx="355664" cy="360871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/>
          </a:p>
        </p:txBody>
      </p:sp>
      <p:sp>
        <p:nvSpPr>
          <p:cNvPr id="18" name="yt_shape_矩形_18">
            <a:extLst>
              <a:ext uri="{FF2B5EF4-FFF2-40B4-BE49-F238E27FC236}">
                <a16:creationId xmlns:a16="http://schemas.microsoft.com/office/drawing/2014/main" id="{39261D93-1A13-73B4-E624-8C78A19295D8}"/>
              </a:ext>
            </a:extLst>
          </p:cNvPr>
          <p:cNvSpPr/>
          <p:nvPr/>
        </p:nvSpPr>
        <p:spPr>
          <a:xfrm>
            <a:off x="1886200" y="3050408"/>
            <a:ext cx="152464" cy="360871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/>
          </a:p>
        </p:txBody>
      </p:sp>
      <p:sp>
        <p:nvSpPr>
          <p:cNvPr id="19" name="yt_shape_矩形_19">
            <a:extLst>
              <a:ext uri="{FF2B5EF4-FFF2-40B4-BE49-F238E27FC236}">
                <a16:creationId xmlns:a16="http://schemas.microsoft.com/office/drawing/2014/main" id="{726793E4-AF65-2712-1CC3-77BC3282FF0F}"/>
              </a:ext>
            </a:extLst>
          </p:cNvPr>
          <p:cNvSpPr/>
          <p:nvPr/>
        </p:nvSpPr>
        <p:spPr>
          <a:xfrm>
            <a:off x="2114800" y="3050408"/>
            <a:ext cx="152464" cy="360871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/>
          </a:p>
        </p:txBody>
      </p:sp>
      <p:sp>
        <p:nvSpPr>
          <p:cNvPr id="20" name="yt_shape_矩形_20">
            <a:extLst>
              <a:ext uri="{FF2B5EF4-FFF2-40B4-BE49-F238E27FC236}">
                <a16:creationId xmlns:a16="http://schemas.microsoft.com/office/drawing/2014/main" id="{7900F272-8062-41D1-D976-C03C4EB739A0}"/>
              </a:ext>
            </a:extLst>
          </p:cNvPr>
          <p:cNvSpPr/>
          <p:nvPr/>
        </p:nvSpPr>
        <p:spPr>
          <a:xfrm>
            <a:off x="2343400" y="3050408"/>
            <a:ext cx="304864" cy="360871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/>
          </a:p>
        </p:txBody>
      </p:sp>
      <p:sp>
        <p:nvSpPr>
          <p:cNvPr id="21" name="yt_shape_矩形_21">
            <a:extLst>
              <a:ext uri="{FF2B5EF4-FFF2-40B4-BE49-F238E27FC236}">
                <a16:creationId xmlns:a16="http://schemas.microsoft.com/office/drawing/2014/main" id="{D79CD8A4-EF6C-87FE-9E1F-1C109D8A628B}"/>
              </a:ext>
            </a:extLst>
          </p:cNvPr>
          <p:cNvSpPr/>
          <p:nvPr/>
        </p:nvSpPr>
        <p:spPr>
          <a:xfrm>
            <a:off x="2724400" y="3050408"/>
            <a:ext cx="152464" cy="360871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/>
          </a:p>
        </p:txBody>
      </p:sp>
      <p:sp>
        <p:nvSpPr>
          <p:cNvPr id="22" name="yt_shape_矩形_22">
            <a:extLst>
              <a:ext uri="{FF2B5EF4-FFF2-40B4-BE49-F238E27FC236}">
                <a16:creationId xmlns:a16="http://schemas.microsoft.com/office/drawing/2014/main" id="{5CF666F7-C5FC-628C-30FB-33A7B3E6374A}"/>
              </a:ext>
            </a:extLst>
          </p:cNvPr>
          <p:cNvSpPr/>
          <p:nvPr/>
        </p:nvSpPr>
        <p:spPr>
          <a:xfrm>
            <a:off x="2953000" y="3050408"/>
            <a:ext cx="152464" cy="360871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/>
          </a:p>
        </p:txBody>
      </p:sp>
      <p:sp>
        <p:nvSpPr>
          <p:cNvPr id="23" name="yt_shape_矩形_23">
            <a:extLst>
              <a:ext uri="{FF2B5EF4-FFF2-40B4-BE49-F238E27FC236}">
                <a16:creationId xmlns:a16="http://schemas.microsoft.com/office/drawing/2014/main" id="{A6ADD5AB-A02C-FD0E-D53B-6229BCB7D942}"/>
              </a:ext>
            </a:extLst>
          </p:cNvPr>
          <p:cNvSpPr/>
          <p:nvPr/>
        </p:nvSpPr>
        <p:spPr>
          <a:xfrm>
            <a:off x="5303912" y="3050408"/>
            <a:ext cx="355663" cy="360871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/>
          </a:p>
        </p:txBody>
      </p:sp>
      <p:sp>
        <p:nvSpPr>
          <p:cNvPr id="24" name="yt_shape_矩形_24">
            <a:extLst>
              <a:ext uri="{FF2B5EF4-FFF2-40B4-BE49-F238E27FC236}">
                <a16:creationId xmlns:a16="http://schemas.microsoft.com/office/drawing/2014/main" id="{0B46954E-38A2-03FA-299C-DA52771C188F}"/>
              </a:ext>
            </a:extLst>
          </p:cNvPr>
          <p:cNvSpPr/>
          <p:nvPr/>
        </p:nvSpPr>
        <p:spPr>
          <a:xfrm>
            <a:off x="5735712" y="3050408"/>
            <a:ext cx="304863" cy="360871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/>
          </a:p>
        </p:txBody>
      </p:sp>
      <p:sp>
        <p:nvSpPr>
          <p:cNvPr id="25" name="yt_shape_矩形_25">
            <a:extLst>
              <a:ext uri="{FF2B5EF4-FFF2-40B4-BE49-F238E27FC236}">
                <a16:creationId xmlns:a16="http://schemas.microsoft.com/office/drawing/2014/main" id="{68B98B65-9DB4-B5BF-617D-8181ECA64D0C}"/>
              </a:ext>
            </a:extLst>
          </p:cNvPr>
          <p:cNvSpPr/>
          <p:nvPr/>
        </p:nvSpPr>
        <p:spPr>
          <a:xfrm>
            <a:off x="6116712" y="3050408"/>
            <a:ext cx="304863" cy="360871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/>
          </a:p>
        </p:txBody>
      </p:sp>
      <p:sp>
        <p:nvSpPr>
          <p:cNvPr id="26" name="yt_shape_矩形_26">
            <a:extLst>
              <a:ext uri="{FF2B5EF4-FFF2-40B4-BE49-F238E27FC236}">
                <a16:creationId xmlns:a16="http://schemas.microsoft.com/office/drawing/2014/main" id="{DFB59520-666D-7E86-0D39-26AC7BB4AD77}"/>
              </a:ext>
            </a:extLst>
          </p:cNvPr>
          <p:cNvSpPr/>
          <p:nvPr/>
        </p:nvSpPr>
        <p:spPr>
          <a:xfrm>
            <a:off x="6497712" y="3050408"/>
            <a:ext cx="152463" cy="360871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/>
          </a:p>
        </p:txBody>
      </p:sp>
      <p:sp>
        <p:nvSpPr>
          <p:cNvPr id="27" name="yt_shape_矩形_27">
            <a:extLst>
              <a:ext uri="{FF2B5EF4-FFF2-40B4-BE49-F238E27FC236}">
                <a16:creationId xmlns:a16="http://schemas.microsoft.com/office/drawing/2014/main" id="{F77A923F-4DC6-6D3B-4043-E41F1DA1D191}"/>
              </a:ext>
            </a:extLst>
          </p:cNvPr>
          <p:cNvSpPr/>
          <p:nvPr/>
        </p:nvSpPr>
        <p:spPr>
          <a:xfrm>
            <a:off x="6726312" y="3050408"/>
            <a:ext cx="152463" cy="360871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/>
          </a:p>
        </p:txBody>
      </p:sp>
      <p:sp>
        <p:nvSpPr>
          <p:cNvPr id="28" name="yt_shape_矩形_28">
            <a:extLst>
              <a:ext uri="{FF2B5EF4-FFF2-40B4-BE49-F238E27FC236}">
                <a16:creationId xmlns:a16="http://schemas.microsoft.com/office/drawing/2014/main" id="{86885929-8059-3F69-BFC8-5B710F114823}"/>
              </a:ext>
            </a:extLst>
          </p:cNvPr>
          <p:cNvSpPr/>
          <p:nvPr/>
        </p:nvSpPr>
        <p:spPr>
          <a:xfrm>
            <a:off x="6954912" y="3050408"/>
            <a:ext cx="304863" cy="360871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/>
          </a:p>
        </p:txBody>
      </p:sp>
      <p:sp>
        <p:nvSpPr>
          <p:cNvPr id="29" name="yt_shape_矩形_29">
            <a:extLst>
              <a:ext uri="{FF2B5EF4-FFF2-40B4-BE49-F238E27FC236}">
                <a16:creationId xmlns:a16="http://schemas.microsoft.com/office/drawing/2014/main" id="{0EC0B514-9EB7-DA77-AAAD-79C3DEC5D11E}"/>
              </a:ext>
            </a:extLst>
          </p:cNvPr>
          <p:cNvSpPr/>
          <p:nvPr/>
        </p:nvSpPr>
        <p:spPr>
          <a:xfrm>
            <a:off x="7335912" y="3050408"/>
            <a:ext cx="304863" cy="360871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/>
          </a:p>
        </p:txBody>
      </p:sp>
      <p:pic>
        <p:nvPicPr>
          <p:cNvPr id="31" name="yt_shape_1684382956343">
            <a:extLst>
              <a:ext uri="{FF2B5EF4-FFF2-40B4-BE49-F238E27FC236}">
                <a16:creationId xmlns:a16="http://schemas.microsoft.com/office/drawing/2014/main" id="{FB8A2BE4-8336-9EB0-6776-E391F5782F83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91802"/>
            <a:ext cx="1346264" cy="363178"/>
          </a:xfrm>
          <a:prstGeom prst="rect">
            <a:avLst/>
          </a:prstGeom>
        </p:spPr>
      </p:pic>
      <p:sp>
        <p:nvSpPr>
          <p:cNvPr id="30" name="文本框 29">
            <a:extLst>
              <a:ext uri="{FF2B5EF4-FFF2-40B4-BE49-F238E27FC236}">
                <a16:creationId xmlns:a16="http://schemas.microsoft.com/office/drawing/2014/main" id="{C89D179D-64B3-BA02-D48F-2151A5896894}"/>
              </a:ext>
            </a:extLst>
          </p:cNvPr>
          <p:cNvSpPr txBox="1"/>
          <p:nvPr/>
        </p:nvSpPr>
        <p:spPr>
          <a:xfrm>
            <a:off x="1059708" y="187942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CC19D1A9-3481-0487-DEB9-7061E477CB8E}"/>
              </a:ext>
            </a:extLst>
          </p:cNvPr>
          <p:cNvSpPr txBox="1"/>
          <p:nvPr/>
        </p:nvSpPr>
        <p:spPr>
          <a:xfrm>
            <a:off x="4987064" y="3631097"/>
            <a:ext cx="1170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21.75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7" name="yt_shape_矩形_8">
            <a:extLst>
              <a:ext uri="{FF2B5EF4-FFF2-40B4-BE49-F238E27FC236}">
                <a16:creationId xmlns:a16="http://schemas.microsoft.com/office/drawing/2014/main" id="{93F6C0FD-8C71-42BA-AF93-0B9FBC9D18D2}"/>
              </a:ext>
            </a:extLst>
          </p:cNvPr>
          <p:cNvSpPr/>
          <p:nvPr/>
        </p:nvSpPr>
        <p:spPr>
          <a:xfrm>
            <a:off x="3175813" y="3046013"/>
            <a:ext cx="304863" cy="360871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uild="allAtOnce"/>
      <p:bldP spid="3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13" name="yt_shape_15813"/>
          <p:cNvSpPr txBox="1"/>
          <p:nvPr/>
        </p:nvSpPr>
        <p:spPr>
          <a:xfrm>
            <a:off x="469468" y="900000"/>
            <a:ext cx="4219104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b9ae5567-7084-4d29-be62-9b9091361f3e.png&quot;}"/>
            </a:endParaRPr>
          </a:p>
        </p:txBody>
      </p:sp>
      <p:sp>
        <p:nvSpPr>
          <p:cNvPr id="15814" name="yt_shape_15814"/>
          <p:cNvSpPr txBox="1"/>
          <p:nvPr/>
        </p:nvSpPr>
        <p:spPr>
          <a:xfrm>
            <a:off x="540119" y="164418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将三角板的直角顶点放置在直线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使斜边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的余弦值是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5816" name="yt_table_15816_skip" title="H_56.2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39145611"/>
                  </p:ext>
                </p:extLst>
              </p:nvPr>
            </p:nvGraphicFramePr>
            <p:xfrm>
              <a:off x="540000" y="2603618"/>
              <a:ext cx="7116255" cy="713931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664"/>
                        </a:ext>
                      </a:extLst>
                    </a:gridCol>
                    <a:gridCol w="2070481">
                      <a:extLst>
                        <a:ext uri="{9D8B030D-6E8A-4147-A177-3AD203B41FA5}">
                          <a16:colId xmlns:a16="http://schemas.microsoft.com/office/drawing/2014/main" val="10665"/>
                        </a:ext>
                      </a:extLst>
                    </a:gridCol>
                    <a:gridCol w="2070481">
                      <a:extLst>
                        <a:ext uri="{9D8B030D-6E8A-4147-A177-3AD203B41FA5}">
                          <a16:colId xmlns:a16="http://schemas.microsoft.com/office/drawing/2014/main" val="10666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66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2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48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5816" name="yt_table_15816_skip" title="H_56.2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39145611"/>
                  </p:ext>
                </p:extLst>
              </p:nvPr>
            </p:nvGraphicFramePr>
            <p:xfrm>
              <a:off x="540000" y="2603618"/>
              <a:ext cx="7116255" cy="713931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664"/>
                        </a:ext>
                      </a:extLst>
                    </a:gridCol>
                    <a:gridCol w="2070481">
                      <a:extLst>
                        <a:ext uri="{9D8B030D-6E8A-4147-A177-3AD203B41FA5}">
                          <a16:colId xmlns:a16="http://schemas.microsoft.com/office/drawing/2014/main" val="10665"/>
                        </a:ext>
                      </a:extLst>
                    </a:gridCol>
                    <a:gridCol w="2070481">
                      <a:extLst>
                        <a:ext uri="{9D8B030D-6E8A-4147-A177-3AD203B41FA5}">
                          <a16:colId xmlns:a16="http://schemas.microsoft.com/office/drawing/2014/main" val="10666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667"/>
                        </a:ext>
                      </a:extLst>
                    </a:gridCol>
                  </a:tblGrid>
                  <a:tr h="71393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66144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93824" r="-149706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94395" r="-50147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48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5815" name="yt_image_15815_skip" title="H_83.79">
            <a:extLst>
              <a:ext uri="">
                <a16:creationId xmlns:m="http://schemas.openxmlformats.org/officeDocument/2006/math" xmlns:mc="http://schemas.openxmlformats.org/markup-compatibility/2006"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90269" y="2603618"/>
            <a:ext cx="2259711" cy="1064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382956465">
            <a:extLst>
              <a:ext uri="{FF2B5EF4-FFF2-40B4-BE49-F238E27FC236}">
                <a16:creationId xmlns:a16="http://schemas.microsoft.com/office/drawing/2014/main" id="{EC621DCE-C061-75DF-5228-66F7AD4D1438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08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5E7078F-C32C-5888-5EEE-BCC19158E274}"/>
              </a:ext>
            </a:extLst>
          </p:cNvPr>
          <p:cNvSpPr txBox="1"/>
          <p:nvPr/>
        </p:nvSpPr>
        <p:spPr>
          <a:xfrm>
            <a:off x="2278908" y="207286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5817">
            <a:extLst>
              <a:ext uri="{FF2B5EF4-FFF2-40B4-BE49-F238E27FC236}">
                <a16:creationId xmlns:a16="http://schemas.microsoft.com/office/drawing/2014/main" id="{BE805816-36F4-4D87-AC1D-5040C85BB78E}"/>
              </a:ext>
            </a:extLst>
          </p:cNvPr>
          <p:cNvSpPr txBox="1"/>
          <p:nvPr/>
        </p:nvSpPr>
        <p:spPr>
          <a:xfrm>
            <a:off x="540000" y="3719625"/>
            <a:ext cx="469359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绥化市中考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定义一种运算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</a:p>
        </p:txBody>
      </p:sp>
      <p:sp>
        <p:nvSpPr>
          <p:cNvPr id="9" name="yt_shape_15818">
            <a:extLst>
              <a:ext uri="{FF2B5EF4-FFF2-40B4-BE49-F238E27FC236}">
                <a16:creationId xmlns:a16="http://schemas.microsoft.com/office/drawing/2014/main" id="{4CF23D2D-1402-471E-BFE3-D24D941648F6}"/>
              </a:ext>
            </a:extLst>
          </p:cNvPr>
          <p:cNvSpPr txBox="1"/>
          <p:nvPr/>
        </p:nvSpPr>
        <p:spPr>
          <a:xfrm>
            <a:off x="540000" y="4198928"/>
            <a:ext cx="446115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β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" name="yt_shape_15819">
            <a:extLst>
              <a:ext uri="{FF2B5EF4-FFF2-40B4-BE49-F238E27FC236}">
                <a16:creationId xmlns:a16="http://schemas.microsoft.com/office/drawing/2014/main" id="{A2F4A432-93A9-4260-9915-D44007C285CA}"/>
              </a:ext>
            </a:extLst>
          </p:cNvPr>
          <p:cNvSpPr txBox="1"/>
          <p:nvPr/>
        </p:nvSpPr>
        <p:spPr>
          <a:xfrm>
            <a:off x="540000" y="4678231"/>
            <a:ext cx="446115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β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yt_shape_15820">
                <a:extLst>
                  <a:ext uri="{FF2B5EF4-FFF2-40B4-BE49-F238E27FC236}">
                    <a16:creationId xmlns:a16="http://schemas.microsoft.com/office/drawing/2014/main" id="{D0CFCD50-E3DA-49DA-94E0-20D0DE2922C0}"/>
                  </a:ext>
                </a:extLst>
              </p:cNvPr>
              <p:cNvSpPr txBox="1"/>
              <p:nvPr/>
            </p:nvSpPr>
            <p:spPr>
              <a:xfrm>
                <a:off x="540119" y="5157534"/>
                <a:ext cx="11111999" cy="143981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例如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sin15°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zh-CN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1" name="yt_shape_15820">
                <a:extLst>
                  <a:ext uri="{FF2B5EF4-FFF2-40B4-BE49-F238E27FC236}">
                    <a16:creationId xmlns:a16="http://schemas.microsoft.com/office/drawing/2014/main" id="{D0CFCD50-E3DA-49DA-94E0-20D0DE2922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5157534"/>
                <a:ext cx="11111999" cy="1439818"/>
              </a:xfrm>
              <a:prstGeom prst="rect">
                <a:avLst/>
              </a:prstGeom>
              <a:blipFill>
                <a:blip r:embed="rId5"/>
                <a:stretch>
                  <a:fillRect l="-1701" r="-1701" b="-93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B42361FD-7141-44CA-813F-0889768EE83E}"/>
                  </a:ext>
                </a:extLst>
              </p:cNvPr>
              <p:cNvSpPr txBox="1"/>
              <p:nvPr/>
            </p:nvSpPr>
            <p:spPr>
              <a:xfrm>
                <a:off x="1440708" y="5810320"/>
                <a:ext cx="1339089" cy="73896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</m:t>
                            </m:r>
                          </m:e>
                        </m:rad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B42361FD-7141-44CA-813F-0889768EE8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40708" y="5810320"/>
                <a:ext cx="1339089" cy="738963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1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5822" name="yt_shape_15822"/>
              <p:cNvSpPr txBox="1"/>
              <p:nvPr/>
            </p:nvSpPr>
            <p:spPr>
              <a:xfrm>
                <a:off x="540119" y="988208"/>
                <a:ext cx="11111999" cy="95539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边上的高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及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的面积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5822" name="yt_shape_158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88208"/>
                <a:ext cx="11111999" cy="955390"/>
              </a:xfrm>
              <a:prstGeom prst="rect">
                <a:avLst/>
              </a:prstGeom>
              <a:blipFill>
                <a:blip r:embed="rId2"/>
                <a:stretch>
                  <a:fillRect l="-1701" t="-1911" r="-1701" b="-19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824" name="yt_image_15824">
            <a:extLst>
              <a:ext uri="">
                <a16:creationId xmlns:m="http://schemas.openxmlformats.org/officeDocument/2006/math"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34594" y="1943598"/>
            <a:ext cx="2013966" cy="1074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9" name="yt_shape_15826">
                <a:extLst>
                  <a:ext uri="{FF2B5EF4-FFF2-40B4-BE49-F238E27FC236}">
                    <a16:creationId xmlns:a16="http://schemas.microsoft.com/office/drawing/2014/main" id="{ECF96E13-89DB-431F-B12A-E96A34A03AF2}"/>
                  </a:ext>
                </a:extLst>
              </p:cNvPr>
              <p:cNvSpPr txBox="1"/>
              <p:nvPr/>
            </p:nvSpPr>
            <p:spPr>
              <a:xfrm>
                <a:off x="540119" y="1978259"/>
                <a:ext cx="6784165" cy="41150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tan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3</m:t>
                                </m:r>
                              </m:e>
                            </m:rad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den>
                        </m:f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9" name="yt_shape_15826">
                <a:extLst>
                  <a:ext uri="{FF2B5EF4-FFF2-40B4-BE49-F238E27FC236}">
                    <a16:creationId xmlns:a16="http://schemas.microsoft.com/office/drawing/2014/main" id="{ECF96E13-89DB-431F-B12A-E96A34A03A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78259"/>
                <a:ext cx="6784165" cy="4115037"/>
              </a:xfrm>
              <a:prstGeom prst="rect">
                <a:avLst/>
              </a:prstGeom>
              <a:blipFill>
                <a:blip r:embed="rId4"/>
                <a:stretch>
                  <a:fillRect l="-2788" t="-1333" r="-1709" b="-14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1172</Words>
  <Application>Microsoft Office PowerPoint</Application>
  <PresentationFormat>宽屏</PresentationFormat>
  <Paragraphs>126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宋体</vt:lpstr>
      <vt:lpstr>Arial</vt:lpstr>
      <vt:lpstr>Calibri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2023-05-05T05:33:04Z</dcterms:created>
  <dcterms:modified xsi:type="dcterms:W3CDTF">2023-05-19T05:50:03Z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