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71" r:id="rId6"/>
    <p:sldId id="374" r:id="rId7"/>
    <p:sldId id="378" r:id="rId8"/>
    <p:sldId id="383" r:id="rId9"/>
    <p:sldId id="384" r:id="rId10"/>
    <p:sldId id="386" r:id="rId11"/>
    <p:sldId id="387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73" name="yt_image_105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5" name="yt_image_105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7" name="yt_shape_10577"/>
          <p:cNvSpPr txBox="1"/>
          <p:nvPr/>
        </p:nvSpPr>
        <p:spPr>
          <a:xfrm>
            <a:off x="540119" y="22032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有一人患了流感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经过两轮传染后共有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人患上了流感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则每轮传染中平均一个人传染几个人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578" name="yt_shape_10578"/>
          <p:cNvSpPr txBox="1"/>
          <p:nvPr/>
        </p:nvSpPr>
        <p:spPr>
          <a:xfrm>
            <a:off x="540119" y="31626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增长率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的含义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设每轮传染中平均一个人传染的人数为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由题意可列出方程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79" name="yt_shape_10579"/>
          <p:cNvSpPr txBox="1"/>
          <p:nvPr/>
        </p:nvSpPr>
        <p:spPr>
          <a:xfrm>
            <a:off x="540000" y="4122123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设每轮传染中平均一个人传染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个人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80" name="yt_shape_10580"/>
          <p:cNvSpPr txBox="1"/>
          <p:nvPr/>
        </p:nvSpPr>
        <p:spPr>
          <a:xfrm>
            <a:off x="540000" y="460142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581" name="yt_shape_10581"/>
          <p:cNvSpPr txBox="1"/>
          <p:nvPr/>
        </p:nvSpPr>
        <p:spPr>
          <a:xfrm>
            <a:off x="540000" y="5080729"/>
            <a:ext cx="33919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582" name="yt_shape_10582"/>
          <p:cNvSpPr txBox="1"/>
          <p:nvPr/>
        </p:nvSpPr>
        <p:spPr>
          <a:xfrm>
            <a:off x="540000" y="5560032"/>
            <a:ext cx="41227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83" name="yt_shape_10583"/>
          <p:cNvSpPr txBox="1"/>
          <p:nvPr/>
        </p:nvSpPr>
        <p:spPr>
          <a:xfrm>
            <a:off x="540000" y="6039335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每轮传染中平均一个人传染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个人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0" name="yt_shape_10630"/>
          <p:cNvSpPr txBox="1"/>
          <p:nvPr/>
        </p:nvSpPr>
        <p:spPr>
          <a:xfrm>
            <a:off x="540000" y="836712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</a:p>
        </p:txBody>
      </p:sp>
      <p:sp>
        <p:nvSpPr>
          <p:cNvPr id="10631" name="yt_shape_10631"/>
          <p:cNvSpPr txBox="1"/>
          <p:nvPr/>
        </p:nvSpPr>
        <p:spPr>
          <a:xfrm>
            <a:off x="540000" y="1316015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嘉嘉给琪琪出题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632" name="yt_shape_10632"/>
          <p:cNvSpPr txBox="1"/>
          <p:nvPr/>
        </p:nvSpPr>
        <p:spPr>
          <a:xfrm>
            <a:off x="540000" y="1795318"/>
            <a:ext cx="95827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上共有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含端点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</a:p>
        </p:txBody>
      </p:sp>
      <p:sp>
        <p:nvSpPr>
          <p:cNvPr id="10633" name="yt_shape_10633"/>
          <p:cNvSpPr txBox="1"/>
          <p:nvPr/>
        </p:nvSpPr>
        <p:spPr>
          <a:xfrm>
            <a:off x="540000" y="2274621"/>
            <a:ext cx="74635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琪琪的思考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在这个问题上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线段总数不可能为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</a:p>
        </p:txBody>
      </p:sp>
      <p:sp>
        <p:nvSpPr>
          <p:cNvPr id="10634" name="yt_shape_10634"/>
          <p:cNvSpPr txBox="1"/>
          <p:nvPr/>
        </p:nvSpPr>
        <p:spPr>
          <a:xfrm>
            <a:off x="540000" y="2753924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琪琪的思考对吗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35" name="yt_shape_10635"/>
              <p:cNvSpPr txBox="1"/>
              <p:nvPr/>
            </p:nvSpPr>
            <p:spPr>
              <a:xfrm>
                <a:off x="540000" y="3233227"/>
                <a:ext cx="10236520" cy="17093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琪琪的思考对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如果线段数为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则由题意得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10635" name="yt_shape_106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3227"/>
                <a:ext cx="10236520" cy="1709314"/>
              </a:xfrm>
              <a:prstGeom prst="rect">
                <a:avLst/>
              </a:prstGeom>
              <a:blipFill>
                <a:blip r:embed="rId2"/>
                <a:stretch>
                  <a:fillRect l="-1846" t="-2847" b="-10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637">
                <a:extLst>
                  <a:ext uri="{FF2B5EF4-FFF2-40B4-BE49-F238E27FC236}">
                    <a16:creationId xmlns:a16="http://schemas.microsoft.com/office/drawing/2014/main" id="{2097AA63-DB70-48A0-963E-FB460787D612}"/>
                  </a:ext>
                </a:extLst>
              </p:cNvPr>
              <p:cNvSpPr txBox="1"/>
              <p:nvPr/>
            </p:nvSpPr>
            <p:spPr>
              <a:xfrm>
                <a:off x="540000" y="4908484"/>
                <a:ext cx="8436320" cy="11935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没有符合题意的解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线段总数不可能为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30.</a:t>
                </a:r>
              </a:p>
            </p:txBody>
          </p:sp>
        </mc:Choice>
        <mc:Fallback>
          <p:sp>
            <p:nvSpPr>
              <p:cNvPr id="8" name="yt_shape_10637">
                <a:extLst>
                  <a:ext uri="{FF2B5EF4-FFF2-40B4-BE49-F238E27FC236}">
                    <a16:creationId xmlns:a16="http://schemas.microsoft.com/office/drawing/2014/main" id="{2097AA63-DB70-48A0-963E-FB460787D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08484"/>
                <a:ext cx="8436320" cy="1193532"/>
              </a:xfrm>
              <a:prstGeom prst="rect">
                <a:avLst/>
              </a:prstGeom>
              <a:blipFill>
                <a:blip r:embed="rId3"/>
                <a:stretch>
                  <a:fillRect l="-2242" b="-1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35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" name="yt_shape_10639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26f8ca54-4e7a-404b-8663-422bececb1ca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40" name="yt_shape_10640"/>
              <p:cNvSpPr txBox="1"/>
              <p:nvPr/>
            </p:nvSpPr>
            <p:spPr>
              <a:xfrm>
                <a:off x="539999" y="1700808"/>
                <a:ext cx="11111999" cy="213948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单循环比赛模型为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比赛场次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双循环比赛模型为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比赛场次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病毒传播的模型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其中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表示最开始的病毒数量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表示一轮传播的速度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表示两轮传播后病毒总数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40" name="yt_shape_106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1700808"/>
                <a:ext cx="11111999" cy="2139487"/>
              </a:xfrm>
              <a:prstGeom prst="rect">
                <a:avLst/>
              </a:prstGeom>
              <a:blipFill>
                <a:blip r:embed="rId2"/>
                <a:stretch>
                  <a:fillRect l="-603" r="-603" b="-453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53777">
            <a:extLst>
              <a:ext uri="{FF2B5EF4-FFF2-40B4-BE49-F238E27FC236}">
                <a16:creationId xmlns:a16="http://schemas.microsoft.com/office/drawing/2014/main" id="{DAF5F102-7F6A-07BB-B935-199F26F66C5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26053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4" name="yt_shape_1058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九年级某班第一小组的同学在庆祝新年之际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互送新年贺卡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表达同学间的真诚祝福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全组共送出贺卡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则这个小组有多少人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585" name="yt_shape_10585"/>
          <p:cNvSpPr txBox="1"/>
          <p:nvPr/>
        </p:nvSpPr>
        <p:spPr>
          <a:xfrm>
            <a:off x="540000" y="1859435"/>
            <a:ext cx="96180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每人送出的贺卡数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贺卡总数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列方程解答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86" name="yt_shape_10586"/>
          <p:cNvSpPr txBox="1"/>
          <p:nvPr/>
        </p:nvSpPr>
        <p:spPr>
          <a:xfrm>
            <a:off x="540000" y="2338738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设这个小组有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587" name="yt_shape_10587"/>
          <p:cNvSpPr txBox="1"/>
          <p:nvPr/>
        </p:nvSpPr>
        <p:spPr>
          <a:xfrm>
            <a:off x="540000" y="2818041"/>
            <a:ext cx="2311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588" name="yt_shape_10588"/>
          <p:cNvSpPr txBox="1"/>
          <p:nvPr/>
        </p:nvSpPr>
        <p:spPr>
          <a:xfrm>
            <a:off x="540000" y="3297344"/>
            <a:ext cx="5519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89" name="yt_shape_10589"/>
          <p:cNvSpPr txBox="1"/>
          <p:nvPr/>
        </p:nvSpPr>
        <p:spPr>
          <a:xfrm>
            <a:off x="540000" y="3776647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这个小组有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0" name="yt_shape_10590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fe6a4b6-1631-485c-bdb5-eb5ff0d69385.png&quot;}"/>
            </a:endParaRPr>
          </a:p>
        </p:txBody>
      </p:sp>
      <p:sp>
        <p:nvSpPr>
          <p:cNvPr id="10591" name="yt_shape_10591"/>
          <p:cNvSpPr txBox="1"/>
          <p:nvPr/>
        </p:nvSpPr>
        <p:spPr>
          <a:xfrm>
            <a:off x="540000" y="1662201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传播问题</a:t>
            </a:r>
          </a:p>
        </p:txBody>
      </p:sp>
      <p:sp>
        <p:nvSpPr>
          <p:cNvPr id="10592" name="yt_shape_10592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某种植物的主干长出若干数目的支干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每个支干又长出相同数目的小分支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主干、支干和小分支的总数是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设每个支干长出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个小分支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根据题意列出方程为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93" name="yt_table_1059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841360"/>
              </p:ext>
            </p:extLst>
          </p:nvPr>
        </p:nvGraphicFramePr>
        <p:xfrm>
          <a:off x="540000" y="3753696"/>
          <a:ext cx="7263130" cy="848742"/>
        </p:xfrm>
        <a:graphic>
          <a:graphicData uri="http://schemas.openxmlformats.org/drawingml/2006/table">
            <a:tbl>
              <a:tblPr/>
              <a:tblGrid>
                <a:gridCol w="4656455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pic>
        <p:nvPicPr>
          <p:cNvPr id="3" name="yt_shape_1684382353612">
            <a:extLst>
              <a:ext uri="{FF2B5EF4-FFF2-40B4-BE49-F238E27FC236}">
                <a16:creationId xmlns:a16="http://schemas.microsoft.com/office/drawing/2014/main" id="{CFD4C679-0D9A-9B5F-0827-E4438FE2FDB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53628">
            <a:extLst>
              <a:ext uri="{FF2B5EF4-FFF2-40B4-BE49-F238E27FC236}">
                <a16:creationId xmlns:a16="http://schemas.microsoft.com/office/drawing/2014/main" id="{C7BC5BCD-AC0B-744F-7177-0EAD6CF7BAE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63925D-F499-5F21-A099-93A371642585}"/>
              </a:ext>
            </a:extLst>
          </p:cNvPr>
          <p:cNvSpPr txBox="1"/>
          <p:nvPr/>
        </p:nvSpPr>
        <p:spPr>
          <a:xfrm>
            <a:off x="1059708" y="30659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5" name="yt_shape_105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某养鸡场某日发现一例鸡瘟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两天后发现共有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只鸡患有这种病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若每只病鸡每天传染健康鸡的只数均相同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则每只病鸡传染健康鸡的只数为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596" name="yt_shape_10596"/>
          <p:cNvSpPr txBox="1"/>
          <p:nvPr/>
        </p:nvSpPr>
        <p:spPr>
          <a:xfrm>
            <a:off x="540119" y="185943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有一人利用手机发短信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获得信息的人也按他的发送人数发送该条信息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经过两轮短信的发送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人手机上获得同一条信息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则每轮发送短信平均一个人向多少个人发送信息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597" name="yt_shape_10597"/>
          <p:cNvSpPr txBox="1"/>
          <p:nvPr/>
        </p:nvSpPr>
        <p:spPr>
          <a:xfrm>
            <a:off x="540000" y="3299001"/>
            <a:ext cx="506068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设平均一个人向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个人发送信息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98" name="yt_shape_10598"/>
          <p:cNvSpPr txBox="1"/>
          <p:nvPr/>
        </p:nvSpPr>
        <p:spPr>
          <a:xfrm>
            <a:off x="540000" y="4738567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每轮平均一个人向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个人发送信息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328D9C-6EBD-04A0-C0EE-E486E7177793}"/>
              </a:ext>
            </a:extLst>
          </p:cNvPr>
          <p:cNvSpPr txBox="1"/>
          <p:nvPr/>
        </p:nvSpPr>
        <p:spPr>
          <a:xfrm>
            <a:off x="8984507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5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97" grpId="0" build="allAtOnce"/>
      <p:bldP spid="10598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9" name="yt_shape_10599"/>
          <p:cNvSpPr txBox="1"/>
          <p:nvPr/>
        </p:nvSpPr>
        <p:spPr>
          <a:xfrm>
            <a:off x="540000" y="900000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握手问题</a:t>
            </a:r>
          </a:p>
        </p:txBody>
      </p:sp>
      <p:sp>
        <p:nvSpPr>
          <p:cNvPr id="10600" name="yt_shape_1060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年北京冬奥会女子冰壶比赛有若干支队伍参加了单循环比赛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单循环比赛共进行了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共有多少支队伍参加比赛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01" name="yt_table_10601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473651"/>
              </p:ext>
            </p:extLst>
          </p:nvPr>
        </p:nvGraphicFramePr>
        <p:xfrm>
          <a:off x="540000" y="2511364"/>
          <a:ext cx="70478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sp>
        <p:nvSpPr>
          <p:cNvPr id="10603" name="yt_shape_10603"/>
          <p:cNvSpPr txBox="1"/>
          <p:nvPr/>
        </p:nvSpPr>
        <p:spPr>
          <a:xfrm>
            <a:off x="540119" y="29901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在某次酒会上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每两个人之间碰一次杯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小明统计共碰杯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则参加酒会的人共有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53660">
            <a:extLst>
              <a:ext uri="{FF2B5EF4-FFF2-40B4-BE49-F238E27FC236}">
                <a16:creationId xmlns:a16="http://schemas.microsoft.com/office/drawing/2014/main" id="{006029DA-D195-2A7A-700F-DF139122306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F64E76-F605-CE5F-A219-E591D2120241}"/>
              </a:ext>
            </a:extLst>
          </p:cNvPr>
          <p:cNvSpPr txBox="1"/>
          <p:nvPr/>
        </p:nvSpPr>
        <p:spPr>
          <a:xfrm>
            <a:off x="65461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50FB7C-CB0A-6F44-3A3C-2BCE160DEB12}"/>
              </a:ext>
            </a:extLst>
          </p:cNvPr>
          <p:cNvSpPr txBox="1"/>
          <p:nvPr/>
        </p:nvSpPr>
        <p:spPr>
          <a:xfrm>
            <a:off x="1364508" y="341879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4" name="yt_shape_10604"/>
          <p:cNvSpPr txBox="1"/>
          <p:nvPr/>
        </p:nvSpPr>
        <p:spPr>
          <a:xfrm>
            <a:off x="540000" y="900000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数字问题</a:t>
            </a:r>
          </a:p>
        </p:txBody>
      </p:sp>
      <p:sp>
        <p:nvSpPr>
          <p:cNvPr id="10605" name="yt_shape_10605"/>
          <p:cNvSpPr txBox="1"/>
          <p:nvPr/>
        </p:nvSpPr>
        <p:spPr>
          <a:xfrm>
            <a:off x="540119" y="141301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两个数的积为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和为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设其中一个数为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则依题意可列方程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-10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spc="-100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 spc="-1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06" name="yt_shape_10606"/>
          <p:cNvSpPr txBox="1"/>
          <p:nvPr/>
        </p:nvSpPr>
        <p:spPr>
          <a:xfrm>
            <a:off x="540000" y="2021719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会泽县校级月考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若两个连续正奇数的积是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则这两个奇数的和是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53685">
            <a:extLst>
              <a:ext uri="{FF2B5EF4-FFF2-40B4-BE49-F238E27FC236}">
                <a16:creationId xmlns:a16="http://schemas.microsoft.com/office/drawing/2014/main" id="{D55A255E-F485-F3FF-BB6C-3EF750D0992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A9FFBC-FDEE-4740-3E4B-4194D860BF26}"/>
              </a:ext>
            </a:extLst>
          </p:cNvPr>
          <p:cNvSpPr txBox="1"/>
          <p:nvPr/>
        </p:nvSpPr>
        <p:spPr>
          <a:xfrm>
            <a:off x="9085978" y="1348777"/>
            <a:ext cx="192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3D7B1B-8C77-92AD-28F1-C7F5202A1FAF}"/>
              </a:ext>
            </a:extLst>
          </p:cNvPr>
          <p:cNvSpPr txBox="1"/>
          <p:nvPr/>
        </p:nvSpPr>
        <p:spPr>
          <a:xfrm>
            <a:off x="10584589" y="197491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7" name="yt_shape_10607"/>
          <p:cNvSpPr txBox="1"/>
          <p:nvPr/>
        </p:nvSpPr>
        <p:spPr>
          <a:xfrm>
            <a:off x="540000" y="764704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5b1e849-3f0f-4c11-a6c7-168d1b932cb3.png&quot;}"/>
            </a:endParaRPr>
          </a:p>
        </p:txBody>
      </p:sp>
      <p:sp>
        <p:nvSpPr>
          <p:cNvPr id="10608" name="yt_shape_10608"/>
          <p:cNvSpPr txBox="1"/>
          <p:nvPr/>
        </p:nvSpPr>
        <p:spPr>
          <a:xfrm>
            <a:off x="540119" y="146854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春节期间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某微信群规定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群内每个人都要发一个红包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并保证群内其他人都能抢到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且自己不能抢自己发的红包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此次抢红包活动中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群内所有人共收到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则此微信群中共有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609" name="yt_shape_10609"/>
          <p:cNvSpPr txBox="1"/>
          <p:nvPr/>
        </p:nvSpPr>
        <p:spPr>
          <a:xfrm>
            <a:off x="540119" y="28394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个位数字比十位数字大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且个位数字的平方刚好等于这个两位数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求这个两位数是多少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3" name="yt_shape_1684382353710">
            <a:extLst>
              <a:ext uri="{FF2B5EF4-FFF2-40B4-BE49-F238E27FC236}">
                <a16:creationId xmlns:a16="http://schemas.microsoft.com/office/drawing/2014/main" id="{EDF275A9-0FAD-6896-F785-0A7247759D0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0412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253EFF-E319-152A-767C-6E5999305FE5}"/>
              </a:ext>
            </a:extLst>
          </p:cNvPr>
          <p:cNvSpPr txBox="1"/>
          <p:nvPr/>
        </p:nvSpPr>
        <p:spPr>
          <a:xfrm>
            <a:off x="3802908" y="23727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610">
            <a:extLst>
              <a:ext uri="{FF2B5EF4-FFF2-40B4-BE49-F238E27FC236}">
                <a16:creationId xmlns:a16="http://schemas.microsoft.com/office/drawing/2014/main" id="{18FC5A48-568A-4BB2-A068-8520C5235FAA}"/>
              </a:ext>
            </a:extLst>
          </p:cNvPr>
          <p:cNvSpPr txBox="1"/>
          <p:nvPr/>
        </p:nvSpPr>
        <p:spPr>
          <a:xfrm>
            <a:off x="540119" y="38102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设这个两位数的个位数字为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则十位数字为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yt_shape_10611">
            <a:extLst>
              <a:ext uri="{FF2B5EF4-FFF2-40B4-BE49-F238E27FC236}">
                <a16:creationId xmlns:a16="http://schemas.microsoft.com/office/drawing/2014/main" id="{B6987347-EF4F-41A8-9F25-4DAB70ACCAD5}"/>
              </a:ext>
            </a:extLst>
          </p:cNvPr>
          <p:cNvSpPr txBox="1"/>
          <p:nvPr/>
        </p:nvSpPr>
        <p:spPr>
          <a:xfrm>
            <a:off x="540000" y="4769667"/>
            <a:ext cx="288861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sp>
        <p:nvSpPr>
          <p:cNvPr id="9" name="yt_shape_10612">
            <a:extLst>
              <a:ext uri="{FF2B5EF4-FFF2-40B4-BE49-F238E27FC236}">
                <a16:creationId xmlns:a16="http://schemas.microsoft.com/office/drawing/2014/main" id="{EBCE1D26-B19B-488C-94D8-E7DF6986CE68}"/>
              </a:ext>
            </a:extLst>
          </p:cNvPr>
          <p:cNvSpPr txBox="1"/>
          <p:nvPr/>
        </p:nvSpPr>
        <p:spPr>
          <a:xfrm>
            <a:off x="540000" y="6209233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这个两位数是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3" name="yt_shape_1061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某生物实验室需培育一群有益菌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个活体样本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经过两轮培植后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总和达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其中每个有益菌每一次可分裂出若干个相同数目的有益菌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14" name="yt_shape_10614"/>
          <p:cNvSpPr txBox="1"/>
          <p:nvPr/>
        </p:nvSpPr>
        <p:spPr>
          <a:xfrm>
            <a:off x="540000" y="1859435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每轮分裂中平均每个有益菌可分裂出多少个有益菌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615" name="yt_shape_10615"/>
          <p:cNvSpPr txBox="1"/>
          <p:nvPr/>
        </p:nvSpPr>
        <p:spPr>
          <a:xfrm>
            <a:off x="540119" y="233873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设每轮分裂中平均每个有益菌可分裂出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个有益菌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每轮分裂中平均每个有益菌可分裂出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个有益菌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16" name="yt_shape_10616"/>
          <p:cNvSpPr txBox="1"/>
          <p:nvPr/>
        </p:nvSpPr>
        <p:spPr>
          <a:xfrm>
            <a:off x="540000" y="4258436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按照这样的分裂速度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经过三轮培植后共有多少个有益菌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617" name="yt_shape_10617"/>
          <p:cNvSpPr txBox="1"/>
          <p:nvPr/>
        </p:nvSpPr>
        <p:spPr>
          <a:xfrm>
            <a:off x="540000" y="4737739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18" name="yt_shape_10618"/>
          <p:cNvSpPr txBox="1"/>
          <p:nvPr/>
        </p:nvSpPr>
        <p:spPr>
          <a:xfrm>
            <a:off x="540000" y="5217042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经过三轮培植后共有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个有益菌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15" grpId="0" build="allAtOnce"/>
      <p:bldP spid="10617" grpId="0" build="allAtOnce"/>
      <p:bldP spid="106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9" name="yt_shape_10619"/>
          <p:cNvSpPr txBox="1"/>
          <p:nvPr/>
        </p:nvSpPr>
        <p:spPr>
          <a:xfrm>
            <a:off x="540000" y="751257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5cf5f0e-9226-46c8-b7ac-a9b3bc5493ca.png&quot;}"/>
            </a:endParaRPr>
          </a:p>
        </p:txBody>
      </p:sp>
      <p:sp>
        <p:nvSpPr>
          <p:cNvPr id="10620" name="yt_shape_10620"/>
          <p:cNvSpPr txBox="1"/>
          <p:nvPr/>
        </p:nvSpPr>
        <p:spPr>
          <a:xfrm>
            <a:off x="540000" y="1453629"/>
            <a:ext cx="46821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昆明第八中学期中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【探究】</a:t>
            </a:r>
          </a:p>
        </p:txBody>
      </p:sp>
      <p:sp>
        <p:nvSpPr>
          <p:cNvPr id="10621" name="yt_shape_10621"/>
          <p:cNvSpPr txBox="1"/>
          <p:nvPr/>
        </p:nvSpPr>
        <p:spPr>
          <a:xfrm>
            <a:off x="540000" y="1932932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在一次聚会上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规定每两个人见面必须握手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且只握手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22" name="yt_shape_10622"/>
          <p:cNvSpPr txBox="1"/>
          <p:nvPr/>
        </p:nvSpPr>
        <p:spPr>
          <a:xfrm>
            <a:off x="540119" y="24122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若参加聚会的人数为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则共握手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若参加聚会的人数为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则共握手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23" name="yt_shape_10623"/>
              <p:cNvSpPr txBox="1"/>
              <p:nvPr/>
            </p:nvSpPr>
            <p:spPr>
              <a:xfrm>
                <a:off x="540000" y="3284984"/>
                <a:ext cx="9962664" cy="6783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若参加聚会的人数为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则共握手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623" name="yt_shape_106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4984"/>
                <a:ext cx="9962664" cy="678391"/>
              </a:xfrm>
              <a:prstGeom prst="rect">
                <a:avLst/>
              </a:prstGeom>
              <a:blipFill>
                <a:blip r:embed="rId2"/>
                <a:stretch>
                  <a:fillRect l="-1897" r="-122" b="-20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25" name="yt_shape_10625"/>
          <p:cNvSpPr txBox="1"/>
          <p:nvPr/>
        </p:nvSpPr>
        <p:spPr>
          <a:xfrm>
            <a:off x="540000" y="4090274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若参加聚会的人共握手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请求出参加聚会的人数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26" name="yt_shape_10626"/>
              <p:cNvSpPr txBox="1"/>
              <p:nvPr/>
            </p:nvSpPr>
            <p:spPr>
              <a:xfrm>
                <a:off x="540000" y="4422434"/>
                <a:ext cx="4191853" cy="12291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10626" name="yt_shape_106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22434"/>
                <a:ext cx="4191853" cy="1229183"/>
              </a:xfrm>
              <a:prstGeom prst="rect">
                <a:avLst/>
              </a:prstGeom>
              <a:blipFill>
                <a:blip r:embed="rId3"/>
                <a:stretch>
                  <a:fillRect l="-4512" r="-3493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28" name="yt_shape_10628"/>
          <p:cNvSpPr txBox="1"/>
          <p:nvPr/>
        </p:nvSpPr>
        <p:spPr>
          <a:xfrm>
            <a:off x="540000" y="5702405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29" name="yt_shape_10629"/>
          <p:cNvSpPr txBox="1"/>
          <p:nvPr/>
        </p:nvSpPr>
        <p:spPr>
          <a:xfrm>
            <a:off x="540000" y="6181708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参加聚会的人数为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353749">
            <a:extLst>
              <a:ext uri="{FF2B5EF4-FFF2-40B4-BE49-F238E27FC236}">
                <a16:creationId xmlns:a16="http://schemas.microsoft.com/office/drawing/2014/main" id="{FBF2B6EC-6582-E169-76F5-E847D35706D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75410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548DCF-64FC-84FD-C522-5249C8984D2D}"/>
              </a:ext>
            </a:extLst>
          </p:cNvPr>
          <p:cNvSpPr txBox="1"/>
          <p:nvPr/>
        </p:nvSpPr>
        <p:spPr>
          <a:xfrm>
            <a:off x="5936508" y="236542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4E4EA1-F019-3129-1CB0-407D6DB5D766}"/>
              </a:ext>
            </a:extLst>
          </p:cNvPr>
          <p:cNvSpPr txBox="1"/>
          <p:nvPr/>
        </p:nvSpPr>
        <p:spPr>
          <a:xfrm>
            <a:off x="1059708" y="284091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184EC2-A81D-2CD7-A205-3A56C1C44B52}"/>
                  </a:ext>
                </a:extLst>
              </p:cNvPr>
              <p:cNvSpPr txBox="1"/>
              <p:nvPr/>
            </p:nvSpPr>
            <p:spPr>
              <a:xfrm>
                <a:off x="7993789" y="3140968"/>
                <a:ext cx="1816799" cy="7654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184EC2-A81D-2CD7-A205-3A56C1C44B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3789" y="3140968"/>
                <a:ext cx="1816799" cy="76544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26" grpId="0" build="allAtOnce"/>
      <p:bldP spid="10628" grpId="0" build="allAtOnce"/>
      <p:bldP spid="10629" grpId="0" build="allAtOnce"/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1368</Words>
  <Application>Microsoft Office PowerPoint</Application>
  <PresentationFormat>宽屏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2023-05-05T05:33:04Z</dcterms:created>
  <dcterms:modified xsi:type="dcterms:W3CDTF">2023-05-18T09:15:27Z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