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70" r:id="rId4"/>
    <p:sldId id="372" r:id="rId5"/>
    <p:sldId id="373" r:id="rId6"/>
    <p:sldId id="375" r:id="rId7"/>
    <p:sldId id="385" r:id="rId8"/>
    <p:sldId id="386" r:id="rId9"/>
    <p:sldId id="376" r:id="rId10"/>
    <p:sldId id="378" r:id="rId11"/>
    <p:sldId id="379" r:id="rId12"/>
    <p:sldId id="383" r:id="rId13"/>
    <p:sldId id="387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2" name="yt_shape_14672"/>
          <p:cNvSpPr txBox="1"/>
          <p:nvPr/>
        </p:nvSpPr>
        <p:spPr>
          <a:xfrm>
            <a:off x="471873" y="900000"/>
            <a:ext cx="2713884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e15bfb5f-2a27-4217-96cb-1452aba5ddc4.png&quot;}"/>
            </a:endParaRPr>
          </a:p>
        </p:txBody>
      </p:sp>
      <p:sp>
        <p:nvSpPr>
          <p:cNvPr id="14673" name="yt_shape_14673"/>
          <p:cNvSpPr txBox="1"/>
          <p:nvPr/>
        </p:nvSpPr>
        <p:spPr>
          <a:xfrm>
            <a:off x="494314" y="1617189"/>
            <a:ext cx="41694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反比例函数的概念</a:t>
            </a:r>
          </a:p>
        </p:txBody>
      </p:sp>
      <p:sp>
        <p:nvSpPr>
          <p:cNvPr id="14674" name="yt_shape_14674"/>
          <p:cNvSpPr txBox="1"/>
          <p:nvPr/>
        </p:nvSpPr>
        <p:spPr>
          <a:xfrm>
            <a:off x="540000" y="2116754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南华县校级期中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属于反比例函数的是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675" name="yt_table_14675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5361823"/>
                  </p:ext>
                </p:extLst>
              </p:nvPr>
            </p:nvGraphicFramePr>
            <p:xfrm>
              <a:off x="540000" y="2748421"/>
              <a:ext cx="4994593" cy="1059562"/>
            </p:xfrm>
            <a:graphic>
              <a:graphicData uri="http://schemas.openxmlformats.org/drawingml/2006/table">
                <a:tbl>
                  <a:tblPr/>
                  <a:tblGrid>
                    <a:gridCol w="2980055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  <a:gridCol w="2014538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675" name="yt_table_14675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5361823"/>
                  </p:ext>
                </p:extLst>
              </p:nvPr>
            </p:nvGraphicFramePr>
            <p:xfrm>
              <a:off x="540000" y="2748421"/>
              <a:ext cx="4994593" cy="1059562"/>
            </p:xfrm>
            <a:graphic>
              <a:graphicData uri="http://schemas.openxmlformats.org/drawingml/2006/table">
                <a:tbl>
                  <a:tblPr/>
                  <a:tblGrid>
                    <a:gridCol w="2980055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  <a:gridCol w="2014538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689" b="-9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7734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676" name="yt_shape_14676"/>
              <p:cNvSpPr txBox="1"/>
              <p:nvPr/>
            </p:nvSpPr>
            <p:spPr>
              <a:xfrm>
                <a:off x="540119" y="3858537"/>
                <a:ext cx="11111999" cy="10702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若反比例函数的图象经过点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则该反比例函数解析式为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76" name="yt_shape_146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58537"/>
                <a:ext cx="11111999" cy="1070229"/>
              </a:xfrm>
              <a:prstGeom prst="rect">
                <a:avLst/>
              </a:prstGeom>
              <a:blipFill>
                <a:blip r:embed="rId3"/>
                <a:stretch>
                  <a:fillRect l="-1701" t="-6818" r="-1701" b="-11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821382">
            <a:extLst>
              <a:ext uri="{FF2B5EF4-FFF2-40B4-BE49-F238E27FC236}">
                <a16:creationId xmlns:a16="http://schemas.microsoft.com/office/drawing/2014/main" id="{F315189A-EE92-63E5-8139-4F5B8842D6A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39"/>
            <a:ext cx="2425764" cy="608478"/>
          </a:xfrm>
          <a:prstGeom prst="rect">
            <a:avLst/>
          </a:prstGeom>
        </p:spPr>
      </p:pic>
      <p:pic>
        <p:nvPicPr>
          <p:cNvPr id="5" name="yt_shape_1684382821401">
            <a:extLst>
              <a:ext uri="{FF2B5EF4-FFF2-40B4-BE49-F238E27FC236}">
                <a16:creationId xmlns:a16="http://schemas.microsoft.com/office/drawing/2014/main" id="{ECF8B857-F36D-C9A5-88F7-B5531322894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7228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FF13CB-AD00-49A5-F047-4C6531230C4A}"/>
              </a:ext>
            </a:extLst>
          </p:cNvPr>
          <p:cNvSpPr txBox="1"/>
          <p:nvPr/>
        </p:nvSpPr>
        <p:spPr>
          <a:xfrm>
            <a:off x="8603389" y="20699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A53460-8047-FA0E-4B06-FA51F14C80DC}"/>
                  </a:ext>
                </a:extLst>
              </p:cNvPr>
              <p:cNvSpPr txBox="1"/>
              <p:nvPr/>
            </p:nvSpPr>
            <p:spPr>
              <a:xfrm>
                <a:off x="1059708" y="4192822"/>
                <a:ext cx="1367156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A53460-8047-FA0E-4B06-FA51F14C8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192822"/>
                <a:ext cx="1367156" cy="678003"/>
              </a:xfrm>
              <a:prstGeom prst="rect">
                <a:avLst/>
              </a:prstGeom>
              <a:blipFill>
                <a:blip r:embed="rId6"/>
                <a:stretch>
                  <a:fillRect l="-7143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9" name="yt_shape_1472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根据物理学知识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在压力不变的情况下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某物体承受的压强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是它的受力面积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其函数图象如图所示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0.25m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该物体承受的压强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730" name="yt_image_147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4093" y="3068960"/>
            <a:ext cx="3083814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2CDC29-7A1E-57E4-AC08-11AFCA914535}"/>
              </a:ext>
            </a:extLst>
          </p:cNvPr>
          <p:cNvSpPr txBox="1"/>
          <p:nvPr/>
        </p:nvSpPr>
        <p:spPr>
          <a:xfrm>
            <a:off x="48697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2" name="yt_shape_14732"/>
          <p:cNvSpPr txBox="1"/>
          <p:nvPr/>
        </p:nvSpPr>
        <p:spPr>
          <a:xfrm>
            <a:off x="468666" y="836712"/>
            <a:ext cx="354103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26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6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6de5b74-7b46-497f-a7a2-9ec8a2352050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733" name="yt_shape_14733"/>
              <p:cNvSpPr txBox="1"/>
              <p:nvPr/>
            </p:nvSpPr>
            <p:spPr>
              <a:xfrm>
                <a:off x="540000" y="1589872"/>
                <a:ext cx="10696454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733" name="yt_shape_147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9872"/>
                <a:ext cx="10696454" cy="642292"/>
              </a:xfrm>
              <a:prstGeom prst="rect">
                <a:avLst/>
              </a:prstGeom>
              <a:blipFill>
                <a:blip r:embed="rId2"/>
                <a:stretch>
                  <a:fillRect l="-1767" r="-11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735" name="yt_shape_14735"/>
              <p:cNvSpPr txBox="1"/>
              <p:nvPr/>
            </p:nvSpPr>
            <p:spPr>
              <a:xfrm>
                <a:off x="540119" y="2282952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位于第一象限的点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是坐标原点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735" name="yt_shape_147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82952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r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821589">
            <a:extLst>
              <a:ext uri="{FF2B5EF4-FFF2-40B4-BE49-F238E27FC236}">
                <a16:creationId xmlns:a16="http://schemas.microsoft.com/office/drawing/2014/main" id="{7F1CDF9F-765D-B2F9-4754-E9030CCEFB4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1189"/>
            <a:ext cx="3238564" cy="6466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BE3A2B-AA9D-45BD-9D08-146672BE46A0}"/>
              </a:ext>
            </a:extLst>
          </p:cNvPr>
          <p:cNvSpPr txBox="1"/>
          <p:nvPr/>
        </p:nvSpPr>
        <p:spPr>
          <a:xfrm>
            <a:off x="10433396" y="1543066"/>
            <a:ext cx="637285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42E484-008E-5C4E-714D-E7D7528EE7D8}"/>
              </a:ext>
            </a:extLst>
          </p:cNvPr>
          <p:cNvSpPr txBox="1"/>
          <p:nvPr/>
        </p:nvSpPr>
        <p:spPr>
          <a:xfrm>
            <a:off x="9948121" y="2920994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8" name="yt_shape_14738"/>
          <p:cNvSpPr txBox="1"/>
          <p:nvPr/>
        </p:nvSpPr>
        <p:spPr>
          <a:xfrm>
            <a:off x="540000" y="2273955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校医完成一间办公室和一间教室的药物喷洒各要多少时间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739"/>
              <p:cNvSpPr txBox="1"/>
              <p:nvPr/>
            </p:nvSpPr>
            <p:spPr>
              <a:xfrm>
                <a:off x="540119" y="2905622"/>
                <a:ext cx="8711132" cy="27556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设校医完成一间办公室和一间教室的药物喷洒各要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故完成一间办公室和一间教室的药物喷洒各要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3min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5min.</a:t>
                </a:r>
              </a:p>
            </p:txBody>
          </p:sp>
        </mc:Choice>
        <mc:Fallback>
          <p:sp>
            <p:nvSpPr>
              <p:cNvPr id="2" name="yt_shape_147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05622"/>
                <a:ext cx="8711132" cy="2755626"/>
              </a:xfrm>
              <a:prstGeom prst="rect">
                <a:avLst/>
              </a:prstGeom>
              <a:blipFill>
                <a:blip r:embed="rId2"/>
                <a:stretch>
                  <a:fillRect l="-2169" t="-4204" r="-1470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41" name="yt_image_1474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7132" y="2905622"/>
            <a:ext cx="2364867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737">
            <a:extLst>
              <a:ext uri="{FF2B5EF4-FFF2-40B4-BE49-F238E27FC236}">
                <a16:creationId xmlns:a16="http://schemas.microsoft.com/office/drawing/2014/main" id="{11445280-9746-45B9-870B-1381734F3092}"/>
              </a:ext>
            </a:extLst>
          </p:cNvPr>
          <p:cNvSpPr txBox="1"/>
          <p:nvPr/>
        </p:nvSpPr>
        <p:spPr>
          <a:xfrm>
            <a:off x="540000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为了做好校园疫情防控工作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校医每天早上对全校办公室和教室进行药物喷洒消毒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她完成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间办公室和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间教室的药物喷洒要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间办公室和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间教室的药物喷洒要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11min.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3" name="yt_shape_14743"/>
          <p:cNvSpPr txBox="1"/>
          <p:nvPr/>
        </p:nvSpPr>
        <p:spPr>
          <a:xfrm>
            <a:off x="540119" y="767157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消毒药物在一间教室内空气中的浓度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mg/m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校医进行药物喷洒时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药物喷洒完成后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成反比例函数关系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两个函数图象的交点为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当教室空气中的药物浓度不高于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1mg/m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对人体健康无危害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校医依次对一班至十一班教室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进行药物喷洒消毒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当她把最后一间教室药物喷洒完成后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一班学生能否进入教室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请通过计算说明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4744"/>
          <p:cNvSpPr txBox="1"/>
          <p:nvPr/>
        </p:nvSpPr>
        <p:spPr>
          <a:xfrm>
            <a:off x="540000" y="3799481"/>
            <a:ext cx="840755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一间教室药物喷洒的时间要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5min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个教室要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55min.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745" name="yt_image_147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7132" y="3799481"/>
            <a:ext cx="2364867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747" name="yt_shape_14747"/>
              <p:cNvSpPr txBox="1"/>
              <p:nvPr/>
            </p:nvSpPr>
            <p:spPr>
              <a:xfrm>
                <a:off x="540000" y="4837907"/>
                <a:ext cx="4280211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设反比例函数的解析式为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747" name="yt_shape_147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37907"/>
                <a:ext cx="4280211" cy="651653"/>
              </a:xfrm>
              <a:prstGeom prst="rect">
                <a:avLst/>
              </a:prstGeom>
              <a:blipFill>
                <a:blip r:embed="rId3"/>
                <a:stretch>
                  <a:fillRect l="-4416" r="-3276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749">
                <a:extLst>
                  <a:ext uri="{FF2B5EF4-FFF2-40B4-BE49-F238E27FC236}">
                    <a16:creationId xmlns:a16="http://schemas.microsoft.com/office/drawing/2014/main" id="{FE3337F5-DA9A-4F3C-9C4F-63CE3B6E6902}"/>
                  </a:ext>
                </a:extLst>
              </p:cNvPr>
              <p:cNvSpPr txBox="1"/>
              <p:nvPr/>
            </p:nvSpPr>
            <p:spPr>
              <a:xfrm>
                <a:off x="540000" y="5375669"/>
                <a:ext cx="9012384" cy="6487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的坐标代入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4749">
                <a:extLst>
                  <a:ext uri="{FF2B5EF4-FFF2-40B4-BE49-F238E27FC236}">
                    <a16:creationId xmlns:a16="http://schemas.microsoft.com/office/drawing/2014/main" id="{FE3337F5-DA9A-4F3C-9C4F-63CE3B6E69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75669"/>
                <a:ext cx="9012384" cy="648767"/>
              </a:xfrm>
              <a:prstGeom prst="rect">
                <a:avLst/>
              </a:prstGeom>
              <a:blipFill>
                <a:blip r:embed="rId4"/>
                <a:stretch>
                  <a:fillRect l="-209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752">
                <a:extLst>
                  <a:ext uri="{FF2B5EF4-FFF2-40B4-BE49-F238E27FC236}">
                    <a16:creationId xmlns:a16="http://schemas.microsoft.com/office/drawing/2014/main" id="{A3E15ADB-FC96-4C72-BC3E-0B73148C9D3B}"/>
                  </a:ext>
                </a:extLst>
              </p:cNvPr>
              <p:cNvSpPr txBox="1"/>
              <p:nvPr/>
            </p:nvSpPr>
            <p:spPr>
              <a:xfrm>
                <a:off x="540000" y="5876192"/>
                <a:ext cx="6780005" cy="6491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故一班的学生能进教室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752">
                <a:extLst>
                  <a:ext uri="{FF2B5EF4-FFF2-40B4-BE49-F238E27FC236}">
                    <a16:creationId xmlns:a16="http://schemas.microsoft.com/office/drawing/2014/main" id="{A3E15ADB-FC96-4C72-BC3E-0B73148C9D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76192"/>
                <a:ext cx="6780005" cy="649152"/>
              </a:xfrm>
              <a:prstGeom prst="rect">
                <a:avLst/>
              </a:prstGeom>
              <a:blipFill>
                <a:blip r:embed="rId5"/>
                <a:stretch>
                  <a:fillRect l="-278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747" grpId="0" build="allAtOnce"/>
      <p:bldP spid="6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8" name="yt_shape_14678"/>
          <p:cNvSpPr txBox="1"/>
          <p:nvPr/>
        </p:nvSpPr>
        <p:spPr>
          <a:xfrm>
            <a:off x="494314" y="900000"/>
            <a:ext cx="50927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反比例函数的图象及性质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79" name="yt_shape_14679"/>
              <p:cNvSpPr txBox="1"/>
              <p:nvPr/>
            </p:nvSpPr>
            <p:spPr>
              <a:xfrm>
                <a:off x="540000" y="1399565"/>
                <a:ext cx="811562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的图象分别位于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679" name="yt_shape_146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115620" cy="642292"/>
              </a:xfrm>
              <a:prstGeom prst="rect">
                <a:avLst/>
              </a:prstGeom>
              <a:blipFill>
                <a:blip r:embed="rId2"/>
                <a:stretch>
                  <a:fillRect l="-2329" r="-135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81" name="yt_table_1468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52599"/>
              </p:ext>
            </p:extLst>
          </p:nvPr>
        </p:nvGraphicFramePr>
        <p:xfrm>
          <a:off x="540000" y="2245009"/>
          <a:ext cx="7045961" cy="848742"/>
        </p:xfrm>
        <a:graphic>
          <a:graphicData uri="http://schemas.openxmlformats.org/drawingml/2006/table">
            <a:tbl>
              <a:tblPr/>
              <a:tblGrid>
                <a:gridCol w="4031298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683" name="yt_shape_14683"/>
              <p:cNvSpPr txBox="1"/>
              <p:nvPr/>
            </p:nvSpPr>
            <p:spPr>
              <a:xfrm>
                <a:off x="540119" y="3144351"/>
                <a:ext cx="11111999" cy="11205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广东省中考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中最小的是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683" name="yt_shape_146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44351"/>
                <a:ext cx="11111999" cy="1120563"/>
              </a:xfrm>
              <a:prstGeom prst="rect">
                <a:avLst/>
              </a:prstGeom>
              <a:blipFill>
                <a:blip r:embed="rId3"/>
                <a:stretch>
                  <a:fillRect l="-1701" t="-4891" r="-170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85" name="yt_table_14685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866020"/>
              </p:ext>
            </p:extLst>
          </p:nvPr>
        </p:nvGraphicFramePr>
        <p:xfrm>
          <a:off x="540000" y="4468066"/>
          <a:ext cx="7130416" cy="428054"/>
        </p:xfrm>
        <a:graphic>
          <a:graphicData uri="http://schemas.openxmlformats.org/drawingml/2006/table">
            <a:tbl>
              <a:tblPr/>
              <a:tblGrid>
                <a:gridCol w="2024380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2006918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2006918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sp>
        <p:nvSpPr>
          <p:cNvPr id="14687" name="yt_shape_14687"/>
          <p:cNvSpPr txBox="1"/>
          <p:nvPr/>
        </p:nvSpPr>
        <p:spPr>
          <a:xfrm>
            <a:off x="540119" y="49468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已知一个反比例函数的图象经过点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若该反比例函数的图象也经过点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821435">
            <a:extLst>
              <a:ext uri="{FF2B5EF4-FFF2-40B4-BE49-F238E27FC236}">
                <a16:creationId xmlns:a16="http://schemas.microsoft.com/office/drawing/2014/main" id="{009D39D8-A219-0C14-64D0-3E921D23D35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01F74C-81D0-D603-F88D-24BBA9FED249}"/>
              </a:ext>
            </a:extLst>
          </p:cNvPr>
          <p:cNvSpPr txBox="1"/>
          <p:nvPr/>
        </p:nvSpPr>
        <p:spPr>
          <a:xfrm>
            <a:off x="7656857" y="1352759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D3C25C-38DC-48A3-AD5B-F6F2869236A0}"/>
              </a:ext>
            </a:extLst>
          </p:cNvPr>
          <p:cNvSpPr txBox="1"/>
          <p:nvPr/>
        </p:nvSpPr>
        <p:spPr>
          <a:xfrm>
            <a:off x="6105990" y="3573033"/>
            <a:ext cx="400748" cy="7278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633F06-FF59-F9A7-301E-95F279E0402E}"/>
              </a:ext>
            </a:extLst>
          </p:cNvPr>
          <p:cNvSpPr txBox="1"/>
          <p:nvPr/>
        </p:nvSpPr>
        <p:spPr>
          <a:xfrm>
            <a:off x="5311033" y="537549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8" name="yt_shape_14688"/>
          <p:cNvSpPr txBox="1"/>
          <p:nvPr/>
        </p:nvSpPr>
        <p:spPr>
          <a:xfrm>
            <a:off x="494315" y="900000"/>
            <a:ext cx="522899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的几何意义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89" name="yt_shape_14689"/>
              <p:cNvSpPr txBox="1"/>
              <p:nvPr/>
            </p:nvSpPr>
            <p:spPr>
              <a:xfrm>
                <a:off x="540119" y="1399565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文山市期末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89" name="yt_shape_146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94" name="yt_shape_14694"/>
          <p:cNvSpPr txBox="1"/>
          <p:nvPr/>
        </p:nvSpPr>
        <p:spPr>
          <a:xfrm>
            <a:off x="540000" y="45236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91" name="yt_shape_14691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1629" y="2722767"/>
            <a:ext cx="1348740" cy="1818970"/>
            <a:chOff x="0" y="0"/>
            <a:chExt cx="1348740" cy="1818970"/>
          </a:xfrm>
        </p:grpSpPr>
        <p:pic>
          <p:nvPicPr>
            <p:cNvPr id="2" name="yt_image_14691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48740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93" name="yt_shape_14693"/>
            <p:cNvSpPr txBox="1"/>
            <p:nvPr/>
          </p:nvSpPr>
          <p:spPr>
            <a:xfrm>
              <a:off x="141089" y="1390455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821467">
            <a:extLst>
              <a:ext uri="{FF2B5EF4-FFF2-40B4-BE49-F238E27FC236}">
                <a16:creationId xmlns:a16="http://schemas.microsoft.com/office/drawing/2014/main" id="{0647B961-DDC8-A9C5-0EED-FE59DA2BE02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908297C-C4B5-FB9C-168F-47C5FC78CF4C}"/>
              </a:ext>
            </a:extLst>
          </p:cNvPr>
          <p:cNvSpPr txBox="1"/>
          <p:nvPr/>
        </p:nvSpPr>
        <p:spPr>
          <a:xfrm>
            <a:off x="5487246" y="2037607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95" name="yt_shape_14695"/>
              <p:cNvSpPr txBox="1"/>
              <p:nvPr/>
            </p:nvSpPr>
            <p:spPr>
              <a:xfrm>
                <a:off x="540119" y="900000"/>
                <a:ext cx="11111999" cy="20030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轴上任意一点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轴的平行线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95" name="yt_shape_146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03049"/>
              </a:xfrm>
              <a:prstGeom prst="rect">
                <a:avLst/>
              </a:prstGeom>
              <a:blipFill>
                <a:blip r:embed="rId2"/>
                <a:stretch>
                  <a:fillRect l="-1701" r="-1701" b="-3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00" name="yt_shape_14700"/>
          <p:cNvSpPr txBox="1"/>
          <p:nvPr/>
        </p:nvSpPr>
        <p:spPr>
          <a:xfrm>
            <a:off x="540000" y="51538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97" name="yt_shape_14697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5328" y="3106201"/>
            <a:ext cx="1601343" cy="2065858"/>
            <a:chOff x="0" y="0"/>
            <a:chExt cx="1601343" cy="2065858"/>
          </a:xfrm>
        </p:grpSpPr>
        <p:pic>
          <p:nvPicPr>
            <p:cNvPr id="2" name="yt_image_1469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1343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99" name="yt_shape_14699"/>
            <p:cNvSpPr txBox="1"/>
            <p:nvPr/>
          </p:nvSpPr>
          <p:spPr>
            <a:xfrm>
              <a:off x="267390" y="163734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E877A1-C8DE-CE46-68B1-930A5EFF41D9}"/>
                  </a:ext>
                </a:extLst>
              </p:cNvPr>
              <p:cNvSpPr txBox="1"/>
              <p:nvPr/>
            </p:nvSpPr>
            <p:spPr>
              <a:xfrm>
                <a:off x="1745508" y="2108807"/>
                <a:ext cx="6134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E877A1-C8DE-CE46-68B1-930A5EFF41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5508" y="2108807"/>
                <a:ext cx="613474" cy="6750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1" name="yt_shape_14701"/>
          <p:cNvSpPr txBox="1"/>
          <p:nvPr/>
        </p:nvSpPr>
        <p:spPr>
          <a:xfrm>
            <a:off x="494315" y="900000"/>
            <a:ext cx="47849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反比例函数与一次函数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702" name="yt_shape_14702"/>
              <p:cNvSpPr txBox="1"/>
              <p:nvPr/>
            </p:nvSpPr>
            <p:spPr>
              <a:xfrm>
                <a:off x="540119" y="1399565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黔西南州中考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的图象经过的象限是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702" name="yt_shape_147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705" name="yt_table_1470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62533"/>
              </p:ext>
            </p:extLst>
          </p:nvPr>
        </p:nvGraphicFramePr>
        <p:xfrm>
          <a:off x="540000" y="2570403"/>
          <a:ext cx="5742306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一、二、三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一、二、四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一、三、四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二、三、四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pic>
        <p:nvPicPr>
          <p:cNvPr id="14704" name="yt_image_14704_skip" title="H_119.16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3634" y="2570403"/>
            <a:ext cx="1576197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21509">
            <a:extLst>
              <a:ext uri="{FF2B5EF4-FFF2-40B4-BE49-F238E27FC236}">
                <a16:creationId xmlns:a16="http://schemas.microsoft.com/office/drawing/2014/main" id="{6B011FDF-A952-474E-1943-57FF6A6EA21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A2B9B6-54CF-A3FE-DDFB-6ED09B68873F}"/>
              </a:ext>
            </a:extLst>
          </p:cNvPr>
          <p:cNvSpPr txBox="1"/>
          <p:nvPr/>
        </p:nvSpPr>
        <p:spPr>
          <a:xfrm>
            <a:off x="7103321" y="2037607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07" name="yt_shape_14707"/>
              <p:cNvSpPr txBox="1"/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707" name="yt_shape_147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09" name="yt_shape_14709"/>
          <p:cNvSpPr txBox="1"/>
          <p:nvPr/>
        </p:nvSpPr>
        <p:spPr>
          <a:xfrm>
            <a:off x="540000" y="206090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求一次函数的解析式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710"/>
              <p:cNvSpPr txBox="1"/>
              <p:nvPr/>
            </p:nvSpPr>
            <p:spPr>
              <a:xfrm>
                <a:off x="540000" y="2692567"/>
                <a:ext cx="5580695" cy="32799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just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一次函数的解析式为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</p:txBody>
          </p:sp>
        </mc:Choice>
        <mc:Fallback>
          <p:sp>
            <p:nvSpPr>
              <p:cNvPr id="2" name="yt_shape_147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2567"/>
                <a:ext cx="5580695" cy="3279937"/>
              </a:xfrm>
              <a:prstGeom prst="rect">
                <a:avLst/>
              </a:prstGeom>
              <a:blipFill>
                <a:blip r:embed="rId3"/>
                <a:stretch>
                  <a:fillRect l="-3388" t="-1487" r="-2295" b="-4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12" name="yt_image_147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90077" y="2692567"/>
            <a:ext cx="1661922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4" name="yt_shape_14714"/>
          <p:cNvSpPr txBox="1"/>
          <p:nvPr/>
        </p:nvSpPr>
        <p:spPr>
          <a:xfrm>
            <a:off x="540000" y="900000"/>
            <a:ext cx="81368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结合图象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3" name="yt_shape_14715"/>
          <p:cNvSpPr txBox="1"/>
          <p:nvPr/>
        </p:nvSpPr>
        <p:spPr>
          <a:xfrm>
            <a:off x="540119" y="1531667"/>
            <a:ext cx="941407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由图象可知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一次函数的图象在反比例函数的图象上方对应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pic>
        <p:nvPicPr>
          <p:cNvPr id="14716" name="yt_image_147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0077" y="1531667"/>
            <a:ext cx="1661922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8" name="yt_shape_147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将一次函数的图象平移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使其经过坐标原点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直接写出一个反比例函数解析式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使它的图象与平移后的一次函数图象无交点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yt_shape_14719"/>
          <p:cNvSpPr txBox="1"/>
          <p:nvPr/>
        </p:nvSpPr>
        <p:spPr>
          <a:xfrm>
            <a:off x="540000" y="2011799"/>
            <a:ext cx="836927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的图象平移后为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函数图象经过第一、三象限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要使正比例函数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与反比例函数没有交点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则反比例的函数图象经过第二、四象限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则反比例函数的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满足条件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720" name="yt_image_1472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90077" y="2011799"/>
            <a:ext cx="1661922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722" name="yt_shape_14722"/>
              <p:cNvSpPr txBox="1"/>
              <p:nvPr/>
            </p:nvSpPr>
            <p:spPr>
              <a:xfrm>
                <a:off x="540000" y="4411110"/>
                <a:ext cx="4353371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722" name="yt_shape_147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1110"/>
                <a:ext cx="4353371" cy="641394"/>
              </a:xfrm>
              <a:prstGeom prst="rect">
                <a:avLst/>
              </a:prstGeom>
              <a:blipFill>
                <a:blip r:embed="rId3"/>
                <a:stretch>
                  <a:fillRect l="-4342" r="-33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24" name="yt_shape_14724"/>
          <p:cNvSpPr txBox="1"/>
          <p:nvPr/>
        </p:nvSpPr>
        <p:spPr>
          <a:xfrm>
            <a:off x="540000" y="5103292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4722" grpId="0" build="allAtOnce"/>
      <p:bldP spid="1472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5" name="yt_shape_14725"/>
          <p:cNvSpPr txBox="1"/>
          <p:nvPr/>
        </p:nvSpPr>
        <p:spPr>
          <a:xfrm>
            <a:off x="494314" y="900000"/>
            <a:ext cx="41694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反比例函数的应用</a:t>
            </a:r>
          </a:p>
        </p:txBody>
      </p:sp>
      <p:sp>
        <p:nvSpPr>
          <p:cNvPr id="14726" name="yt_shape_1472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已知电灯电路两端的电压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220V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通过灯泡的电流强度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的最大限度不得超过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0.11A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设选用灯泡的电阻为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27" name="yt_table_1472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881169"/>
              </p:ext>
            </p:extLst>
          </p:nvPr>
        </p:nvGraphicFramePr>
        <p:xfrm>
          <a:off x="540000" y="2511364"/>
          <a:ext cx="5940743" cy="848742"/>
        </p:xfrm>
        <a:graphic>
          <a:graphicData uri="http://schemas.openxmlformats.org/drawingml/2006/table">
            <a:tbl>
              <a:tblPr/>
              <a:tblGrid>
                <a:gridCol w="3445193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2495550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至少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2000Ω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至多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2000Ω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至少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24.2Ω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至多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24.2Ω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pic>
        <p:nvPicPr>
          <p:cNvPr id="3" name="yt_shape_1684382821555">
            <a:extLst>
              <a:ext uri="{FF2B5EF4-FFF2-40B4-BE49-F238E27FC236}">
                <a16:creationId xmlns:a16="http://schemas.microsoft.com/office/drawing/2014/main" id="{B15E3B3F-46F7-D3D9-7E95-0C32B26871C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D6DD77-BE54-1121-5190-A099D6B91695}"/>
              </a:ext>
            </a:extLst>
          </p:cNvPr>
          <p:cNvSpPr txBox="1"/>
          <p:nvPr/>
        </p:nvSpPr>
        <p:spPr>
          <a:xfrm>
            <a:off x="922561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1348</Words>
  <Application>Microsoft Office PowerPoint</Application>
  <PresentationFormat>宽屏</PresentationFormat>
  <Paragraphs>84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2023-05-05T05:33:04Z</dcterms:created>
  <dcterms:modified xsi:type="dcterms:W3CDTF">2023-05-19T02:48:40Z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