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69" r:id="rId5"/>
    <p:sldId id="371" r:id="rId6"/>
    <p:sldId id="372" r:id="rId7"/>
    <p:sldId id="373" r:id="rId8"/>
    <p:sldId id="382" r:id="rId9"/>
    <p:sldId id="374" r:id="rId10"/>
    <p:sldId id="377" r:id="rId11"/>
    <p:sldId id="379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7" name="yt_shape_13787"/>
          <p:cNvSpPr txBox="1"/>
          <p:nvPr/>
        </p:nvSpPr>
        <p:spPr>
          <a:xfrm>
            <a:off x="471873" y="692696"/>
            <a:ext cx="2713884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a34e55a5-f30d-4993-8ed7-2e148656ebba.png&quot;}"/>
            </a:endParaRPr>
          </a:p>
        </p:txBody>
      </p:sp>
      <p:sp>
        <p:nvSpPr>
          <p:cNvPr id="13788" name="yt_shape_13788"/>
          <p:cNvSpPr txBox="1"/>
          <p:nvPr/>
        </p:nvSpPr>
        <p:spPr>
          <a:xfrm>
            <a:off x="494314" y="1409885"/>
            <a:ext cx="35538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圆的有关性质</a:t>
            </a:r>
          </a:p>
        </p:txBody>
      </p:sp>
      <p:sp>
        <p:nvSpPr>
          <p:cNvPr id="13789" name="yt_shape_13789"/>
          <p:cNvSpPr txBox="1"/>
          <p:nvPr/>
        </p:nvSpPr>
        <p:spPr>
          <a:xfrm>
            <a:off x="540119" y="19094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荆门市中考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791" name="yt_table_13791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5184416"/>
                  </p:ext>
                </p:extLst>
              </p:nvPr>
            </p:nvGraphicFramePr>
            <p:xfrm>
              <a:off x="540000" y="2868885"/>
              <a:ext cx="8978774" cy="462153"/>
            </p:xfrm>
            <a:graphic>
              <a:graphicData uri="http://schemas.openxmlformats.org/drawingml/2006/table">
                <a:tbl>
                  <a:tblPr/>
                  <a:tblGrid>
                    <a:gridCol w="248647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469007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2469007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554290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D.72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791" name="yt_table_13791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5184416"/>
                  </p:ext>
                </p:extLst>
              </p:nvPr>
            </p:nvGraphicFramePr>
            <p:xfrm>
              <a:off x="540000" y="2868885"/>
              <a:ext cx="8978774" cy="462153"/>
            </p:xfrm>
            <a:graphic>
              <a:graphicData uri="http://schemas.openxmlformats.org/drawingml/2006/table">
                <a:tbl>
                  <a:tblPr/>
                  <a:tblGrid>
                    <a:gridCol w="248647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469007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2469007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554290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1275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493" r="-16256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88" r="-6296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803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90" name="yt_image_13790_skip" title="H_114.03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8781" y="2492896"/>
            <a:ext cx="1631061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704470">
            <a:extLst>
              <a:ext uri="{FF2B5EF4-FFF2-40B4-BE49-F238E27FC236}">
                <a16:creationId xmlns:a16="http://schemas.microsoft.com/office/drawing/2014/main" id="{80AAC085-F30B-F241-EC47-E17D5BCCA88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8435"/>
            <a:ext cx="2425764" cy="608478"/>
          </a:xfrm>
          <a:prstGeom prst="rect">
            <a:avLst/>
          </a:prstGeom>
        </p:spPr>
      </p:pic>
      <p:pic>
        <p:nvPicPr>
          <p:cNvPr id="5" name="yt_shape_1684382704486">
            <a:extLst>
              <a:ext uri="{FF2B5EF4-FFF2-40B4-BE49-F238E27FC236}">
                <a16:creationId xmlns:a16="http://schemas.microsoft.com/office/drawing/2014/main" id="{91ED4F0C-995D-A0E4-F7C7-5F6CFD18A38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449924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514A39-073E-8999-6424-D3B94F1A502C}"/>
              </a:ext>
            </a:extLst>
          </p:cNvPr>
          <p:cNvSpPr txBox="1"/>
          <p:nvPr/>
        </p:nvSpPr>
        <p:spPr>
          <a:xfrm>
            <a:off x="5055446" y="23381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792">
            <a:extLst>
              <a:ext uri="{FF2B5EF4-FFF2-40B4-BE49-F238E27FC236}">
                <a16:creationId xmlns:a16="http://schemas.microsoft.com/office/drawing/2014/main" id="{F6D036BE-7E3E-4110-84B9-6B7C4AC63C6A}"/>
              </a:ext>
            </a:extLst>
          </p:cNvPr>
          <p:cNvSpPr txBox="1"/>
          <p:nvPr/>
        </p:nvSpPr>
        <p:spPr>
          <a:xfrm>
            <a:off x="562082" y="4149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的垂直平分线与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" name="yt_table_13796_skip" title="H_33.70504">
            <a:extLst>
              <a:ext uri="{FF2B5EF4-FFF2-40B4-BE49-F238E27FC236}">
                <a16:creationId xmlns:a16="http://schemas.microsoft.com/office/drawing/2014/main" id="{F4B3BF5D-787D-477C-86E2-30C21D59C9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353728"/>
              </p:ext>
            </p:extLst>
          </p:nvPr>
        </p:nvGraphicFramePr>
        <p:xfrm>
          <a:off x="561963" y="5108515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grpSp>
        <p:nvGrpSpPr>
          <p:cNvPr id="12" name="yt_shape_13793_skip" title="H_143.8611">
            <a:extLst>
              <a:ext uri="{FF2B5EF4-FFF2-40B4-BE49-F238E27FC236}">
                <a16:creationId xmlns:a16="http://schemas.microsoft.com/office/drawing/2014/main" id="{C1A57B06-C877-46C5-829C-D6CD16A8F51E}"/>
              </a:ext>
            </a:extLst>
          </p:cNvPr>
          <p:cNvGrpSpPr/>
          <p:nvPr/>
        </p:nvGrpSpPr>
        <p:grpSpPr>
          <a:xfrm>
            <a:off x="10199586" y="4725144"/>
            <a:ext cx="1472184" cy="1895551"/>
            <a:chOff x="0" y="0"/>
            <a:chExt cx="1472184" cy="1895551"/>
          </a:xfrm>
        </p:grpSpPr>
        <p:pic>
          <p:nvPicPr>
            <p:cNvPr id="13" name="yt_image_13793">
              <a:extLst>
                <a:ext uri="{FF2B5EF4-FFF2-40B4-BE49-F238E27FC236}">
                  <a16:creationId xmlns:a16="http://schemas.microsoft.com/office/drawing/2014/main" id="{34825AF1-7C9A-438E-803C-FEA12A59CD99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72184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795">
              <a:extLst>
                <a:ext uri="{FF2B5EF4-FFF2-40B4-BE49-F238E27FC236}">
                  <a16:creationId xmlns:a16="http://schemas.microsoft.com/office/drawing/2014/main" id="{59B44BC3-346C-4CC9-ABB3-B58FF8BB799E}"/>
                </a:ext>
              </a:extLst>
            </p:cNvPr>
            <p:cNvSpPr txBox="1"/>
            <p:nvPr/>
          </p:nvSpPr>
          <p:spPr>
            <a:xfrm>
              <a:off x="202811" y="146703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F0690EF-3DDB-43DF-94ED-78F886D4A905}"/>
              </a:ext>
            </a:extLst>
          </p:cNvPr>
          <p:cNvSpPr txBox="1"/>
          <p:nvPr/>
        </p:nvSpPr>
        <p:spPr>
          <a:xfrm>
            <a:off x="8179384" y="45777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60" name="yt_table_13860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493922"/>
              </p:ext>
            </p:extLst>
          </p:nvPr>
        </p:nvGraphicFramePr>
        <p:xfrm>
          <a:off x="540000" y="2339566"/>
          <a:ext cx="75050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B.6.25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grpSp>
        <p:nvGrpSpPr>
          <p:cNvPr id="13857" name="yt_shape_13857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28618" y="2339566"/>
            <a:ext cx="2921508" cy="1940128"/>
            <a:chOff x="0" y="0"/>
            <a:chExt cx="2921508" cy="1940128"/>
          </a:xfrm>
        </p:grpSpPr>
        <p:pic>
          <p:nvPicPr>
            <p:cNvPr id="2" name="yt_image_138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21508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9" name="yt_shape_13859"/>
            <p:cNvSpPr txBox="1"/>
            <p:nvPr/>
          </p:nvSpPr>
          <p:spPr>
            <a:xfrm>
              <a:off x="851290" y="1511613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4F0580-CB78-224B-07A1-4BB24195A359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862">
            <a:extLst>
              <a:ext uri="{FF2B5EF4-FFF2-40B4-BE49-F238E27FC236}">
                <a16:creationId xmlns:a16="http://schemas.microsoft.com/office/drawing/2014/main" id="{3EE0552A-1E42-4B13-A85A-ABC0E2C746F8}"/>
              </a:ext>
            </a:extLst>
          </p:cNvPr>
          <p:cNvSpPr txBox="1"/>
          <p:nvPr/>
        </p:nvSpPr>
        <p:spPr>
          <a:xfrm>
            <a:off x="538127" y="44371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某中学开展劳动实习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学生到教具加工厂制作圆锥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他们制作的圆锥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底面圆的半径为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这种圆锥的侧面展开图的圆心角度数是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59E80E-2642-47D0-A5BA-2AC81AEB1363}"/>
              </a:ext>
            </a:extLst>
          </p:cNvPr>
          <p:cNvSpPr txBox="1"/>
          <p:nvPr/>
        </p:nvSpPr>
        <p:spPr>
          <a:xfrm>
            <a:off x="1057716" y="53412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51384" y="707159"/>
            <a:ext cx="339836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29f852a-370e-48b0-81c7-0833b64d6a1c.png&quot;}"/>
            </a:endParaRPr>
          </a:p>
        </p:txBody>
      </p:sp>
      <p:sp>
        <p:nvSpPr>
          <p:cNvPr id="13864" name="yt_shape_13864"/>
          <p:cNvSpPr txBox="1"/>
          <p:nvPr/>
        </p:nvSpPr>
        <p:spPr>
          <a:xfrm>
            <a:off x="551503" y="1460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865" name="yt_shape_13865"/>
          <p:cNvSpPr txBox="1"/>
          <p:nvPr/>
        </p:nvSpPr>
        <p:spPr>
          <a:xfrm>
            <a:off x="551384" y="2419754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704611">
            <a:extLst>
              <a:ext uri="{FF2B5EF4-FFF2-40B4-BE49-F238E27FC236}">
                <a16:creationId xmlns:a16="http://schemas.microsoft.com/office/drawing/2014/main" id="{F1A10C57-773E-4997-B34B-EF9EC5215E0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4" y="731636"/>
            <a:ext cx="3238564" cy="646626"/>
          </a:xfrm>
          <a:prstGeom prst="rect">
            <a:avLst/>
          </a:prstGeom>
        </p:spPr>
      </p:pic>
      <p:pic>
        <p:nvPicPr>
          <p:cNvPr id="6" name="yt_image_13867">
            <a:extLst>
              <a:ext uri="{FF2B5EF4-FFF2-40B4-BE49-F238E27FC236}">
                <a16:creationId xmlns:a16="http://schemas.microsoft.com/office/drawing/2014/main" id="{1316ED85-1CCE-46AB-A969-D719A81A591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0110" y="2228047"/>
            <a:ext cx="2028240" cy="146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866">
            <a:extLst>
              <a:ext uri="{FF2B5EF4-FFF2-40B4-BE49-F238E27FC236}">
                <a16:creationId xmlns:a16="http://schemas.microsoft.com/office/drawing/2014/main" id="{082464CB-7A5B-4F79-8C4D-AF694B5E5FD6}"/>
              </a:ext>
            </a:extLst>
          </p:cNvPr>
          <p:cNvSpPr txBox="1"/>
          <p:nvPr/>
        </p:nvSpPr>
        <p:spPr>
          <a:xfrm>
            <a:off x="551384" y="2837816"/>
            <a:ext cx="590065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3869">
            <a:extLst>
              <a:ext uri="{FF2B5EF4-FFF2-40B4-BE49-F238E27FC236}">
                <a16:creationId xmlns:a16="http://schemas.microsoft.com/office/drawing/2014/main" id="{93A3C5BE-DE91-407A-BEF9-3D80F2A066F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00110" y="4298229"/>
            <a:ext cx="202768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1" name="yt_shape_13871"/>
          <p:cNvSpPr txBox="1"/>
          <p:nvPr/>
        </p:nvSpPr>
        <p:spPr>
          <a:xfrm>
            <a:off x="540000" y="869218"/>
            <a:ext cx="6989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872"/>
              <p:cNvSpPr txBox="1"/>
              <p:nvPr/>
            </p:nvSpPr>
            <p:spPr>
              <a:xfrm>
                <a:off x="540119" y="1500885"/>
                <a:ext cx="11111880" cy="45924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8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00885"/>
                <a:ext cx="11111880" cy="4592411"/>
              </a:xfrm>
              <a:prstGeom prst="rect">
                <a:avLst/>
              </a:prstGeom>
              <a:blipFill>
                <a:blip r:embed="rId2"/>
                <a:stretch>
                  <a:fillRect l="-1701" t="-1061" b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74" name="yt_image_1387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3759" y="1500885"/>
            <a:ext cx="2028240" cy="146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876">
            <a:extLst>
              <a:ext uri="{FF2B5EF4-FFF2-40B4-BE49-F238E27FC236}">
                <a16:creationId xmlns:a16="http://schemas.microsoft.com/office/drawing/2014/main" id="{CFE88209-C075-4F50-94FE-90AEF4E81E9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7332" y="3645024"/>
            <a:ext cx="2027682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8" name="yt_shape_137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802" name="yt_shape_13802"/>
          <p:cNvSpPr txBox="1"/>
          <p:nvPr/>
        </p:nvSpPr>
        <p:spPr>
          <a:xfrm>
            <a:off x="540000" y="393378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99" name="yt_shape_13799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1357354"/>
            <a:ext cx="1464183" cy="1871613"/>
            <a:chOff x="0" y="0"/>
            <a:chExt cx="1464183" cy="1871613"/>
          </a:xfrm>
        </p:grpSpPr>
        <p:pic>
          <p:nvPicPr>
            <p:cNvPr id="2" name="yt_image_1379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4183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1" name="yt_shape_13801"/>
            <p:cNvSpPr txBox="1"/>
            <p:nvPr/>
          </p:nvSpPr>
          <p:spPr>
            <a:xfrm>
              <a:off x="198810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BC9973-14AD-F0E6-9764-CA81AD90D4AD}"/>
              </a:ext>
            </a:extLst>
          </p:cNvPr>
          <p:cNvSpPr txBox="1"/>
          <p:nvPr/>
        </p:nvSpPr>
        <p:spPr>
          <a:xfrm>
            <a:off x="50554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803">
                <a:extLst>
                  <a:ext uri="{FF2B5EF4-FFF2-40B4-BE49-F238E27FC236}">
                    <a16:creationId xmlns:a16="http://schemas.microsoft.com/office/drawing/2014/main" id="{F228C90F-E4D3-4184-AA78-39F2D1B3881E}"/>
                  </a:ext>
                </a:extLst>
              </p:cNvPr>
              <p:cNvSpPr txBox="1"/>
              <p:nvPr/>
            </p:nvSpPr>
            <p:spPr>
              <a:xfrm>
                <a:off x="540000" y="3333875"/>
                <a:ext cx="11111999" cy="1600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某施工队在修建高铁时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需修建隧道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如图是高铁隧道的横截面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若它的形状是以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为圆心的圆的一部分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路面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净高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则此圆的半径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8" name="yt_shape_13803">
                <a:extLst>
                  <a:ext uri="{FF2B5EF4-FFF2-40B4-BE49-F238E27FC236}">
                    <a16:creationId xmlns:a16="http://schemas.microsoft.com/office/drawing/2014/main" id="{F228C90F-E4D3-4184-AA78-39F2D1B38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3875"/>
                <a:ext cx="11111999" cy="1600887"/>
              </a:xfrm>
              <a:prstGeom prst="rect">
                <a:avLst/>
              </a:prstGeom>
              <a:blipFill>
                <a:blip r:embed="rId3"/>
                <a:stretch>
                  <a:fillRect l="-1701" t="-4563" r="-1701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808">
            <a:extLst>
              <a:ext uri="{FF2B5EF4-FFF2-40B4-BE49-F238E27FC236}">
                <a16:creationId xmlns:a16="http://schemas.microsoft.com/office/drawing/2014/main" id="{03B63A7D-B8E6-486B-B477-F8EF937F4D49}"/>
              </a:ext>
            </a:extLst>
          </p:cNvPr>
          <p:cNvSpPr txBox="1"/>
          <p:nvPr/>
        </p:nvSpPr>
        <p:spPr>
          <a:xfrm>
            <a:off x="539881" y="69227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805" title="H_136.5711">
            <a:extLst>
              <a:ext uri="{FF2B5EF4-FFF2-40B4-BE49-F238E27FC236}">
                <a16:creationId xmlns:a16="http://schemas.microsoft.com/office/drawing/2014/main" id="{411B3ED6-3D6F-4E14-8B43-7CD8AA98E5BB}"/>
              </a:ext>
            </a:extLst>
          </p:cNvPr>
          <p:cNvGrpSpPr/>
          <p:nvPr/>
        </p:nvGrpSpPr>
        <p:grpSpPr>
          <a:xfrm>
            <a:off x="10118544" y="4568443"/>
            <a:ext cx="1523619" cy="1734453"/>
            <a:chOff x="0" y="0"/>
            <a:chExt cx="1523619" cy="1734453"/>
          </a:xfrm>
        </p:grpSpPr>
        <p:pic>
          <p:nvPicPr>
            <p:cNvPr id="11" name="yt_image_13805">
              <a:extLst>
                <a:ext uri="{FF2B5EF4-FFF2-40B4-BE49-F238E27FC236}">
                  <a16:creationId xmlns:a16="http://schemas.microsoft.com/office/drawing/2014/main" id="{53FD2ADA-EB6D-400E-83B4-7DDC222A251A}"/>
                </a:ex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23619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807">
              <a:extLst>
                <a:ext uri="{FF2B5EF4-FFF2-40B4-BE49-F238E27FC236}">
                  <a16:creationId xmlns:a16="http://schemas.microsoft.com/office/drawing/2014/main" id="{13F54630-71A0-4F70-B068-758F7BEDB93B}"/>
                </a:ext>
              </a:extLst>
            </p:cNvPr>
            <p:cNvSpPr txBox="1"/>
            <p:nvPr/>
          </p:nvSpPr>
          <p:spPr>
            <a:xfrm>
              <a:off x="228528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949AE7-3B9B-40A7-81F3-F50B82E48AC3}"/>
                  </a:ext>
                </a:extLst>
              </p:cNvPr>
              <p:cNvSpPr txBox="1"/>
              <p:nvPr/>
            </p:nvSpPr>
            <p:spPr>
              <a:xfrm>
                <a:off x="1122342" y="4143648"/>
                <a:ext cx="742061" cy="6759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949AE7-3B9B-40A7-81F3-F50B82E48A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2342" y="4143648"/>
                <a:ext cx="742061" cy="6759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09" name="yt_shape_13809"/>
              <p:cNvSpPr txBox="1"/>
              <p:nvPr/>
            </p:nvSpPr>
            <p:spPr>
              <a:xfrm>
                <a:off x="540119" y="900000"/>
                <a:ext cx="11111999" cy="1023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的面积的最大值是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09" name="yt_shape_1380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23550"/>
              </a:xfrm>
              <a:prstGeom prst="rect">
                <a:avLst/>
              </a:prstGeom>
              <a:blipFill>
                <a:blip r:embed="rId2"/>
                <a:stretch>
                  <a:fillRect l="-1701" t="-1786" b="-1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14" name="yt_shape_13814"/>
          <p:cNvSpPr txBox="1"/>
          <p:nvPr/>
        </p:nvSpPr>
        <p:spPr>
          <a:xfrm>
            <a:off x="540000" y="40212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11" name="yt_shape_13811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765" y="2126702"/>
            <a:ext cx="1458468" cy="1844181"/>
            <a:chOff x="0" y="0"/>
            <a:chExt cx="1458468" cy="1844181"/>
          </a:xfrm>
        </p:grpSpPr>
        <p:pic>
          <p:nvPicPr>
            <p:cNvPr id="2" name="yt_image_1381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8468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3" name="yt_shape_13813"/>
            <p:cNvSpPr txBox="1"/>
            <p:nvPr/>
          </p:nvSpPr>
          <p:spPr>
            <a:xfrm>
              <a:off x="195953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F0669F-8A12-D1A0-3764-EF2F9F927639}"/>
                  </a:ext>
                </a:extLst>
              </p:cNvPr>
              <p:cNvSpPr txBox="1"/>
              <p:nvPr/>
            </p:nvSpPr>
            <p:spPr>
              <a:xfrm>
                <a:off x="4367808" y="1386531"/>
                <a:ext cx="853313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F0669F-8A12-D1A0-3764-EF2F9F927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808" y="1386531"/>
                <a:ext cx="853313" cy="51963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5" name="yt_shape_13815"/>
          <p:cNvSpPr txBox="1"/>
          <p:nvPr/>
        </p:nvSpPr>
        <p:spPr>
          <a:xfrm>
            <a:off x="494314" y="900000"/>
            <a:ext cx="44771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与圆有关的位置关系</a:t>
            </a:r>
          </a:p>
        </p:txBody>
      </p:sp>
      <p:sp>
        <p:nvSpPr>
          <p:cNvPr id="13816" name="yt_shape_1381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六盘市中考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光盘行动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的宣传海报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圆中餐盘与筷子可看成直线和圆的位置关系是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20" name="yt_table_1382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609842"/>
              </p:ext>
            </p:extLst>
          </p:nvPr>
        </p:nvGraphicFramePr>
        <p:xfrm>
          <a:off x="540000" y="2359000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grpSp>
        <p:nvGrpSpPr>
          <p:cNvPr id="13817" name="yt_shape_13817_skip" title="H_168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1633" y="2359000"/>
            <a:ext cx="1568196" cy="2205304"/>
            <a:chOff x="0" y="0"/>
            <a:chExt cx="1568196" cy="2205304"/>
          </a:xfrm>
        </p:grpSpPr>
        <p:pic>
          <p:nvPicPr>
            <p:cNvPr id="2" name="yt_image_1381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8196" cy="1740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9" name="yt_shape_13819"/>
            <p:cNvSpPr txBox="1"/>
            <p:nvPr/>
          </p:nvSpPr>
          <p:spPr>
            <a:xfrm>
              <a:off x="250817" y="177678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704530">
            <a:extLst>
              <a:ext uri="{FF2B5EF4-FFF2-40B4-BE49-F238E27FC236}">
                <a16:creationId xmlns:a16="http://schemas.microsoft.com/office/drawing/2014/main" id="{008B0851-693D-5827-F308-B74BBC8E907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369E53-75FB-60AD-E4E0-7125EEF8C134}"/>
              </a:ext>
            </a:extLst>
          </p:cNvPr>
          <p:cNvSpPr txBox="1"/>
          <p:nvPr/>
        </p:nvSpPr>
        <p:spPr>
          <a:xfrm>
            <a:off x="3193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22" name="yt_shape_13822"/>
              <p:cNvSpPr txBox="1"/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的内切圆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圆心为点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与各边分别相切于点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以适当长为半径作弧分别交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两条弧交于点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822" name="yt_shape_138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66784"/>
              </a:xfrm>
              <a:prstGeom prst="rect">
                <a:avLst/>
              </a:prstGeom>
              <a:blipFill>
                <a:blip r:embed="rId2"/>
                <a:stretch>
                  <a:fillRect l="-1701" t="-2655" r="-1701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27" name="yt_table_13827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0630781"/>
                  </p:ext>
                </p:extLst>
              </p:nvPr>
            </p:nvGraphicFramePr>
            <p:xfrm>
              <a:off x="540000" y="3017572"/>
              <a:ext cx="6570663" cy="1905827"/>
            </p:xfrm>
            <a:graphic>
              <a:graphicData uri="http://schemas.openxmlformats.org/drawingml/2006/table">
                <a:tbl>
                  <a:tblPr/>
                  <a:tblGrid>
                    <a:gridCol w="657066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射线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一定过点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三条中线的交点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是等边三角形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则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三条边的垂直平分线的交点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27" name="yt_table_13827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0630781"/>
                  </p:ext>
                </p:extLst>
              </p:nvPr>
            </p:nvGraphicFramePr>
            <p:xfrm>
              <a:off x="540000" y="3017572"/>
              <a:ext cx="6570663" cy="1905827"/>
            </p:xfrm>
            <a:graphic>
              <a:graphicData uri="http://schemas.openxmlformats.org/drawingml/2006/table">
                <a:tbl>
                  <a:tblPr/>
                  <a:tblGrid>
                    <a:gridCol w="6570663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射线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BP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一定过点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三条中线的交点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1346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三条边的垂直平分线的交点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24" name="yt_shape_13824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05708" y="3017572"/>
            <a:ext cx="2344293" cy="2087575"/>
            <a:chOff x="0" y="0"/>
            <a:chExt cx="2344293" cy="2087575"/>
          </a:xfrm>
        </p:grpSpPr>
        <p:pic>
          <p:nvPicPr>
            <p:cNvPr id="2" name="yt_image_1382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44293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6" name="yt_shape_13826"/>
            <p:cNvSpPr txBox="1"/>
            <p:nvPr/>
          </p:nvSpPr>
          <p:spPr>
            <a:xfrm>
              <a:off x="638865" y="165906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05F16F-99AD-5D0E-56ED-0DBC5CD07F6C}"/>
              </a:ext>
            </a:extLst>
          </p:cNvPr>
          <p:cNvSpPr txBox="1"/>
          <p:nvPr/>
        </p:nvSpPr>
        <p:spPr>
          <a:xfrm>
            <a:off x="4783983" y="24756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828" name="yt_shape_13828"/>
              <p:cNvSpPr txBox="1"/>
              <p:nvPr/>
            </p:nvSpPr>
            <p:spPr>
              <a:xfrm>
                <a:off x="540119" y="900000"/>
                <a:ext cx="11111999" cy="9618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𝐴𝑚𝐵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828" name="yt_shape_13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61802"/>
              </a:xfrm>
              <a:prstGeom prst="rect">
                <a:avLst/>
              </a:prstGeom>
              <a:blipFill>
                <a:blip r:embed="rId2"/>
                <a:stretch>
                  <a:fillRect l="-1701" t="-1911" r="-170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30" name="yt_image_1383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152" y="2064954"/>
            <a:ext cx="2131695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BAA02F-5BC7-7E1A-4033-8610905E28DD}"/>
              </a:ext>
            </a:extLst>
          </p:cNvPr>
          <p:cNvSpPr txBox="1"/>
          <p:nvPr/>
        </p:nvSpPr>
        <p:spPr>
          <a:xfrm>
            <a:off x="7123957" y="1381324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2" name="yt_shape_138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833" name="yt_shape_13833"/>
          <p:cNvSpPr txBox="1"/>
          <p:nvPr/>
        </p:nvSpPr>
        <p:spPr>
          <a:xfrm>
            <a:off x="540000" y="1859435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3834"/>
          <p:cNvSpPr txBox="1"/>
          <p:nvPr/>
        </p:nvSpPr>
        <p:spPr>
          <a:xfrm>
            <a:off x="540000" y="2491102"/>
            <a:ext cx="5911875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835" name="yt_image_1383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8361" y="1404093"/>
            <a:ext cx="1613520" cy="176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3837">
            <a:extLst>
              <a:ext uri="{FF2B5EF4-FFF2-40B4-BE49-F238E27FC236}">
                <a16:creationId xmlns:a16="http://schemas.microsoft.com/office/drawing/2014/main" id="{7C7FCEC1-A258-4201-A5C8-6819EF151A1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8361" y="3429000"/>
            <a:ext cx="1610487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000" y="900000"/>
            <a:ext cx="5209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840"/>
              <p:cNvSpPr txBox="1"/>
              <p:nvPr/>
            </p:nvSpPr>
            <p:spPr>
              <a:xfrm>
                <a:off x="540000" y="1531667"/>
                <a:ext cx="4863511" cy="38890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如图所示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840" descr="{&quot;rangeId&quot;:11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863511" cy="3889078"/>
              </a:xfrm>
              <a:prstGeom prst="rect">
                <a:avLst/>
              </a:prstGeom>
              <a:blipFill>
                <a:blip r:embed="rId2"/>
                <a:stretch>
                  <a:fillRect l="-3890" t="-1254" r="-2886" b="-3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42" name="yt_image_138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8479" y="1531667"/>
            <a:ext cx="1613520" cy="176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844">
            <a:extLst>
              <a:ext uri="{FF2B5EF4-FFF2-40B4-BE49-F238E27FC236}">
                <a16:creationId xmlns:a16="http://schemas.microsoft.com/office/drawing/2014/main" id="{7DA8767D-FE3B-4F55-8D72-D6CBC4D7A68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8116" y="3721330"/>
            <a:ext cx="1610487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6" name="yt_shape_13846"/>
          <p:cNvSpPr txBox="1"/>
          <p:nvPr/>
        </p:nvSpPr>
        <p:spPr>
          <a:xfrm>
            <a:off x="494314" y="900000"/>
            <a:ext cx="38616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与圆有关的计算</a:t>
            </a:r>
          </a:p>
        </p:txBody>
      </p:sp>
      <p:sp>
        <p:nvSpPr>
          <p:cNvPr id="13847" name="yt_shape_13847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若圆锥的轴截面是正三角形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则它的侧面积与底面积之比是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48" name="yt_table_1384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994412"/>
              </p:ext>
            </p:extLst>
          </p:nvPr>
        </p:nvGraphicFramePr>
        <p:xfrm>
          <a:off x="540000" y="2031232"/>
          <a:ext cx="87242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850" name="yt_shape_13850"/>
              <p:cNvSpPr txBox="1"/>
              <p:nvPr/>
            </p:nvSpPr>
            <p:spPr>
              <a:xfrm>
                <a:off x="540119" y="2506297"/>
                <a:ext cx="11111999" cy="967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的三个顶点都在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850" name="yt_shape_13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06297"/>
                <a:ext cx="11111999" cy="967765"/>
              </a:xfrm>
              <a:prstGeom prst="rect">
                <a:avLst/>
              </a:prstGeom>
              <a:blipFill>
                <a:blip r:embed="rId2"/>
                <a:stretch>
                  <a:fillRect l="-1701" t="-5031" r="-170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55" name="yt_table_13855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5578564"/>
                  </p:ext>
                </p:extLst>
              </p:nvPr>
            </p:nvGraphicFramePr>
            <p:xfrm>
              <a:off x="540000" y="3524850"/>
              <a:ext cx="8421053" cy="63366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55" name="yt_table_13855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5578564"/>
                  </p:ext>
                </p:extLst>
              </p:nvPr>
            </p:nvGraphicFramePr>
            <p:xfrm>
              <a:off x="540000" y="3524850"/>
              <a:ext cx="8421053" cy="63366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0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72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06" r="-4936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52" name="yt_shape_13852_skip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7908" y="3524850"/>
            <a:ext cx="1461897" cy="2120722"/>
            <a:chOff x="0" y="0"/>
            <a:chExt cx="1461897" cy="2120722"/>
          </a:xfrm>
        </p:grpSpPr>
        <p:pic>
          <p:nvPicPr>
            <p:cNvPr id="2" name="yt_image_13852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61897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4" name="yt_shape_13854"/>
            <p:cNvSpPr txBox="1"/>
            <p:nvPr/>
          </p:nvSpPr>
          <p:spPr>
            <a:xfrm>
              <a:off x="121484" y="1692207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704580">
            <a:extLst>
              <a:ext uri="{FF2B5EF4-FFF2-40B4-BE49-F238E27FC236}">
                <a16:creationId xmlns:a16="http://schemas.microsoft.com/office/drawing/2014/main" id="{4EE1F50A-2AAD-60AC-C0E8-42D24A021FA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BDDCC84-C343-ECB3-4514-70273C541AF5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F13AA7-589B-5993-7255-508A3F7EE98E}"/>
              </a:ext>
            </a:extLst>
          </p:cNvPr>
          <p:cNvSpPr txBox="1"/>
          <p:nvPr/>
        </p:nvSpPr>
        <p:spPr>
          <a:xfrm>
            <a:off x="4070624" y="2934979"/>
            <a:ext cx="383286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1323</Words>
  <Application>Microsoft Office PowerPoint</Application>
  <PresentationFormat>宽屏</PresentationFormat>
  <Paragraphs>102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2023-05-05T05:33:04Z</dcterms:created>
  <dcterms:modified xsi:type="dcterms:W3CDTF">2023-05-18T15:10:02Z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