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75" r:id="rId3"/>
    <p:sldId id="364" r:id="rId4"/>
    <p:sldId id="366" r:id="rId5"/>
    <p:sldId id="367" r:id="rId6"/>
    <p:sldId id="368" r:id="rId7"/>
    <p:sldId id="369" r:id="rId8"/>
    <p:sldId id="370" r:id="rId9"/>
    <p:sldId id="372" r:id="rId10"/>
    <p:sldId id="373" r:id="rId11"/>
    <p:sldId id="378" r:id="rId12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71" d="100"/>
          <a:sy n="71" d="100"/>
        </p:scale>
        <p:origin x="84" y="89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bin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bin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bin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bin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061" name="yt_image_16061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31079" y="548680"/>
            <a:ext cx="3129840" cy="7203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063" name="yt_image_16063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03825" y="1472034"/>
            <a:ext cx="2784348" cy="32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6065" name="yt_shape_16065"/>
              <p:cNvSpPr txBox="1"/>
              <p:nvPr/>
            </p:nvSpPr>
            <p:spPr>
              <a:xfrm>
                <a:off x="540119" y="1851933"/>
                <a:ext cx="11111999" cy="190706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EC008C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【例】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为了修建跨江大桥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需要利用数学方法测量江的宽度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飞机上的测量人员在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处测得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两点的俯角分别为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45°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30°.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若飞机离地面的高度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1000m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且点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在同一水平直线上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试求这条江的宽度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结果精确到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参考数据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1.4142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1.7321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6065" name="yt_shape_1606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851933"/>
                <a:ext cx="11111999" cy="1907061"/>
              </a:xfrm>
              <a:prstGeom prst="rect">
                <a:avLst/>
              </a:prstGeom>
              <a:blipFill>
                <a:blip r:embed="rId4"/>
                <a:stretch>
                  <a:fillRect l="-1701" t="-2875" r="-1701" b="-862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6067" name="yt_image_16067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30698" y="3962146"/>
            <a:ext cx="2530602" cy="14641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069" name="yt_shape_16069"/>
          <p:cNvSpPr txBox="1"/>
          <p:nvPr/>
        </p:nvSpPr>
        <p:spPr>
          <a:xfrm>
            <a:off x="540119" y="547679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EC008C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【名师点拨】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根据题意可得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45°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然后分别在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利用锐角三角函数的定义求出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的长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进行计算即可解答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20" name="yt_shape_16120"/>
          <p:cNvSpPr txBox="1"/>
          <p:nvPr/>
        </p:nvSpPr>
        <p:spPr>
          <a:xfrm>
            <a:off x="468666" y="692696"/>
            <a:ext cx="4400244" cy="7023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Times New Roman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Times New Roman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22e51507-148f-4a08-bb25-8693a947b9d2.png&quot;}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6121" name="yt_shape_16121"/>
              <p:cNvSpPr txBox="1"/>
              <p:nvPr/>
            </p:nvSpPr>
            <p:spPr>
              <a:xfrm>
                <a:off x="540119" y="1445856"/>
                <a:ext cx="11111999" cy="382649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核心素养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·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应用意识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随着科技的发展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无人机已广泛应用于生产和生活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如代替人们在高空测量距离和角度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某校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“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综合与实践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”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活动小组的同学要测量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两座楼之间的距离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他们借助无人机设计了如下测量方案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无人机在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两楼之间上方的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处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距地面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的高度为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此时观测到楼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底部点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处的俯角为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70°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楼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上点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处的俯角为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沿水平方向由点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飞行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24m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到达点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测得点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处俯角为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其中点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均在同一竖直平面内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请根据以上数据求楼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与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之间的距离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的长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结果精确到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参考数据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sin70°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0.94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cos70°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0.34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tan70°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2.75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1.73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</a:p>
            </p:txBody>
          </p:sp>
        </mc:Choice>
        <mc:Fallback>
          <p:sp>
            <p:nvSpPr>
              <p:cNvPr id="16121" name="yt_shape_1612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445856"/>
                <a:ext cx="11111999" cy="3826497"/>
              </a:xfrm>
              <a:prstGeom prst="rect">
                <a:avLst/>
              </a:prstGeom>
              <a:blipFill>
                <a:blip r:embed="rId2"/>
                <a:stretch>
                  <a:fillRect l="-1701" t="-1274" r="-1701" b="-39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84382991398">
            <a:extLst>
              <a:ext uri="{FF2B5EF4-FFF2-40B4-BE49-F238E27FC236}">
                <a16:creationId xmlns:a16="http://schemas.microsoft.com/office/drawing/2014/main" id="{2AD8D72D-D729-8CF3-5DC0-88D66DC7F323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716849"/>
            <a:ext cx="4089464" cy="647273"/>
          </a:xfrm>
          <a:prstGeom prst="rect">
            <a:avLst/>
          </a:prstGeom>
        </p:spPr>
      </p:pic>
      <p:pic>
        <p:nvPicPr>
          <p:cNvPr id="5" name="yt_image_16123">
            <a:extLst>
              <a:ext uri="{FF2B5EF4-FFF2-40B4-BE49-F238E27FC236}">
                <a16:creationId xmlns:a16="http://schemas.microsoft.com/office/drawing/2014/main" id="{7D115593-2D76-40E5-AF2C-E00535A707D0}"/>
              </a:ex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77001" y="4757753"/>
            <a:ext cx="4574880" cy="20556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6125" name="yt_shape_16125"/>
              <p:cNvSpPr txBox="1"/>
              <p:nvPr/>
            </p:nvSpPr>
            <p:spPr>
              <a:xfrm>
                <a:off x="330308" y="900000"/>
                <a:ext cx="9222076" cy="468968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延长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分别与直线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交于点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G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和点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H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则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AG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GH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AGO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EHO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90°.</a:t>
                </a: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 dirty="0" err="1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AGO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AOG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70°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OG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𝐴𝐺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tan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70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°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60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.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75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21.8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HFE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是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OFE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的一个外角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OEF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HFE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FOE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FOE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OEF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30°.</a:t>
                </a: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24m.</a:t>
                </a: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 dirty="0" err="1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EFH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HFE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FH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·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cos60°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24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GH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OG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FH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21.8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24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58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楼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与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之间的距离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的长约为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58m.</a:t>
                </a:r>
              </a:p>
            </p:txBody>
          </p:sp>
        </mc:Choice>
        <mc:Fallback>
          <p:sp>
            <p:nvSpPr>
              <p:cNvPr id="16125" name="yt_shape_1612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0308" y="900000"/>
                <a:ext cx="9222076" cy="4689682"/>
              </a:xfrm>
              <a:prstGeom prst="rect">
                <a:avLst/>
              </a:prstGeom>
              <a:blipFill>
                <a:blip r:embed="rId2"/>
                <a:stretch>
                  <a:fillRect l="-1983" t="-1170" r="-859" b="-31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image_16127">
            <a:extLst>
              <a:ext uri="{FF2B5EF4-FFF2-40B4-BE49-F238E27FC236}">
                <a16:creationId xmlns:a16="http://schemas.microsoft.com/office/drawing/2014/main" id="{F260A14D-1C2D-499D-A60B-B33C1909CA2A}"/>
              </a:ex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61872" y="1020931"/>
            <a:ext cx="2622760" cy="2200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1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61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61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61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61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61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2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612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2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612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2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612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125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6070" name="yt_shape_16070"/>
              <p:cNvSpPr txBox="1"/>
              <p:nvPr/>
            </p:nvSpPr>
            <p:spPr>
              <a:xfrm>
                <a:off x="540000" y="900000"/>
                <a:ext cx="6365653" cy="473963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EC008C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【学生解答】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由题意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1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CAD</a:t>
                </a: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45</a:t>
                </a:r>
                <a:r>
                  <a:rPr lang="en-US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1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CBD</a:t>
                </a: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</a:t>
                </a:r>
                <a:r>
                  <a:rPr lang="en-US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1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1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1000</a:t>
                </a:r>
                <a:r>
                  <a:rPr lang="en-US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1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1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𝐶𝐷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tan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45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°</m:t>
                        </m:r>
                      </m:den>
                    </m:f>
                  </m:oMath>
                </a14:m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1000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en-US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1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1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𝐶𝐷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tan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30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°</m:t>
                        </m:r>
                      </m:den>
                    </m:f>
                  </m:oMath>
                </a14:m>
                <a:endParaRPr lang="zh-CN" altLang="zh-CN" sz="2400" b="1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1000</m:t>
                        </m:r>
                      </m:num>
                      <m:den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ad>
                              <m:radPr>
                                <m:degHide m:val="on"/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en-US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3</m:t>
                                </m:r>
                              </m:e>
                            </m:rad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den>
                        </m:f>
                      </m:den>
                    </m:f>
                  </m:oMath>
                </a14:m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1000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1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1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1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1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1000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1000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732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1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这条江的宽度</a:t>
                </a:r>
                <a:r>
                  <a:rPr lang="en-US" altLang="zh-CN" sz="2400" b="1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约为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732</a:t>
                </a:r>
                <a:r>
                  <a:rPr lang="en-US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m.</a:t>
                </a:r>
              </a:p>
            </p:txBody>
          </p:sp>
        </mc:Choice>
        <mc:Fallback xmlns="">
          <p:sp>
            <p:nvSpPr>
              <p:cNvPr id="16070" name="yt_shape_16070" descr="{&quot;rangeId&quot;:18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6365653" cy="4739631"/>
              </a:xfrm>
              <a:prstGeom prst="rect">
                <a:avLst/>
              </a:prstGeom>
              <a:blipFill>
                <a:blip r:embed="rId2"/>
                <a:stretch>
                  <a:fillRect l="-2969" t="-1158" r="-2011" b="-30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82" name="yt_shape_16082"/>
          <p:cNvSpPr txBox="1"/>
          <p:nvPr/>
        </p:nvSpPr>
        <p:spPr>
          <a:xfrm>
            <a:off x="467063" y="900000"/>
            <a:ext cx="4416274" cy="71141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3950" b="0" i="0" u="none" spc="33300">
                <a:noFill/>
                <a:effectLst/>
                <a:latin typeface="Times New Roman" pitchFamily="40"/>
                <a:ea typeface="宋体" pitchFamily="40"/>
                <a:cs typeface="宋体" pitchFamily="40"/>
                <a:sym typeface="Finished"/>
              </a:rPr>
              <a:t>⁠</a:t>
            </a:r>
            <a:endParaRPr lang="zh-CN" altLang="zh-CN" sz="3950" b="0" i="0" u="none" spc="33300">
              <a:solidFill>
                <a:srgbClr val="1EE3CF"/>
              </a:solidFill>
              <a:effectLst/>
              <a:latin typeface="Times New Roman" pitchFamily="40"/>
              <a:ea typeface="宋体" pitchFamily="40"/>
              <a:cs typeface="宋体" pitchFamily="40"/>
              <a:sym typeface="Finished"/>
              <a:hlinkClick r:id="" action="ppaction://macro?name={&quot;type&quot;:&quot;ImageText&quot;,&quot;item&quot;:&quot;ImageText&quot;,&quot;path&quot;:&quot;\\ImageTexts\\68c85673-db00-409d-a80a-5fa8c2b43418.png&quot;}"/>
            </a:endParaRPr>
          </a:p>
        </p:txBody>
      </p:sp>
      <p:sp>
        <p:nvSpPr>
          <p:cNvPr id="16083" name="yt_shape_16083"/>
          <p:cNvSpPr txBox="1"/>
          <p:nvPr/>
        </p:nvSpPr>
        <p:spPr>
          <a:xfrm>
            <a:off x="494314" y="1662201"/>
            <a:ext cx="6195607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利用解直角三角形解决简单问题</a:t>
            </a:r>
          </a:p>
        </p:txBody>
      </p:sp>
      <p:sp>
        <p:nvSpPr>
          <p:cNvPr id="16084" name="yt_shape_16084"/>
          <p:cNvSpPr txBox="1"/>
          <p:nvPr/>
        </p:nvSpPr>
        <p:spPr>
          <a:xfrm>
            <a:off x="540119" y="216176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广西省中考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某博物馆大厅电梯的截面图如图所示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的夹角为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则高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6086" name="yt_table_16086_skip" title="H_50.08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293686653"/>
                  </p:ext>
                </p:extLst>
              </p:nvPr>
            </p:nvGraphicFramePr>
            <p:xfrm>
              <a:off x="540000" y="4410220"/>
              <a:ext cx="10180766" cy="636080"/>
            </p:xfrm>
            <a:graphic>
              <a:graphicData uri="http://schemas.openxmlformats.org/drawingml/2006/table">
                <a:tbl>
                  <a:tblPr/>
                  <a:tblGrid>
                    <a:gridCol w="2938780">
                      <a:extLst>
                        <a:ext uri="{9D8B030D-6E8A-4147-A177-3AD203B41FA5}">
                          <a16:colId xmlns:a16="http://schemas.microsoft.com/office/drawing/2014/main" val="10693"/>
                        </a:ext>
                      </a:extLst>
                    </a:gridCol>
                    <a:gridCol w="2972118">
                      <a:extLst>
                        <a:ext uri="{9D8B030D-6E8A-4147-A177-3AD203B41FA5}">
                          <a16:colId xmlns:a16="http://schemas.microsoft.com/office/drawing/2014/main" val="10694"/>
                        </a:ext>
                      </a:extLst>
                    </a:gridCol>
                    <a:gridCol w="2575624">
                      <a:extLst>
                        <a:ext uri="{9D8B030D-6E8A-4147-A177-3AD203B41FA5}">
                          <a16:colId xmlns:a16="http://schemas.microsoft.com/office/drawing/2014/main" val="10695"/>
                        </a:ext>
                      </a:extLst>
                    </a:gridCol>
                    <a:gridCol w="1694244">
                      <a:extLst>
                        <a:ext uri="{9D8B030D-6E8A-4147-A177-3AD203B41FA5}">
                          <a16:colId xmlns:a16="http://schemas.microsoft.com/office/drawing/2014/main" val="10696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A.12sin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α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米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B.12cos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α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米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12</m:t>
                                  </m:r>
                                </m:num>
                                <m:den>
                                  <m:r>
                                    <m:rPr>
                                      <m:sty m:val="p"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sin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𝛼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米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12</m:t>
                                  </m:r>
                                </m:num>
                                <m:den>
                                  <m:r>
                                    <m:rPr>
                                      <m:sty m:val="p"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cos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𝛼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米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60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6086" name="yt_table_16086_skip" title="H_50.08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293686653"/>
                  </p:ext>
                </p:extLst>
              </p:nvPr>
            </p:nvGraphicFramePr>
            <p:xfrm>
              <a:off x="540000" y="4410220"/>
              <a:ext cx="10180766" cy="636080"/>
            </p:xfrm>
            <a:graphic>
              <a:graphicData uri="http://schemas.openxmlformats.org/drawingml/2006/table">
                <a:tbl>
                  <a:tblPr/>
                  <a:tblGrid>
                    <a:gridCol w="2938780">
                      <a:extLst>
                        <a:ext uri="{9D8B030D-6E8A-4147-A177-3AD203B41FA5}">
                          <a16:colId xmlns:a16="http://schemas.microsoft.com/office/drawing/2014/main" val="10693"/>
                        </a:ext>
                      </a:extLst>
                    </a:gridCol>
                    <a:gridCol w="2972118">
                      <a:extLst>
                        <a:ext uri="{9D8B030D-6E8A-4147-A177-3AD203B41FA5}">
                          <a16:colId xmlns:a16="http://schemas.microsoft.com/office/drawing/2014/main" val="10694"/>
                        </a:ext>
                      </a:extLst>
                    </a:gridCol>
                    <a:gridCol w="2575624">
                      <a:extLst>
                        <a:ext uri="{9D8B030D-6E8A-4147-A177-3AD203B41FA5}">
                          <a16:colId xmlns:a16="http://schemas.microsoft.com/office/drawing/2014/main" val="10695"/>
                        </a:ext>
                      </a:extLst>
                    </a:gridCol>
                    <a:gridCol w="1694244">
                      <a:extLst>
                        <a:ext uri="{9D8B030D-6E8A-4147-A177-3AD203B41FA5}">
                          <a16:colId xmlns:a16="http://schemas.microsoft.com/office/drawing/2014/main" val="10696"/>
                        </a:ext>
                      </a:extLst>
                    </a:gridCol>
                  </a:tblGrid>
                  <a:tr h="63608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A.12sin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α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米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B.12cos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α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米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229314" r="-65721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501079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60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16085" name="yt_image_16085_skip" title="H_101.52">
            <a:extLst>
              <a:ext uri="">
                <a16:creationId xmlns:mc="http://schemas.openxmlformats.org/markup-compatibility/2006" xmlns:a16="http://schemas.microsoft.com/office/drawing/2014/main" xmlns:a14="http://schemas.microsoft.com/office/drawing/2010/main" xmlns:p14="http://schemas.microsoft.com/office/powerpoint/2010/main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6600" y="3121201"/>
            <a:ext cx="2316861" cy="1289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4382991193">
            <a:extLst>
              <a:ext uri="{FF2B5EF4-FFF2-40B4-BE49-F238E27FC236}">
                <a16:creationId xmlns:a16="http://schemas.microsoft.com/office/drawing/2014/main" id="{E9F238DD-47A0-8A0E-8081-82E03D7CC4F9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6204"/>
            <a:ext cx="4102164" cy="652125"/>
          </a:xfrm>
          <a:prstGeom prst="rect">
            <a:avLst/>
          </a:prstGeom>
        </p:spPr>
      </p:pic>
      <p:pic>
        <p:nvPicPr>
          <p:cNvPr id="5" name="yt_shape_1684382991295">
            <a:extLst>
              <a:ext uri="{FF2B5EF4-FFF2-40B4-BE49-F238E27FC236}">
                <a16:creationId xmlns:a16="http://schemas.microsoft.com/office/drawing/2014/main" id="{7673107A-1F71-37EB-7DCA-E2039685686D}"/>
              </a:ext>
            </a:extLst>
          </p:cNvPr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702831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45D69F0-112D-CC57-0F8D-2F80D7A0B083}"/>
              </a:ext>
            </a:extLst>
          </p:cNvPr>
          <p:cNvSpPr txBox="1"/>
          <p:nvPr/>
        </p:nvSpPr>
        <p:spPr>
          <a:xfrm>
            <a:off x="4047383" y="259044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6087" name="yt_shape_16087"/>
              <p:cNvSpPr txBox="1"/>
              <p:nvPr/>
            </p:nvSpPr>
            <p:spPr>
              <a:xfrm>
                <a:off x="540119" y="900000"/>
                <a:ext cx="11111999" cy="142584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如图所示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班数学课外活动小组在河边测量河宽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假设河的两岸是平行的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他们在点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测得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处测得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80m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求河宽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结果保留整数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1.73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</a:p>
            </p:txBody>
          </p:sp>
        </mc:Choice>
        <mc:Fallback>
          <p:sp>
            <p:nvSpPr>
              <p:cNvPr id="16087" name="yt_shape_1608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1425840"/>
              </a:xfrm>
              <a:prstGeom prst="rect">
                <a:avLst/>
              </a:prstGeom>
              <a:blipFill>
                <a:blip r:embed="rId2"/>
                <a:stretch>
                  <a:fillRect l="-1701" t="-3846" r="-1701" b="-1196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6089" name="yt_image_16089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13603" y="2528992"/>
            <a:ext cx="1764792" cy="1152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6091" name="yt_shape_16091"/>
              <p:cNvSpPr txBox="1"/>
              <p:nvPr/>
            </p:nvSpPr>
            <p:spPr>
              <a:xfrm>
                <a:off x="540000" y="3731670"/>
                <a:ext cx="8945462" cy="216014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</a:p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CAD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</a:p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80m.</a:t>
                </a:r>
              </a:p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𝐴𝐵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𝐴𝐷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·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sin60°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69m.</a:t>
                </a:r>
              </a:p>
            </p:txBody>
          </p:sp>
        </mc:Choice>
        <mc:Fallback>
          <p:sp>
            <p:nvSpPr>
              <p:cNvPr id="16091" name="yt_shape_1609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731670"/>
                <a:ext cx="8945462" cy="2160143"/>
              </a:xfrm>
              <a:prstGeom prst="rect">
                <a:avLst/>
              </a:prstGeom>
              <a:blipFill>
                <a:blip r:embed="rId4"/>
                <a:stretch>
                  <a:fillRect l="-2113" t="-2254" r="-818" b="-39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093" name="yt_shape_16093"/>
          <p:cNvSpPr txBox="1"/>
          <p:nvPr/>
        </p:nvSpPr>
        <p:spPr>
          <a:xfrm>
            <a:off x="540000" y="5942601"/>
            <a:ext cx="284533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答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河宽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约是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69m.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0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60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60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60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60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091" grpId="0" build="allAtOnce"/>
      <p:bldP spid="1609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94" name="yt_shape_16094"/>
          <p:cNvSpPr txBox="1"/>
          <p:nvPr/>
        </p:nvSpPr>
        <p:spPr>
          <a:xfrm>
            <a:off x="494314" y="900000"/>
            <a:ext cx="4964501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利用视角解直角三角形</a:t>
            </a:r>
          </a:p>
        </p:txBody>
      </p:sp>
      <p:sp>
        <p:nvSpPr>
          <p:cNvPr id="16095" name="yt_shape_16095"/>
          <p:cNvSpPr txBox="1"/>
          <p:nvPr/>
        </p:nvSpPr>
        <p:spPr>
          <a:xfrm>
            <a:off x="540119" y="142645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在进行高度测量时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视线与水平线所成的角中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视线在水平线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上方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的角叫仰角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视线在水平线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下方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的角叫俯角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16096" name="yt_image_16096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58181" y="2817576"/>
            <a:ext cx="1675638" cy="1316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4382991331">
            <a:extLst>
              <a:ext uri="{FF2B5EF4-FFF2-40B4-BE49-F238E27FC236}">
                <a16:creationId xmlns:a16="http://schemas.microsoft.com/office/drawing/2014/main" id="{53794325-6335-EA28-45DA-020F2872668A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629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9B344B6-254C-ECEB-087D-DA2E5292BFC4}"/>
              </a:ext>
            </a:extLst>
          </p:cNvPr>
          <p:cNvSpPr txBox="1"/>
          <p:nvPr/>
        </p:nvSpPr>
        <p:spPr>
          <a:xfrm>
            <a:off x="10508507" y="1352759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上方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248F09E-E4DA-9F2E-1EA3-83ECEA514185}"/>
              </a:ext>
            </a:extLst>
          </p:cNvPr>
          <p:cNvSpPr txBox="1"/>
          <p:nvPr/>
        </p:nvSpPr>
        <p:spPr>
          <a:xfrm>
            <a:off x="4412508" y="1828247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下方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98" name="yt_shape_16098"/>
          <p:cNvSpPr txBox="1"/>
          <p:nvPr/>
        </p:nvSpPr>
        <p:spPr>
          <a:xfrm>
            <a:off x="540000" y="900000"/>
            <a:ext cx="946412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玉林市中考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从热气球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看一栋楼底部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的俯角是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</a:p>
        </p:txBody>
      </p:sp>
      <p:graphicFrame>
        <p:nvGraphicFramePr>
          <p:cNvPr id="16102" name="yt_table_16102_skip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39492588"/>
              </p:ext>
            </p:extLst>
          </p:nvPr>
        </p:nvGraphicFramePr>
        <p:xfrm>
          <a:off x="540000" y="3724709"/>
          <a:ext cx="9856153" cy="424371"/>
        </p:xfrm>
        <a:graphic>
          <a:graphicData uri="http://schemas.openxmlformats.org/drawingml/2006/table">
            <a:tbl>
              <a:tblPr/>
              <a:tblGrid>
                <a:gridCol w="2710180">
                  <a:extLst>
                    <a:ext uri="{9D8B030D-6E8A-4147-A177-3AD203B41FA5}">
                      <a16:colId xmlns:a16="http://schemas.microsoft.com/office/drawing/2014/main" val="10697"/>
                    </a:ext>
                  </a:extLst>
                </a:gridCol>
                <a:gridCol w="2675255">
                  <a:extLst>
                    <a:ext uri="{9D8B030D-6E8A-4147-A177-3AD203B41FA5}">
                      <a16:colId xmlns:a16="http://schemas.microsoft.com/office/drawing/2014/main" val="10698"/>
                    </a:ext>
                  </a:extLst>
                </a:gridCol>
                <a:gridCol w="2675255">
                  <a:extLst>
                    <a:ext uri="{9D8B030D-6E8A-4147-A177-3AD203B41FA5}">
                      <a16:colId xmlns:a16="http://schemas.microsoft.com/office/drawing/2014/main" val="10699"/>
                    </a:ext>
                  </a:extLst>
                </a:gridCol>
                <a:gridCol w="1795463">
                  <a:extLst>
                    <a:ext uri="{9D8B030D-6E8A-4147-A177-3AD203B41FA5}">
                      <a16:colId xmlns:a16="http://schemas.microsoft.com/office/drawing/2014/main" val="107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BAD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∠</a:t>
                      </a: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ACB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BAC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∠</a:t>
                      </a: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DAC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61"/>
                  </a:ext>
                </a:extLst>
              </a:tr>
            </a:tbl>
          </a:graphicData>
        </a:graphic>
      </p:graphicFrame>
      <p:grpSp>
        <p:nvGrpSpPr>
          <p:cNvPr id="16099" name="yt_shape_16099_skip" title="H_161.1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79987" y="1379303"/>
            <a:ext cx="1429893" cy="2115007"/>
            <a:chOff x="0" y="0"/>
            <a:chExt cx="1429893" cy="2115007"/>
          </a:xfrm>
        </p:grpSpPr>
        <p:pic>
          <p:nvPicPr>
            <p:cNvPr id="2" name="yt_image_16099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429893" cy="165049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101" name="yt_shape_16101"/>
            <p:cNvSpPr txBox="1"/>
            <p:nvPr/>
          </p:nvSpPr>
          <p:spPr>
            <a:xfrm>
              <a:off x="181665" y="1686492"/>
              <a:ext cx="1102562" cy="428515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just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5293E811-8F69-3F1B-67D3-A085841E0A6E}"/>
              </a:ext>
            </a:extLst>
          </p:cNvPr>
          <p:cNvSpPr txBox="1"/>
          <p:nvPr/>
        </p:nvSpPr>
        <p:spPr>
          <a:xfrm>
            <a:off x="8992326" y="85319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6104" name="yt_shape_16104"/>
              <p:cNvSpPr txBox="1"/>
              <p:nvPr/>
            </p:nvSpPr>
            <p:spPr>
              <a:xfrm>
                <a:off x="540119" y="914245"/>
                <a:ext cx="11111999" cy="143404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just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南通市中考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为地面上一点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测得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到树底部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的距离为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处放置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高的测角仪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测得树顶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的仰角为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则树高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结果保留根号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>
          <p:sp>
            <p:nvSpPr>
              <p:cNvPr id="16104" name="yt_shape_1610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14245"/>
                <a:ext cx="11111999" cy="1434047"/>
              </a:xfrm>
              <a:prstGeom prst="rect">
                <a:avLst/>
              </a:prstGeom>
              <a:blipFill>
                <a:blip r:embed="rId2"/>
                <a:stretch>
                  <a:fillRect l="-1701" t="-5106" r="-1701" b="-93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109" name="yt_shape_16109"/>
          <p:cNvSpPr txBox="1"/>
          <p:nvPr/>
        </p:nvSpPr>
        <p:spPr>
          <a:xfrm>
            <a:off x="540000" y="4834540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6106" name="yt_shape_16106" title="H_175.8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454776" y="2551444"/>
            <a:ext cx="1282446" cy="2301316"/>
            <a:chOff x="0" y="0"/>
            <a:chExt cx="1282446" cy="2301316"/>
          </a:xfrm>
        </p:grpSpPr>
        <p:pic>
          <p:nvPicPr>
            <p:cNvPr id="2" name="yt_image_16106">
              <a:extLst>
                <a:ext uri="">
  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282446" cy="18368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108" name="yt_shape_16108"/>
            <p:cNvSpPr txBox="1"/>
            <p:nvPr/>
          </p:nvSpPr>
          <p:spPr>
            <a:xfrm>
              <a:off x="107942" y="1872801"/>
              <a:ext cx="1102562" cy="428515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just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590B8ADE-4CE0-D0F6-4F0E-F56E79A5AE93}"/>
                  </a:ext>
                </a:extLst>
              </p:cNvPr>
              <p:cNvSpPr txBox="1"/>
              <p:nvPr/>
            </p:nvSpPr>
            <p:spPr>
              <a:xfrm>
                <a:off x="8933767" y="1275424"/>
                <a:ext cx="2224914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algn="just" fontAlgn="b"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kumimoji="0" lang="zh-CN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590B8ADE-4CE0-D0F6-4F0E-F56E79A5AE9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33767" y="1275424"/>
                <a:ext cx="2224914" cy="613931"/>
              </a:xfrm>
              <a:prstGeom prst="rect">
                <a:avLst/>
              </a:prstGeom>
              <a:blipFill>
                <a:blip r:embed="rId4"/>
                <a:stretch>
                  <a:fillRect l="-4396" b="-1485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10" name="yt_shape_16110"/>
          <p:cNvSpPr txBox="1"/>
          <p:nvPr/>
        </p:nvSpPr>
        <p:spPr>
          <a:xfrm>
            <a:off x="469468" y="900000"/>
            <a:ext cx="4219104" cy="69339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3850" b="0" i="0" u="none" spc="31800">
                <a:noFill/>
                <a:effectLst/>
                <a:latin typeface="Times New Roman" pitchFamily="38"/>
                <a:ea typeface="宋体" pitchFamily="38"/>
                <a:cs typeface="宋体" pitchFamily="38"/>
                <a:sym typeface="Finished"/>
              </a:rPr>
              <a:t>⁠</a:t>
            </a:r>
            <a:endParaRPr lang="zh-CN" altLang="zh-CN" sz="3850" b="0" i="0" u="none" spc="31800">
              <a:solidFill>
                <a:srgbClr val="1EE3CF"/>
              </a:solidFill>
              <a:effectLst/>
              <a:latin typeface="Times New Roman" pitchFamily="38"/>
              <a:ea typeface="宋体" pitchFamily="38"/>
              <a:cs typeface="宋体" pitchFamily="38"/>
              <a:sym typeface="Finished"/>
              <a:hlinkClick r:id="" action="ppaction://macro?name={&quot;type&quot;:&quot;ImageText&quot;,&quot;item&quot;:&quot;ImageText&quot;,&quot;path&quot;:&quot;\\ImageTexts\\0da9c058-9b0a-44f0-adcb-4413f283dc6d.png&quot;}"/>
            </a:endParaRPr>
          </a:p>
        </p:txBody>
      </p:sp>
      <p:sp>
        <p:nvSpPr>
          <p:cNvPr id="16111" name="yt_shape_16111"/>
          <p:cNvSpPr txBox="1"/>
          <p:nvPr/>
        </p:nvSpPr>
        <p:spPr>
          <a:xfrm>
            <a:off x="540119" y="1644183"/>
            <a:ext cx="11111999" cy="234904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宁夏自治区中考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2022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神舟十三号载人飞船返回舱在东风着陆场成功着陆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某一时刻观测点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测得返回舱底部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的仰角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45°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降落伞底面圆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点处的仰角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46°12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'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已知半径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拉绳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返回舱高度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这时返回舱底部离地面的高度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约为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1614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结果精确到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参考数据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sin46°12'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0.72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cos46°12'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0.69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tan46°12'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1.04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16112" name="yt_image_16112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8679" y="4196376"/>
            <a:ext cx="2834640" cy="19088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4382991369">
            <a:extLst>
              <a:ext uri="{FF2B5EF4-FFF2-40B4-BE49-F238E27FC236}">
                <a16:creationId xmlns:a16="http://schemas.microsoft.com/office/drawing/2014/main" id="{2F22A22C-EC1F-DF1D-77DD-B4016C89EAFE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5708"/>
            <a:ext cx="3911664" cy="635274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E1ED645-6900-25D7-2E90-1F8A18C1CAA6}"/>
              </a:ext>
            </a:extLst>
          </p:cNvPr>
          <p:cNvSpPr txBox="1"/>
          <p:nvPr/>
        </p:nvSpPr>
        <p:spPr>
          <a:xfrm>
            <a:off x="7535240" y="3023841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1614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6114" name="yt_shape_16114"/>
              <p:cNvSpPr txBox="1"/>
              <p:nvPr/>
            </p:nvSpPr>
            <p:spPr>
              <a:xfrm>
                <a:off x="540119" y="814067"/>
                <a:ext cx="11111999" cy="199945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just" eaLnBrk="1" latinLnBrk="0" hangingPunct="0"/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包头市中考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是底部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不可到达的一座建筑物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为建筑物的最高点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测角仪器的高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DH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CG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1.5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米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某数学兴趣小组为测量建筑物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的高度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先在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H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处用测角仪器测得建筑物顶端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处的仰角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ADE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再向前走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米到达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G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处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又测得建筑物顶端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处的仰角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ACE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45°.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BH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H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G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三点在同一水平线上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求建筑物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的高度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6114" name="yt_shape_161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814067"/>
                <a:ext cx="11111999" cy="1999458"/>
              </a:xfrm>
              <a:prstGeom prst="rect">
                <a:avLst/>
              </a:prstGeom>
              <a:blipFill>
                <a:blip r:embed="rId2"/>
                <a:stretch>
                  <a:fillRect l="-1701" t="-5793" r="-1701" b="-85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6116" name="yt_image_16116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64997" y="3701220"/>
            <a:ext cx="4786884" cy="17933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yt_shape_16118">
                <a:extLst>
                  <a:ext uri="{FF2B5EF4-FFF2-40B4-BE49-F238E27FC236}">
                    <a16:creationId xmlns:a16="http://schemas.microsoft.com/office/drawing/2014/main" id="{711CAEAF-EAC0-4201-88D2-EDC984BFD4B3}"/>
                  </a:ext>
                </a:extLst>
              </p:cNvPr>
              <p:cNvSpPr txBox="1"/>
              <p:nvPr/>
            </p:nvSpPr>
            <p:spPr>
              <a:xfrm>
                <a:off x="540119" y="2902299"/>
                <a:ext cx="10974158" cy="347902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由题意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DH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CG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1.5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米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GH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米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BH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设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米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BH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米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 dirty="0" err="1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45°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·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tan45°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米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 dirty="0" err="1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𝐴𝐸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𝐷𝐸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+5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17.5.</a:t>
                </a:r>
              </a:p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经检验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17.5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是原方程的根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17.5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1.5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19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米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），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建筑物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的高度为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19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米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4" name="yt_shape_16118">
                <a:extLst>
                  <a:ext uri="{FF2B5EF4-FFF2-40B4-BE49-F238E27FC236}">
                    <a16:creationId xmlns:a16="http://schemas.microsoft.com/office/drawing/2014/main" id="{711CAEAF-EAC0-4201-88D2-EDC984BFD4B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902299"/>
                <a:ext cx="10974158" cy="3479029"/>
              </a:xfrm>
              <a:prstGeom prst="rect">
                <a:avLst/>
              </a:prstGeom>
              <a:blipFill>
                <a:blip r:embed="rId4"/>
                <a:stretch>
                  <a:fillRect l="-1722" t="-3152" r="-722" b="-455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1356</Words>
  <Application>Microsoft Office PowerPoint</Application>
  <PresentationFormat>宽屏</PresentationFormat>
  <Paragraphs>62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7" baseType="lpstr"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61</cp:revision>
  <dcterms:created xsi:type="dcterms:W3CDTF">2023-05-05T05:33:04Z</dcterms:created>
  <dcterms:modified xsi:type="dcterms:W3CDTF">2023-05-19T06:06:03Z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