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5" r:id="rId3"/>
    <p:sldId id="366" r:id="rId4"/>
    <p:sldId id="379" r:id="rId5"/>
    <p:sldId id="367" r:id="rId6"/>
    <p:sldId id="369" r:id="rId7"/>
    <p:sldId id="371" r:id="rId8"/>
    <p:sldId id="373" r:id="rId9"/>
    <p:sldId id="374" r:id="rId10"/>
    <p:sldId id="381" r:id="rId11"/>
    <p:sldId id="375" r:id="rId12"/>
    <p:sldId id="377" r:id="rId13"/>
    <p:sldId id="382" r:id="rId14"/>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1" d="100"/>
          <a:sy n="71" d="100"/>
        </p:scale>
        <p:origin x="78" y="82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bin"/><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3.bin"/><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39.bin"/><Relationship Id="rId2" Type="http://schemas.openxmlformats.org/officeDocument/2006/relationships/image" Target="../media/image38.png"/><Relationship Id="rId1" Type="http://schemas.openxmlformats.org/officeDocument/2006/relationships/slideLayout" Target="../slideLayouts/slideLayout1.xml"/><Relationship Id="rId4" Type="http://schemas.openxmlformats.org/officeDocument/2006/relationships/image" Target="../media/image40.bin"/></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bin"/><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bin"/></Relationships>
</file>

<file path=ppt/slides/_rels/slide7.xml.rels><?xml version="1.0" encoding="UTF-8" standalone="yes"?>
<Relationships xmlns="http://schemas.openxmlformats.org/package/2006/relationships"><Relationship Id="rId3" Type="http://schemas.openxmlformats.org/officeDocument/2006/relationships/image" Target="../media/image23.bin"/><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5854" name="yt_shape_15854"/>
          <p:cNvSpPr txBox="1"/>
          <p:nvPr/>
        </p:nvSpPr>
        <p:spPr>
          <a:xfrm>
            <a:off x="494315" y="900000"/>
            <a:ext cx="2630528" cy="448777"/>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spc="102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定义法</a:t>
            </a:r>
          </a:p>
        </p:txBody>
      </p:sp>
      <p:sp>
        <p:nvSpPr>
          <p:cNvPr id="15855" name="yt_shape_15855"/>
          <p:cNvSpPr txBox="1"/>
          <p:nvPr/>
        </p:nvSpPr>
        <p:spPr>
          <a:xfrm>
            <a:off x="540119" y="1399565"/>
            <a:ext cx="11111999" cy="981350"/>
          </a:xfrm>
          <a:prstGeom prst="rect">
            <a:avLst/>
          </a:prstGeom>
          <a:ln>
            <a:solidFill>
              <a:srgbClr val="000000"/>
            </a:solidFill>
          </a:ln>
        </p:spPr>
        <p:txBody>
          <a:bodyPr vert="horz" wrap="square" lIns="72000" tIns="0" rIns="72000" bIns="7200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【方法指导】</a:t>
            </a:r>
            <a:r>
              <a:rPr lang="zh-CN" altLang="zh-CN" sz="2400" b="0" i="0" u="none">
                <a:solidFill>
                  <a:srgbClr val="000000"/>
                </a:solidFill>
                <a:effectLst/>
                <a:latin typeface="Times New Roman" pitchFamily="24"/>
                <a:ea typeface="楷体" pitchFamily="24"/>
                <a:cs typeface="宋体" pitchFamily="24"/>
              </a:rPr>
              <a:t>直接根据定义求三角函数值</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先利用三角函数的定义或勾股定理</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求出直角三角形中有关边的长</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再代入三角函数的公式计算求值</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15856" name="yt_shape_15856"/>
              <p:cNvSpPr txBox="1"/>
              <p:nvPr/>
            </p:nvSpPr>
            <p:spPr>
              <a:xfrm>
                <a:off x="540119" y="2431703"/>
                <a:ext cx="11111999" cy="1178912"/>
              </a:xfrm>
              <a:prstGeom prst="rect">
                <a:avLst/>
              </a:prstGeom>
            </p:spPr>
            <p:txBody>
              <a:bodyPr vert="horz" wrap="square" lIns="0" tIns="0" rIns="0" bIns="0" rtlCol="0">
                <a:spAutoFit/>
              </a:bodyPr>
              <a:lstStyle/>
              <a:p>
                <a:pPr algn="just"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的平分线交</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于</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3</m:t>
                        </m:r>
                      </m:e>
                    </m:rad>
                  </m:oMath>
                </a14:m>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e>
                        </m:rad>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5856" name="yt_shape_15856"/>
              <p:cNvSpPr txBox="1">
                <a:spLocks noRot="1" noChangeAspect="1" noMove="1" noResize="1" noEditPoints="1" noAdjustHandles="1" noChangeArrowheads="1" noChangeShapeType="1" noTextEdit="1"/>
              </p:cNvSpPr>
              <p:nvPr/>
            </p:nvSpPr>
            <p:spPr>
              <a:xfrm>
                <a:off x="540119" y="2431703"/>
                <a:ext cx="11111999" cy="1178912"/>
              </a:xfrm>
              <a:prstGeom prst="rect">
                <a:avLst/>
              </a:prstGeom>
              <a:blipFill>
                <a:blip r:embed="rId2"/>
                <a:stretch>
                  <a:fillRect l="-1701" t="-3627" r="-1701" b="-11399"/>
                </a:stretch>
              </a:blipFill>
            </p:spPr>
            <p:txBody>
              <a:bodyPr/>
              <a:lstStyle/>
              <a:p>
                <a:r>
                  <a:rPr lang="zh-CN" altLang="en-US">
                    <a:noFill/>
                  </a:rPr>
                  <a:t> </a:t>
                </a:r>
              </a:p>
            </p:txBody>
          </p:sp>
        </mc:Fallback>
      </mc:AlternateContent>
      <p:sp>
        <p:nvSpPr>
          <p:cNvPr id="15861" name="yt_shape_15861"/>
          <p:cNvSpPr txBox="1"/>
          <p:nvPr/>
        </p:nvSpPr>
        <p:spPr>
          <a:xfrm>
            <a:off x="540000" y="5524327"/>
            <a:ext cx="65" cy="322652"/>
          </a:xfrm>
          <a:prstGeom prst="rect">
            <a:avLst/>
          </a:prstGeom>
        </p:spPr>
        <p:txBody>
          <a:bodyPr vert="horz" wrap="none" lIns="0" tIns="0" rIns="0" bIns="0" rtlCol="0">
            <a:spAutoFit/>
          </a:bodyPr>
          <a:lstStyle/>
          <a:p>
            <a:pPr algn="just" eaLnBrk="1" latinLnBrk="0" hangingPunct="0">
              <a:lnSpc>
                <a:spcPct val="129999"/>
              </a:lnSpc>
            </a:pPr>
            <a:endParaRPr/>
          </a:p>
        </p:txBody>
      </p:sp>
      <p:grpSp>
        <p:nvGrpSpPr>
          <p:cNvPr id="15858" name="yt_shape_15858" title="H_125.321106">
            <a:extLst>
              <a:ext uri="{FF2B5EF4-FFF2-40B4-BE49-F238E27FC236}">
                <a16:creationId xmlns:a16="http://schemas.microsoft.com/office/drawing/2014/main" id="{249740F1-2B05-4C5A-B423-6F681AEFABC2}"/>
              </a:ext>
            </a:extLst>
          </p:cNvPr>
          <p:cNvGrpSpPr/>
          <p:nvPr/>
        </p:nvGrpSpPr>
        <p:grpSpPr>
          <a:xfrm>
            <a:off x="5345048" y="3882312"/>
            <a:ext cx="1501902" cy="1660093"/>
            <a:chOff x="0" y="0"/>
            <a:chExt cx="1501902" cy="1660093"/>
          </a:xfrm>
        </p:grpSpPr>
        <p:pic>
          <p:nvPicPr>
            <p:cNvPr id="2" name="yt_image_15858">
              <a:extLst>
                <a:ext uri="">
                  <a16:creationId xmlns:m="http://schemas.openxmlformats.org/officeDocument/2006/math"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501902" cy="1195578"/>
            </a:xfrm>
            <a:prstGeom prst="rect">
              <a:avLst/>
            </a:prstGeom>
            <a:noFill/>
            <a:extLst>
              <a:ext uri="{909E8E84-426E-40DD-AFC4-6F175D3DCCD1}">
                <a14:hiddenFill xmlns:a14="http://schemas.microsoft.com/office/drawing/2010/main">
                  <a:solidFill>
                    <a:srgbClr val="FFFFFF"/>
                  </a:solidFill>
                </a14:hiddenFill>
              </a:ext>
            </a:extLst>
          </p:spPr>
        </p:pic>
        <p:sp>
          <p:nvSpPr>
            <p:cNvPr id="15860" name="yt_shape_15860"/>
            <p:cNvSpPr txBox="1"/>
            <p:nvPr/>
          </p:nvSpPr>
          <p:spPr>
            <a:xfrm>
              <a:off x="217670" y="1231578"/>
              <a:ext cx="1102562" cy="428515"/>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382967945">
            <a:extLst>
              <a:ext uri="{FF2B5EF4-FFF2-40B4-BE49-F238E27FC236}">
                <a16:creationId xmlns:a16="http://schemas.microsoft.com/office/drawing/2014/main" id="{C5BF8BFC-5F13-9A4E-7DB0-9D58990CFF4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40039"/>
            <a:ext cx="1168464" cy="364360"/>
          </a:xfrm>
          <a:prstGeom prst="rect">
            <a:avLst/>
          </a:prstGeom>
        </p:spPr>
      </p:pic>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4E3E6AAF-145F-6537-0D9D-4A52B185DCA4}"/>
                  </a:ext>
                </a:extLst>
              </p:cNvPr>
              <p:cNvSpPr txBox="1"/>
              <p:nvPr/>
            </p:nvSpPr>
            <p:spPr>
              <a:xfrm>
                <a:off x="1997921" y="2824266"/>
                <a:ext cx="759586" cy="740804"/>
              </a:xfrm>
              <a:prstGeom prst="rect">
                <a:avLst/>
              </a:prstGeom>
              <a:noFill/>
            </p:spPr>
            <p:txBody>
              <a:bodyPr vert="horz" wrap="none" rtlCol="0" anchor="ctr">
                <a:noAutofit/>
              </a:bodyPr>
              <a:lstStyle/>
              <a:p>
                <a:pPr algn="just"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e>
                        </m:rad>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3" name="文本框 2">
                <a:extLst>
                  <a:ext uri="{FF2B5EF4-FFF2-40B4-BE49-F238E27FC236}">
                    <a16:creationId xmlns:a16="http://schemas.microsoft.com/office/drawing/2014/main" id="{4E3E6AAF-145F-6537-0D9D-4A52B185DCA4}"/>
                  </a:ext>
                </a:extLst>
              </p:cNvPr>
              <p:cNvSpPr txBox="1">
                <a:spLocks noRot="1" noChangeAspect="1" noMove="1" noResize="1" noEditPoints="1" noAdjustHandles="1" noChangeArrowheads="1" noChangeShapeType="1" noTextEdit="1"/>
              </p:cNvSpPr>
              <p:nvPr/>
            </p:nvSpPr>
            <p:spPr>
              <a:xfrm>
                <a:off x="1997921" y="2824266"/>
                <a:ext cx="759586" cy="740804"/>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916" name="yt_shape_15916"/>
          <p:cNvSpPr txBox="1"/>
          <p:nvPr/>
        </p:nvSpPr>
        <p:spPr>
          <a:xfrm>
            <a:off x="540000" y="900000"/>
            <a:ext cx="2760371"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EDC</a:t>
            </a:r>
            <a:r>
              <a:rPr lang="zh-CN" altLang="zh-CN" sz="2400" b="0" i="0" u="none">
                <a:solidFill>
                  <a:srgbClr val="000000"/>
                </a:solidFill>
                <a:effectLst/>
                <a:latin typeface="Times New Roman" pitchFamily="24"/>
                <a:ea typeface="宋体" pitchFamily="24"/>
                <a:cs typeface="宋体" pitchFamily="24"/>
              </a:rPr>
              <a:t>的值</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3" name="yt_shape_15917"/>
              <p:cNvSpPr txBox="1"/>
              <p:nvPr/>
            </p:nvSpPr>
            <p:spPr>
              <a:xfrm>
                <a:off x="540000" y="1531667"/>
                <a:ext cx="5948744" cy="1605568"/>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点</a:t>
                </a:r>
                <a:r>
                  <a:rPr lang="en-US" altLang="zh-CN" sz="2400" b="0" i="1" u="none">
                    <a:solidFill>
                      <a:srgbClr val="FF0000"/>
                    </a:solidFill>
                    <a:effectLst/>
                    <a:latin typeface="Times New Roman" pitchFamily="24"/>
                    <a:ea typeface="Times New Roman" pitchFamily="24"/>
                    <a:cs typeface="宋体" pitchFamily="24"/>
                  </a:rPr>
                  <a:t>E</a:t>
                </a:r>
                <a:r>
                  <a:rPr lang="zh-CN" altLang="zh-CN" sz="2400" b="0" i="0" u="none">
                    <a:solidFill>
                      <a:srgbClr val="FF0000"/>
                    </a:solidFill>
                    <a:effectLst/>
                    <a:latin typeface="Times New Roman" pitchFamily="24"/>
                    <a:ea typeface="黑体" pitchFamily="24"/>
                    <a:cs typeface="宋体" pitchFamily="24"/>
                  </a:rPr>
                  <a:t>是</a:t>
                </a:r>
                <a:r>
                  <a:rPr lang="en-US" altLang="zh-CN" sz="2400" b="0" i="0" u="none">
                    <a:solidFill>
                      <a:srgbClr val="FF0000"/>
                    </a:solidFill>
                    <a:effectLst/>
                    <a:latin typeface="Times New Roman" pitchFamily="24"/>
                    <a:ea typeface="Times New Roman" pitchFamily="24"/>
                    <a:cs typeface="宋体" pitchFamily="24"/>
                  </a:rPr>
                  <a:t>Rt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ADC</a:t>
                </a:r>
                <a:r>
                  <a:rPr lang="zh-CN" altLang="zh-CN" sz="2400" b="0" i="0" u="none">
                    <a:solidFill>
                      <a:srgbClr val="FF0000"/>
                    </a:solidFill>
                    <a:effectLst/>
                    <a:latin typeface="Times New Roman" pitchFamily="24"/>
                    <a:ea typeface="黑体" pitchFamily="24"/>
                    <a:cs typeface="宋体" pitchFamily="24"/>
                  </a:rPr>
                  <a:t>斜边</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Times New Roman" pitchFamily="24"/>
                    <a:ea typeface="黑体" pitchFamily="24"/>
                    <a:cs typeface="宋体" pitchFamily="24"/>
                  </a:rPr>
                  <a:t>的中点</a:t>
                </a:r>
                <a:r>
                  <a:rPr lang="zh-CN" altLang="zh-CN" sz="2400" b="0" i="0" u="none">
                    <a:solidFill>
                      <a:srgbClr val="FF0000"/>
                    </a:solidFill>
                    <a:effectLst/>
                    <a:latin typeface="Times New Roman" pitchFamily="24"/>
                    <a:ea typeface="Times New Roman" pitchFamily="24"/>
                    <a:cs typeface="宋体" pitchFamily="24"/>
                  </a:rPr>
                  <a:t>，</a:t>
                </a:r>
              </a:p>
              <a:p>
                <a:pPr algn="just"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DE</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EC</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EDC</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a:t>
                </a:r>
                <a:r>
                  <a:rPr lang="en-US" altLang="zh-CN" sz="2400" b="0" i="0" u="none">
                    <a:solidFill>
                      <a:srgbClr val="FF0000"/>
                    </a:solidFill>
                    <a:effectLst/>
                    <a:latin typeface="Times New Roman" pitchFamily="24"/>
                    <a:ea typeface="Times New Roman" pitchFamily="24"/>
                    <a:cs typeface="宋体" pitchFamily="24"/>
                  </a:rPr>
                  <a:t>.</a:t>
                </a:r>
              </a:p>
              <a:p>
                <a:pPr algn="just"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tan</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EDC</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tan</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𝐴𝐷</m:t>
                        </m:r>
                      </m:num>
                      <m:den>
                        <m:r>
                          <a:rPr lang="en-US" altLang="zh-CN" sz="2400" b="0" i="1">
                            <a:solidFill>
                              <a:srgbClr val="FF0000"/>
                            </a:solidFill>
                            <a:effectLst/>
                            <a:latin typeface="Cambria Math" panose="02040503050406030204" pitchFamily="12" charset="0"/>
                            <a:ea typeface="Cambria Math" panose="02040503050406030204" pitchFamily="12" charset="0"/>
                          </a:rPr>
                          <m:t>𝐷𝐶</m:t>
                        </m:r>
                      </m:den>
                    </m:f>
                  </m:oMath>
                </a14:m>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12</m:t>
                        </m:r>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oMath>
                </a14:m>
                <a:r>
                  <a:rPr lang="en-US" altLang="zh-CN" sz="2400" b="0" i="0" u="none">
                    <a:solidFill>
                      <a:srgbClr val="FF0000"/>
                    </a:solidFill>
                    <a:effectLst/>
                    <a:latin typeface="Times New Roman" pitchFamily="24"/>
                    <a:ea typeface="Times New Roman" pitchFamily="24"/>
                    <a:cs typeface="宋体" pitchFamily="24"/>
                  </a:rPr>
                  <a:t>.</a:t>
                </a:r>
              </a:p>
            </p:txBody>
          </p:sp>
        </mc:Choice>
        <mc:Fallback>
          <p:sp>
            <p:nvSpPr>
              <p:cNvPr id="3" name="yt_shape_15917"/>
              <p:cNvSpPr txBox="1">
                <a:spLocks noRot="1" noChangeAspect="1" noMove="1" noResize="1" noEditPoints="1" noAdjustHandles="1" noChangeArrowheads="1" noChangeShapeType="1" noTextEdit="1"/>
              </p:cNvSpPr>
              <p:nvPr/>
            </p:nvSpPr>
            <p:spPr>
              <a:xfrm>
                <a:off x="540000" y="1531667"/>
                <a:ext cx="5948744" cy="1605568"/>
              </a:xfrm>
              <a:prstGeom prst="rect">
                <a:avLst/>
              </a:prstGeom>
              <a:blipFill>
                <a:blip r:embed="rId2"/>
                <a:stretch>
                  <a:fillRect l="-3179" t="-3030" r="-2359" b="-5303"/>
                </a:stretch>
              </a:blipFill>
            </p:spPr>
            <p:txBody>
              <a:bodyPr/>
              <a:lstStyle/>
              <a:p>
                <a:r>
                  <a:rPr lang="zh-CN" altLang="en-US">
                    <a:noFill/>
                  </a:rPr>
                  <a:t> </a:t>
                </a:r>
              </a:p>
            </p:txBody>
          </p:sp>
        </mc:Fallback>
      </mc:AlternateContent>
      <p:pic>
        <p:nvPicPr>
          <p:cNvPr id="15919" name="yt_image_15919">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9884921" y="1531667"/>
            <a:ext cx="1767078" cy="15899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921" name="yt_shape_15921"/>
          <p:cNvSpPr txBox="1"/>
          <p:nvPr/>
        </p:nvSpPr>
        <p:spPr>
          <a:xfrm>
            <a:off x="494314" y="900000"/>
            <a:ext cx="4169411" cy="448777"/>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spc="102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构造直角三角形法</a:t>
            </a:r>
          </a:p>
        </p:txBody>
      </p:sp>
      <p:sp>
        <p:nvSpPr>
          <p:cNvPr id="15922" name="yt_shape_15922"/>
          <p:cNvSpPr txBox="1"/>
          <p:nvPr/>
        </p:nvSpPr>
        <p:spPr>
          <a:xfrm>
            <a:off x="540119" y="1399565"/>
            <a:ext cx="11111999" cy="1461481"/>
          </a:xfrm>
          <a:prstGeom prst="rect">
            <a:avLst/>
          </a:prstGeom>
          <a:ln>
            <a:solidFill>
              <a:srgbClr val="000000"/>
            </a:solidFill>
          </a:ln>
        </p:spPr>
        <p:txBody>
          <a:bodyPr vert="horz" wrap="square" lIns="72000" tIns="0" rIns="72000" bIns="7200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【方法指导】</a:t>
            </a:r>
            <a:r>
              <a:rPr lang="zh-CN" altLang="zh-CN" sz="2400" b="0" i="0" u="none">
                <a:solidFill>
                  <a:srgbClr val="000000"/>
                </a:solidFill>
                <a:effectLst/>
                <a:latin typeface="Times New Roman" pitchFamily="24"/>
                <a:ea typeface="楷体" pitchFamily="24"/>
                <a:cs typeface="宋体" pitchFamily="24"/>
              </a:rPr>
              <a:t>用构造法求锐角三角函数值的步骤</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构造出包含所求锐角的直角三角形</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求出该直角三角形相关边的长</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利用锐角三角函数的定义求解</a:t>
            </a:r>
            <a:r>
              <a:rPr lang="en-US" altLang="zh-CN" sz="2400" b="0" i="0" u="none">
                <a:solidFill>
                  <a:srgbClr val="000000"/>
                </a:solidFill>
                <a:effectLst/>
                <a:latin typeface="Times New Roman" pitchFamily="24"/>
                <a:ea typeface="Times New Roman" pitchFamily="24"/>
                <a:cs typeface="宋体" pitchFamily="24"/>
              </a:rPr>
              <a:t>.</a:t>
            </a:r>
          </a:p>
        </p:txBody>
      </p:sp>
      <p:sp>
        <p:nvSpPr>
          <p:cNvPr id="15923" name="yt_shape_15923"/>
          <p:cNvSpPr txBox="1"/>
          <p:nvPr/>
        </p:nvSpPr>
        <p:spPr>
          <a:xfrm>
            <a:off x="540000" y="2911834"/>
            <a:ext cx="9411231" cy="428515"/>
          </a:xfrm>
          <a:prstGeom prst="rect">
            <a:avLst/>
          </a:prstGeom>
        </p:spPr>
        <p:txBody>
          <a:bodyPr vert="horz" wrap="non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的顶点是正方形网格的格点</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sin</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的值为</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graphicFrame>
            <p:nvGraphicFramePr>
              <p:cNvPr id="15927" name="yt_table_15927_skip" title="H_56.5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98422530"/>
                  </p:ext>
                </p:extLst>
              </p:nvPr>
            </p:nvGraphicFramePr>
            <p:xfrm>
              <a:off x="540000" y="3391137"/>
              <a:ext cx="7495731" cy="718566"/>
            </p:xfrm>
            <a:graphic>
              <a:graphicData uri="http://schemas.openxmlformats.org/drawingml/2006/table">
                <a:tbl>
                  <a:tblPr/>
                  <a:tblGrid>
                    <a:gridCol w="1941830">
                      <a:extLst>
                        <a:ext uri="{9D8B030D-6E8A-4147-A177-3AD203B41FA5}">
                          <a16:colId xmlns:a16="http://schemas.microsoft.com/office/drawing/2014/main" val="10677"/>
                        </a:ext>
                      </a:extLst>
                    </a:gridCol>
                    <a:gridCol w="2070481">
                      <a:extLst>
                        <a:ext uri="{9D8B030D-6E8A-4147-A177-3AD203B41FA5}">
                          <a16:colId xmlns:a16="http://schemas.microsoft.com/office/drawing/2014/main" val="10678"/>
                        </a:ext>
                      </a:extLst>
                    </a:gridCol>
                    <a:gridCol w="2199069">
                      <a:extLst>
                        <a:ext uri="{9D8B030D-6E8A-4147-A177-3AD203B41FA5}">
                          <a16:colId xmlns:a16="http://schemas.microsoft.com/office/drawing/2014/main" val="10679"/>
                        </a:ext>
                      </a:extLst>
                    </a:gridCol>
                    <a:gridCol w="1284351">
                      <a:extLst>
                        <a:ext uri="{9D8B030D-6E8A-4147-A177-3AD203B41FA5}">
                          <a16:colId xmlns:a16="http://schemas.microsoft.com/office/drawing/2014/main" val="1068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10</m:t>
                                      </m:r>
                                    </m:e>
                                  </m:rad>
                                </m:num>
                                <m:den>
                                  <m:r>
                                    <a:rPr lang="en-US" altLang="zh-CN" sz="2400" b="0" i="0">
                                      <a:solidFill>
                                        <a:srgbClr val="010000"/>
                                      </a:solidFill>
                                      <a:effectLst/>
                                      <a:latin typeface="Cambria Math" panose="02040503050406030204" pitchFamily="12" charset="0"/>
                                      <a:ea typeface="Cambria Math" panose="02040503050406030204" pitchFamily="12" charset="0"/>
                                    </a:rPr>
                                    <m:t>10</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53"/>
                      </a:ext>
                    </a:extLst>
                  </a:tr>
                </a:tbl>
              </a:graphicData>
            </a:graphic>
          </p:graphicFrame>
        </mc:Choice>
        <mc:Fallback>
          <p:graphicFrame>
            <p:nvGraphicFramePr>
              <p:cNvPr id="15927" name="yt_table_15927_skip" title="H_56.5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98422530"/>
                  </p:ext>
                </p:extLst>
              </p:nvPr>
            </p:nvGraphicFramePr>
            <p:xfrm>
              <a:off x="540000" y="3391137"/>
              <a:ext cx="7495731" cy="718566"/>
            </p:xfrm>
            <a:graphic>
              <a:graphicData uri="http://schemas.openxmlformats.org/drawingml/2006/table">
                <a:tbl>
                  <a:tblPr/>
                  <a:tblGrid>
                    <a:gridCol w="1941830">
                      <a:extLst>
                        <a:ext uri="{9D8B030D-6E8A-4147-A177-3AD203B41FA5}">
                          <a16:colId xmlns:a16="http://schemas.microsoft.com/office/drawing/2014/main" val="10677"/>
                        </a:ext>
                      </a:extLst>
                    </a:gridCol>
                    <a:gridCol w="2070481">
                      <a:extLst>
                        <a:ext uri="{9D8B030D-6E8A-4147-A177-3AD203B41FA5}">
                          <a16:colId xmlns:a16="http://schemas.microsoft.com/office/drawing/2014/main" val="10678"/>
                        </a:ext>
                      </a:extLst>
                    </a:gridCol>
                    <a:gridCol w="2199069">
                      <a:extLst>
                        <a:ext uri="{9D8B030D-6E8A-4147-A177-3AD203B41FA5}">
                          <a16:colId xmlns:a16="http://schemas.microsoft.com/office/drawing/2014/main" val="10679"/>
                        </a:ext>
                      </a:extLst>
                    </a:gridCol>
                    <a:gridCol w="1284351">
                      <a:extLst>
                        <a:ext uri="{9D8B030D-6E8A-4147-A177-3AD203B41FA5}">
                          <a16:colId xmlns:a16="http://schemas.microsoft.com/office/drawing/2014/main" val="10680"/>
                        </a:ext>
                      </a:extLst>
                    </a:gridCol>
                  </a:tblGrid>
                  <a:tr h="718566">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85893" b="-1344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93824" r="-168235" b="-1344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82548" r="-58449" b="-1344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483412" b="-13445"/>
                          </a:stretch>
                        </a:blipFill>
                      </a:tcPr>
                    </a:tc>
                    <a:extLst>
                      <a:ext uri="{0D108BD9-81ED-4DB2-BD59-A6C34878D82A}">
                        <a16:rowId xmlns:a16="http://schemas.microsoft.com/office/drawing/2014/main" val="10453"/>
                      </a:ext>
                    </a:extLst>
                  </a:tr>
                </a:tbl>
              </a:graphicData>
            </a:graphic>
          </p:graphicFrame>
        </mc:Fallback>
      </mc:AlternateContent>
      <p:grpSp>
        <p:nvGrpSpPr>
          <p:cNvPr id="15924" name="yt_shape_15924_skip" title="H_136.5711">
            <a:extLst>
              <a:ext uri="{FF2B5EF4-FFF2-40B4-BE49-F238E27FC236}">
                <a16:creationId xmlns:a16="http://schemas.microsoft.com/office/drawing/2014/main" id="{249740F1-2B05-4C5A-B423-6F681AEFABC2}"/>
              </a:ext>
            </a:extLst>
          </p:cNvPr>
          <p:cNvGrpSpPr/>
          <p:nvPr/>
        </p:nvGrpSpPr>
        <p:grpSpPr>
          <a:xfrm>
            <a:off x="10033638" y="3391137"/>
            <a:ext cx="1616202" cy="1802968"/>
            <a:chOff x="0" y="0"/>
            <a:chExt cx="1616202" cy="1802968"/>
          </a:xfrm>
        </p:grpSpPr>
        <p:pic>
          <p:nvPicPr>
            <p:cNvPr id="2" name="yt_image_15924">
              <a:extLst>
                <a:ext uri="">
                  <a16:creationId xmlns:m="http://schemas.openxmlformats.org/officeDocument/2006/math" xmlns:mc="http://schemas.openxmlformats.org/markup-compatibility/2006"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3" cstate="print"/>
            <a:srcRect/>
            <a:stretch>
              <a:fillRect/>
            </a:stretch>
          </p:blipFill>
          <p:spPr bwMode="auto">
            <a:xfrm>
              <a:off x="0" y="0"/>
              <a:ext cx="1616202" cy="1338453"/>
            </a:xfrm>
            <a:prstGeom prst="rect">
              <a:avLst/>
            </a:prstGeom>
            <a:noFill/>
            <a:extLst>
              <a:ext uri="{909E8E84-426E-40DD-AFC4-6F175D3DCCD1}">
                <a14:hiddenFill xmlns:a14="http://schemas.microsoft.com/office/drawing/2010/main">
                  <a:solidFill>
                    <a:srgbClr val="FFFFFF"/>
                  </a:solidFill>
                </a14:hiddenFill>
              </a:ext>
            </a:extLst>
          </p:spPr>
        </p:pic>
        <p:sp>
          <p:nvSpPr>
            <p:cNvPr id="15926" name="yt_shape_15926"/>
            <p:cNvSpPr txBox="1"/>
            <p:nvPr/>
          </p:nvSpPr>
          <p:spPr>
            <a:xfrm>
              <a:off x="198637" y="1374453"/>
              <a:ext cx="1254928" cy="428515"/>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382968081">
            <a:extLst>
              <a:ext uri="{FF2B5EF4-FFF2-40B4-BE49-F238E27FC236}">
                <a16:creationId xmlns:a16="http://schemas.microsoft.com/office/drawing/2014/main" id="{4735AC52-8D02-A9A1-5A85-95A8EFEA503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40039"/>
            <a:ext cx="1168464" cy="364360"/>
          </a:xfrm>
          <a:prstGeom prst="rect">
            <a:avLst/>
          </a:prstGeom>
        </p:spPr>
      </p:pic>
      <p:sp>
        <p:nvSpPr>
          <p:cNvPr id="3" name="文本框 2">
            <a:extLst>
              <a:ext uri="{FF2B5EF4-FFF2-40B4-BE49-F238E27FC236}">
                <a16:creationId xmlns:a16="http://schemas.microsoft.com/office/drawing/2014/main" id="{ADFC4D28-E7C8-3D33-39E0-7987F0E1755E}"/>
              </a:ext>
            </a:extLst>
          </p:cNvPr>
          <p:cNvSpPr txBox="1"/>
          <p:nvPr/>
        </p:nvSpPr>
        <p:spPr>
          <a:xfrm>
            <a:off x="8957401" y="2865028"/>
            <a:ext cx="383285"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928" name="yt_shape_15928"/>
              <p:cNvSpPr txBox="1"/>
              <p:nvPr/>
            </p:nvSpPr>
            <p:spPr>
              <a:xfrm>
                <a:off x="540000" y="900000"/>
                <a:ext cx="10579627" cy="586379"/>
              </a:xfrm>
              <a:prstGeom prst="rect">
                <a:avLst/>
              </a:prstGeom>
            </p:spPr>
            <p:txBody>
              <a:bodyPr vert="horz" wrap="none" lIns="0" tIns="0" rIns="0" bIns="0" rtlCol="0">
                <a:spAutoFit/>
              </a:bodyPr>
              <a:lstStyle/>
              <a:p>
                <a:pPr algn="just"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Times New Roman" pitchFamily="24"/>
                    <a:ea typeface="宋体" pitchFamily="24"/>
                    <a:cs typeface="宋体" pitchFamily="24"/>
                  </a:rPr>
                  <a:t>的半径为</a:t>
                </a:r>
                <a:r>
                  <a:rPr lang="en-US" altLang="zh-CN" sz="2400" b="0" i="0" u="none">
                    <a:solidFill>
                      <a:srgbClr val="000000"/>
                    </a:solidFill>
                    <a:effectLst/>
                    <a:latin typeface="Times New Roman" pitchFamily="24"/>
                    <a:ea typeface="Times New Roman" pitchFamily="24"/>
                    <a:cs typeface="宋体" pitchFamily="24"/>
                  </a:rPr>
                  <a:t>5cm</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弦</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的长为</a:t>
                </a:r>
                <a:r>
                  <a:rPr lang="en-US" altLang="zh-CN" sz="2400" b="0" i="0" u="none">
                    <a:solidFill>
                      <a:srgbClr val="000000"/>
                    </a:solidFill>
                    <a:effectLst/>
                    <a:latin typeface="Times New Roman" pitchFamily="24"/>
                    <a:ea typeface="Times New Roman" pitchFamily="24"/>
                    <a:cs typeface="宋体" pitchFamily="24"/>
                  </a:rPr>
                  <a:t>8cm</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BP</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2cm</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的值是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5928" name="yt_shape_15928"/>
              <p:cNvSpPr txBox="1">
                <a:spLocks noRot="1" noChangeAspect="1" noMove="1" noResize="1" noEditPoints="1" noAdjustHandles="1" noChangeArrowheads="1" noChangeShapeType="1" noTextEdit="1"/>
              </p:cNvSpPr>
              <p:nvPr/>
            </p:nvSpPr>
            <p:spPr>
              <a:xfrm>
                <a:off x="540000" y="900000"/>
                <a:ext cx="10579627" cy="586379"/>
              </a:xfrm>
              <a:prstGeom prst="rect">
                <a:avLst/>
              </a:prstGeom>
              <a:blipFill>
                <a:blip r:embed="rId2"/>
                <a:stretch>
                  <a:fillRect l="-1787" r="-115" b="-23958"/>
                </a:stretch>
              </a:blipFill>
            </p:spPr>
            <p:txBody>
              <a:bodyPr/>
              <a:lstStyle/>
              <a:p>
                <a:r>
                  <a:rPr lang="zh-CN" altLang="en-US">
                    <a:noFill/>
                  </a:rPr>
                  <a:t> </a:t>
                </a:r>
              </a:p>
            </p:txBody>
          </p:sp>
        </mc:Fallback>
      </mc:AlternateContent>
      <p:grpSp>
        <p:nvGrpSpPr>
          <p:cNvPr id="15930" name="yt_shape_15930" title="H_134.8611">
            <a:extLst>
              <a:ext uri="{FF2B5EF4-FFF2-40B4-BE49-F238E27FC236}">
                <a16:creationId xmlns:a16="http://schemas.microsoft.com/office/drawing/2014/main" id="{249740F1-2B05-4C5A-B423-6F681AEFABC2}"/>
              </a:ext>
            </a:extLst>
          </p:cNvPr>
          <p:cNvGrpSpPr/>
          <p:nvPr/>
        </p:nvGrpSpPr>
        <p:grpSpPr>
          <a:xfrm>
            <a:off x="5384482" y="1742045"/>
            <a:ext cx="1423035" cy="1781251"/>
            <a:chOff x="0" y="0"/>
            <a:chExt cx="1423035" cy="1781251"/>
          </a:xfrm>
        </p:grpSpPr>
        <p:pic>
          <p:nvPicPr>
            <p:cNvPr id="2" name="yt_image_15930">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423035" cy="1316736"/>
            </a:xfrm>
            <a:prstGeom prst="rect">
              <a:avLst/>
            </a:prstGeom>
            <a:noFill/>
            <a:extLst>
              <a:ext uri="{909E8E84-426E-40DD-AFC4-6F175D3DCCD1}">
                <a14:hiddenFill xmlns:a14="http://schemas.microsoft.com/office/drawing/2010/main">
                  <a:solidFill>
                    <a:srgbClr val="FFFFFF"/>
                  </a:solidFill>
                </a14:hiddenFill>
              </a:ext>
            </a:extLst>
          </p:spPr>
        </p:pic>
        <p:sp>
          <p:nvSpPr>
            <p:cNvPr id="15932" name="yt_shape_15932"/>
            <p:cNvSpPr txBox="1"/>
            <p:nvPr/>
          </p:nvSpPr>
          <p:spPr>
            <a:xfrm>
              <a:off x="102053" y="1352736"/>
              <a:ext cx="1254928" cy="428515"/>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2C0B23B5-8044-9AD5-D25B-012CFF2DA3F5}"/>
                  </a:ext>
                </a:extLst>
              </p:cNvPr>
              <p:cNvSpPr txBox="1"/>
              <p:nvPr/>
            </p:nvSpPr>
            <p:spPr>
              <a:xfrm>
                <a:off x="10341511" y="772244"/>
                <a:ext cx="613474" cy="674320"/>
              </a:xfrm>
              <a:prstGeom prst="rect">
                <a:avLst/>
              </a:prstGeom>
              <a:noFill/>
            </p:spPr>
            <p:txBody>
              <a:bodyPr vert="horz" wrap="none" rtlCol="0" anchor="ctr">
                <a:noAutofit/>
              </a:bodyPr>
              <a:lstStyle/>
              <a:p>
                <a:pPr algn="just"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3" name="文本框 2">
                <a:extLst>
                  <a:ext uri="{FF2B5EF4-FFF2-40B4-BE49-F238E27FC236}">
                    <a16:creationId xmlns:a16="http://schemas.microsoft.com/office/drawing/2014/main" id="{2C0B23B5-8044-9AD5-D25B-012CFF2DA3F5}"/>
                  </a:ext>
                </a:extLst>
              </p:cNvPr>
              <p:cNvSpPr txBox="1">
                <a:spLocks noRot="1" noChangeAspect="1" noMove="1" noResize="1" noEditPoints="1" noAdjustHandles="1" noChangeArrowheads="1" noChangeShapeType="1" noTextEdit="1"/>
              </p:cNvSpPr>
              <p:nvPr/>
            </p:nvSpPr>
            <p:spPr>
              <a:xfrm>
                <a:off x="10341511" y="772244"/>
                <a:ext cx="613474" cy="674320"/>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939" name="yt_shape_15939"/>
              <p:cNvSpPr txBox="1"/>
              <p:nvPr/>
            </p:nvSpPr>
            <p:spPr>
              <a:xfrm>
                <a:off x="540000" y="1643553"/>
                <a:ext cx="9228408" cy="4936480"/>
              </a:xfrm>
              <a:prstGeom prst="rect">
                <a:avLst/>
              </a:prstGeom>
            </p:spPr>
            <p:txBody>
              <a:bodyPr vert="horz" wrap="square" lIns="0" tIns="0" rIns="0" bIns="0" rtlCol="0">
                <a:spAutoFit/>
              </a:bodyPr>
              <a:lstStyle/>
              <a:p>
                <a:pPr algn="l" eaLnBrk="1" latinLnBrk="0" hangingPunct="0">
                  <a:lnSpc>
                    <a:spcPct val="130000"/>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过点</a:t>
                </a:r>
                <a:r>
                  <a:rPr lang="en-US" altLang="zh-CN" sz="2400" b="0" i="1" u="none" dirty="0">
                    <a:solidFill>
                      <a:srgbClr val="FF0000"/>
                    </a:solidFill>
                    <a:effectLst/>
                    <a:latin typeface="Times New Roman" pitchFamily="24"/>
                    <a:ea typeface="Times New Roman" pitchFamily="24"/>
                    <a:cs typeface="宋体" pitchFamily="24"/>
                  </a:rPr>
                  <a:t>A</a:t>
                </a:r>
                <a:r>
                  <a:rPr lang="zh-CN" altLang="zh-CN" sz="2400" b="0" i="0" u="none" dirty="0">
                    <a:solidFill>
                      <a:srgbClr val="FF0000"/>
                    </a:solidFill>
                    <a:effectLst/>
                    <a:latin typeface="Times New Roman" pitchFamily="24"/>
                    <a:ea typeface="黑体" pitchFamily="24"/>
                    <a:cs typeface="宋体" pitchFamily="24"/>
                  </a:rPr>
                  <a:t>作</a:t>
                </a:r>
                <a:r>
                  <a:rPr lang="en-US" altLang="zh-CN" sz="2400" b="0" i="1" u="none" dirty="0">
                    <a:solidFill>
                      <a:srgbClr val="FF0000"/>
                    </a:solidFill>
                    <a:effectLst/>
                    <a:latin typeface="Times New Roman" pitchFamily="24"/>
                    <a:ea typeface="Times New Roman" pitchFamily="24"/>
                    <a:cs typeface="宋体" pitchFamily="24"/>
                  </a:rPr>
                  <a:t>AD</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BC</a:t>
                </a:r>
                <a:r>
                  <a:rPr lang="zh-CN" altLang="zh-CN" sz="2400" b="0" i="0" u="none" dirty="0">
                    <a:solidFill>
                      <a:srgbClr val="FF0000"/>
                    </a:solidFill>
                    <a:effectLst/>
                    <a:latin typeface="Times New Roman" pitchFamily="24"/>
                    <a:ea typeface="黑体" pitchFamily="24"/>
                    <a:cs typeface="宋体" pitchFamily="24"/>
                  </a:rPr>
                  <a:t>于点</a:t>
                </a:r>
                <a:r>
                  <a:rPr lang="en-US" altLang="zh-CN" sz="2400" b="0" i="1" u="none" dirty="0">
                    <a:solidFill>
                      <a:srgbClr val="FF0000"/>
                    </a:solidFill>
                    <a:effectLst/>
                    <a:latin typeface="Times New Roman" pitchFamily="24"/>
                    <a:ea typeface="Times New Roman" pitchFamily="24"/>
                    <a:cs typeface="宋体" pitchFamily="24"/>
                  </a:rPr>
                  <a:t>D</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过点</a:t>
                </a:r>
                <a:r>
                  <a:rPr lang="en-US" altLang="zh-CN" sz="2400" b="0" i="1" u="none" dirty="0">
                    <a:solidFill>
                      <a:srgbClr val="FF0000"/>
                    </a:solidFill>
                    <a:effectLst/>
                    <a:latin typeface="Times New Roman" pitchFamily="24"/>
                    <a:ea typeface="Times New Roman" pitchFamily="24"/>
                    <a:cs typeface="宋体" pitchFamily="24"/>
                  </a:rPr>
                  <a:t>B</a:t>
                </a:r>
                <a:r>
                  <a:rPr lang="zh-CN" altLang="zh-CN" sz="2400" b="0" i="0" u="none" dirty="0">
                    <a:solidFill>
                      <a:srgbClr val="FF0000"/>
                    </a:solidFill>
                    <a:effectLst/>
                    <a:latin typeface="Times New Roman" pitchFamily="24"/>
                    <a:ea typeface="黑体" pitchFamily="24"/>
                    <a:cs typeface="宋体" pitchFamily="24"/>
                  </a:rPr>
                  <a:t>作</a:t>
                </a:r>
                <a:r>
                  <a:rPr lang="en-US" altLang="zh-CN" sz="2400" b="0" i="1" u="none" dirty="0">
                    <a:solidFill>
                      <a:srgbClr val="FF0000"/>
                    </a:solidFill>
                    <a:effectLst/>
                    <a:latin typeface="Times New Roman" pitchFamily="24"/>
                    <a:ea typeface="Times New Roman" pitchFamily="24"/>
                    <a:cs typeface="宋体" pitchFamily="24"/>
                  </a:rPr>
                  <a:t>BE</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AC</a:t>
                </a:r>
                <a:r>
                  <a:rPr lang="zh-CN" altLang="zh-CN" sz="2400" b="0" i="0" u="none" dirty="0">
                    <a:solidFill>
                      <a:srgbClr val="FF0000"/>
                    </a:solidFill>
                    <a:effectLst/>
                    <a:latin typeface="Times New Roman" pitchFamily="24"/>
                    <a:ea typeface="黑体" pitchFamily="24"/>
                    <a:cs typeface="宋体" pitchFamily="24"/>
                  </a:rPr>
                  <a:t>于点</a:t>
                </a:r>
                <a:r>
                  <a:rPr lang="en-US" altLang="zh-CN" sz="2400" b="0" i="1" u="none" dirty="0">
                    <a:solidFill>
                      <a:srgbClr val="FF0000"/>
                    </a:solidFill>
                    <a:effectLst/>
                    <a:latin typeface="Times New Roman" pitchFamily="24"/>
                    <a:ea typeface="Times New Roman" pitchFamily="24"/>
                    <a:cs typeface="宋体" pitchFamily="24"/>
                  </a:rPr>
                  <a:t>E</a:t>
                </a:r>
                <a:r>
                  <a:rPr lang="en-US" altLang="zh-CN" sz="2400" b="0" i="0" u="none" dirty="0">
                    <a:solidFill>
                      <a:srgbClr val="FF0000"/>
                    </a:solidFill>
                    <a:effectLst/>
                    <a:latin typeface="Times New Roman" pitchFamily="24"/>
                    <a:ea typeface="Times New Roman" pitchFamily="24"/>
                    <a:cs typeface="宋体" pitchFamily="24"/>
                  </a:rPr>
                  <a:t>.</a:t>
                </a:r>
              </a:p>
              <a:p>
                <a:pPr algn="l" eaLnBrk="1" latinLnBrk="0" hangingPunct="0">
                  <a:lnSpc>
                    <a:spcPct val="130000"/>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S</a:t>
                </a:r>
                <a:r>
                  <a:rPr lang="en-US" altLang="zh-CN" sz="2400" b="0" i="0" u="none" baseline="-25000" dirty="0">
                    <a:solidFill>
                      <a:srgbClr val="FF0000"/>
                    </a:solidFill>
                    <a:effectLst/>
                    <a:latin typeface="宋体" pitchFamily="24"/>
                    <a:ea typeface="宋体" pitchFamily="24"/>
                    <a:cs typeface="宋体" pitchFamily="24"/>
                  </a:rPr>
                  <a:t>△</a:t>
                </a:r>
                <a:r>
                  <a:rPr lang="en-US" altLang="zh-CN" sz="2400" b="0" i="1" u="none" baseline="-25000" dirty="0">
                    <a:solidFill>
                      <a:srgbClr val="FF0000"/>
                    </a:solidFill>
                    <a:effectLst/>
                    <a:latin typeface="Times New Roman" pitchFamily="24"/>
                    <a:ea typeface="Times New Roman" pitchFamily="24"/>
                    <a:cs typeface="宋体" pitchFamily="24"/>
                  </a:rPr>
                  <a:t>ABC</a:t>
                </a:r>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1" u="none" dirty="0">
                    <a:solidFill>
                      <a:srgbClr val="FF0000"/>
                    </a:solidFill>
                    <a:effectLst/>
                    <a:latin typeface="Times New Roman" pitchFamily="24"/>
                    <a:ea typeface="Times New Roman" pitchFamily="24"/>
                    <a:cs typeface="宋体" pitchFamily="24"/>
                  </a:rPr>
                  <a:t>BC</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AD</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84</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14</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AD</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84</a:t>
                </a:r>
                <a:r>
                  <a:rPr lang="zh-CN" altLang="zh-CN" sz="2400" b="0" i="0" u="none" dirty="0">
                    <a:solidFill>
                      <a:srgbClr val="FF0000"/>
                    </a:solidFill>
                    <a:effectLst/>
                    <a:latin typeface="Times New Roman" pitchFamily="24"/>
                    <a:ea typeface="Times New Roman"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AD</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12.</a:t>
                </a:r>
              </a:p>
              <a:p>
                <a:pPr algn="l" eaLnBrk="1" latinLnBrk="0" hangingPunct="0">
                  <a:lnSpc>
                    <a:spcPct val="130000"/>
                  </a:lnSpc>
                </a:pPr>
                <a:r>
                  <a:rPr lang="zh-CN" altLang="zh-CN" sz="2400" b="0" i="0" u="none" dirty="0">
                    <a:solidFill>
                      <a:srgbClr val="FF0000"/>
                    </a:solidFill>
                    <a:effectLst/>
                    <a:latin typeface="Times New Roman" pitchFamily="24"/>
                    <a:ea typeface="黑体" pitchFamily="24"/>
                    <a:cs typeface="宋体" pitchFamily="24"/>
                  </a:rPr>
                  <a:t>又</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AB</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15</a:t>
                </a:r>
                <a:r>
                  <a:rPr lang="zh-CN" altLang="zh-CN" sz="2400" b="0" i="0" u="none" dirty="0">
                    <a:solidFill>
                      <a:srgbClr val="FF0000"/>
                    </a:solidFill>
                    <a:effectLst/>
                    <a:latin typeface="Times New Roman" pitchFamily="24"/>
                    <a:ea typeface="Times New Roman"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BD</a:t>
                </a:r>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𝐵</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m:rPr>
                            <m:nor/>
                          </m:rPr>
                          <a:rPr lang="zh-CN"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𝐷</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1</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0">
                                <a:solidFill>
                                  <a:srgbClr val="FF0000"/>
                                </a:solidFill>
                                <a:effectLst/>
                                <a:latin typeface="Cambria Math" panose="02040503050406030204" pitchFamily="12" charset="0"/>
                                <a:ea typeface="Cambria Math" panose="02040503050406030204" pitchFamily="12" charset="0"/>
                              </a:rPr>
                              <m:t>5</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m:rPr>
                            <m:nor/>
                          </m:rPr>
                          <a:rPr lang="zh-CN"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1</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0">
                                <a:solidFill>
                                  <a:srgbClr val="FF0000"/>
                                </a:solidFill>
                                <a:effectLst/>
                                <a:latin typeface="Cambria Math" panose="02040503050406030204" pitchFamily="12" charset="0"/>
                                <a:ea typeface="Cambria Math" panose="02040503050406030204" pitchFamily="12" charset="0"/>
                              </a:rPr>
                              <m:t>2</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a:t>
                </a:r>
                <a:r>
                  <a:rPr lang="zh-CN" altLang="zh-CN" sz="2400" b="0" i="0" u="none" dirty="0">
                    <a:solidFill>
                      <a:srgbClr val="FF0000"/>
                    </a:solidFill>
                    <a:effectLst/>
                    <a:latin typeface="Times New Roman" pitchFamily="24"/>
                    <a:ea typeface="Times New Roman" pitchFamily="24"/>
                    <a:cs typeface="宋体" pitchFamily="24"/>
                  </a:rPr>
                  <a:t>，</a:t>
                </a:r>
              </a:p>
              <a:p>
                <a:pPr algn="l" eaLnBrk="1" latinLnBrk="0" hangingPunct="0">
                  <a:lnSpc>
                    <a:spcPct val="130000"/>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CD</a:t>
                </a:r>
                <a:r>
                  <a:rPr lang="zh-CN" altLang="zh-CN" sz="2400" b="0" i="0" u="none" dirty="0">
                    <a:solidFill>
                      <a:srgbClr val="FF0000"/>
                    </a:solidFill>
                    <a:effectLst/>
                    <a:latin typeface="Times New Roman"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BC</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BD</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14</a:t>
                </a: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p>
              <a:p>
                <a:pPr algn="l" eaLnBrk="1" latinLnBrk="0" hangingPunct="0">
                  <a:lnSpc>
                    <a:spcPct val="130000"/>
                  </a:lnSpc>
                </a:pPr>
                <a:r>
                  <a:rPr lang="zh-CN" altLang="zh-CN" sz="2400" b="0" i="0" u="none" dirty="0">
                    <a:solidFill>
                      <a:srgbClr val="FF0000"/>
                    </a:solidFill>
                    <a:effectLst/>
                    <a:latin typeface="Times New Roman" pitchFamily="24"/>
                    <a:ea typeface="黑体" pitchFamily="24"/>
                    <a:cs typeface="宋体" pitchFamily="24"/>
                  </a:rPr>
                  <a:t>在</a:t>
                </a:r>
                <a:r>
                  <a:rPr lang="en-US" altLang="zh-CN" sz="2400" b="0" i="0" u="none" dirty="0" err="1">
                    <a:solidFill>
                      <a:srgbClr val="FF0000"/>
                    </a:solidFill>
                    <a:effectLst/>
                    <a:latin typeface="Times New Roman" pitchFamily="24"/>
                    <a:ea typeface="Times New Roman" pitchFamily="24"/>
                    <a:cs typeface="宋体" pitchFamily="24"/>
                  </a:rPr>
                  <a:t>Rt</a:t>
                </a:r>
                <a:r>
                  <a:rPr lang="en-US" altLang="zh-CN" sz="2400" b="0" i="0" u="none" dirty="0" err="1">
                    <a:solidFill>
                      <a:srgbClr val="FF0000"/>
                    </a:solidFill>
                    <a:effectLst/>
                    <a:latin typeface="宋体" pitchFamily="24"/>
                    <a:ea typeface="宋体" pitchFamily="24"/>
                    <a:cs typeface="宋体" pitchFamily="24"/>
                  </a:rPr>
                  <a:t>△</a:t>
                </a:r>
                <a:r>
                  <a:rPr lang="en-US" altLang="zh-CN" sz="2400" b="0" i="1" u="none" dirty="0" err="1">
                    <a:solidFill>
                      <a:srgbClr val="FF0000"/>
                    </a:solidFill>
                    <a:effectLst/>
                    <a:latin typeface="Times New Roman" pitchFamily="24"/>
                    <a:ea typeface="Times New Roman" pitchFamily="24"/>
                    <a:cs typeface="宋体" pitchFamily="24"/>
                  </a:rPr>
                  <a:t>ADC</a:t>
                </a:r>
                <a:r>
                  <a:rPr lang="zh-CN" altLang="zh-CN" sz="2400" b="0" i="0" u="none" dirty="0">
                    <a:solidFill>
                      <a:srgbClr val="FF0000"/>
                    </a:solidFill>
                    <a:effectLst/>
                    <a:latin typeface="Times New Roman" pitchFamily="24"/>
                    <a:ea typeface="黑体" pitchFamily="24"/>
                    <a:cs typeface="宋体" pitchFamily="24"/>
                  </a:rPr>
                  <a:t>中</a:t>
                </a:r>
                <a:r>
                  <a:rPr lang="zh-CN"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AC</a:t>
                </a:r>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𝐷</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𝐶</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𝐷</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1</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0">
                                <a:solidFill>
                                  <a:srgbClr val="FF0000"/>
                                </a:solidFill>
                                <a:effectLst/>
                                <a:latin typeface="Cambria Math" panose="02040503050406030204" pitchFamily="12" charset="0"/>
                                <a:ea typeface="Cambria Math" panose="02040503050406030204" pitchFamily="12" charset="0"/>
                              </a:rPr>
                              <m:t>2</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0">
                                <a:solidFill>
                                  <a:srgbClr val="FF0000"/>
                                </a:solidFill>
                                <a:effectLst/>
                                <a:latin typeface="Cambria Math" panose="02040503050406030204" pitchFamily="12" charset="0"/>
                                <a:ea typeface="Cambria Math" panose="02040503050406030204" pitchFamily="12" charset="0"/>
                              </a:rPr>
                              <m:t>5</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13.</a:t>
                </a:r>
              </a:p>
              <a:p>
                <a:pPr lvl="0" hangingPunct="0">
                  <a:lnSpc>
                    <a:spcPct val="130000"/>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S</a:t>
                </a:r>
                <a:r>
                  <a:rPr lang="en-US" altLang="zh-CN" sz="2400" b="0" i="0" u="none" baseline="-25000" dirty="0">
                    <a:solidFill>
                      <a:srgbClr val="FF0000"/>
                    </a:solidFill>
                    <a:effectLst/>
                    <a:latin typeface="宋体" pitchFamily="24"/>
                    <a:ea typeface="宋体" pitchFamily="24"/>
                    <a:cs typeface="宋体" pitchFamily="24"/>
                  </a:rPr>
                  <a:t>△</a:t>
                </a:r>
                <a:r>
                  <a:rPr lang="en-US" altLang="zh-CN" sz="2400" b="0" i="1" u="none" baseline="-25000" dirty="0">
                    <a:solidFill>
                      <a:srgbClr val="FF0000"/>
                    </a:solidFill>
                    <a:effectLst/>
                    <a:latin typeface="Times New Roman" pitchFamily="24"/>
                    <a:ea typeface="Times New Roman" pitchFamily="24"/>
                    <a:cs typeface="宋体" pitchFamily="24"/>
                  </a:rPr>
                  <a:t>ABC</a:t>
                </a:r>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1" u="none" dirty="0">
                    <a:solidFill>
                      <a:srgbClr val="FF0000"/>
                    </a:solidFill>
                    <a:effectLst/>
                    <a:latin typeface="Times New Roman" pitchFamily="24"/>
                    <a:ea typeface="Times New Roman" pitchFamily="24"/>
                    <a:cs typeface="宋体" pitchFamily="24"/>
                  </a:rPr>
                  <a:t>AC</a:t>
                </a:r>
                <a:r>
                  <a:rPr lang="zh-CN"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BE</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84</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dirty="0">
                    <a:solidFill>
                      <a:srgbClr val="FF0000"/>
                    </a:solidFill>
                    <a:latin typeface="Times New Roman" pitchFamily="24"/>
                    <a:ea typeface="黑体" pitchFamily="24"/>
                    <a:cs typeface="宋体" pitchFamily="24"/>
                  </a:rPr>
                  <a:t>即</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r>
                          <a:rPr lang="en-US" altLang="zh-CN" sz="2400">
                            <a:solidFill>
                              <a:srgbClr val="FF0000"/>
                            </a:solidFill>
                            <a:latin typeface="Cambria Math" panose="02040503050406030204" pitchFamily="12" charset="0"/>
                            <a:ea typeface="Cambria Math" panose="02040503050406030204" pitchFamily="12" charset="0"/>
                          </a:rPr>
                          <m:t>1</m:t>
                        </m:r>
                      </m:num>
                      <m:den>
                        <m:r>
                          <a:rPr lang="en-US" altLang="zh-CN" sz="2400">
                            <a:solidFill>
                              <a:srgbClr val="FF0000"/>
                            </a:solidFill>
                            <a:latin typeface="Cambria Math" panose="02040503050406030204" pitchFamily="12" charset="0"/>
                            <a:ea typeface="Cambria Math" panose="02040503050406030204" pitchFamily="12" charset="0"/>
                          </a:rPr>
                          <m:t>2</m:t>
                        </m:r>
                      </m:den>
                    </m:f>
                  </m:oMath>
                </a14:m>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13</a:t>
                </a:r>
                <a:r>
                  <a:rPr lang="zh-CN" altLang="zh-CN" sz="2400" dirty="0">
                    <a:solidFill>
                      <a:srgbClr val="FF0000"/>
                    </a:solidFill>
                    <a:latin typeface="宋体" pitchFamily="24"/>
                    <a:ea typeface="宋体" pitchFamily="24"/>
                    <a:cs typeface="宋体" pitchFamily="24"/>
                  </a:rPr>
                  <a:t>×</a:t>
                </a:r>
                <a:r>
                  <a:rPr lang="en-US" altLang="zh-CN" sz="2400" i="1" dirty="0">
                    <a:solidFill>
                      <a:srgbClr val="FF0000"/>
                    </a:solidFill>
                    <a:latin typeface="Times New Roman" pitchFamily="24"/>
                    <a:ea typeface="Times New Roman" pitchFamily="24"/>
                    <a:cs typeface="宋体" pitchFamily="24"/>
                  </a:rPr>
                  <a:t>BE</a:t>
                </a:r>
                <a:r>
                  <a:rPr lang="zh-CN" altLang="zh-CN" sz="2400" dirty="0">
                    <a:solidFill>
                      <a:srgbClr val="FF0000"/>
                    </a:solidFill>
                    <a:latin typeface="Times New Roman"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84</a:t>
                </a:r>
                <a:r>
                  <a:rPr lang="zh-CN" altLang="zh-CN" sz="2400" dirty="0">
                    <a:solidFill>
                      <a:srgbClr val="FF0000"/>
                    </a:solidFill>
                    <a:latin typeface="Times New Roman" pitchFamily="24"/>
                    <a:ea typeface="Times New Roman" pitchFamily="24"/>
                    <a:cs typeface="宋体" pitchFamily="24"/>
                  </a:rPr>
                  <a:t>，</a:t>
                </a:r>
                <a:r>
                  <a:rPr lang="en-US" altLang="zh-CN" sz="2400" dirty="0">
                    <a:solidFill>
                      <a:srgbClr val="FF0000"/>
                    </a:solidFill>
                    <a:latin typeface="宋体" pitchFamily="24"/>
                    <a:ea typeface="宋体" pitchFamily="24"/>
                    <a:cs typeface="宋体" pitchFamily="24"/>
                  </a:rPr>
                  <a:t>∴</a:t>
                </a:r>
                <a:r>
                  <a:rPr lang="en-US" altLang="zh-CN" sz="2400" i="1" dirty="0">
                    <a:solidFill>
                      <a:srgbClr val="FF0000"/>
                    </a:solidFill>
                    <a:latin typeface="Times New Roman" pitchFamily="24"/>
                    <a:ea typeface="Times New Roman" pitchFamily="24"/>
                    <a:cs typeface="宋体" pitchFamily="24"/>
                  </a:rPr>
                  <a:t>BE</a:t>
                </a:r>
                <a:r>
                  <a:rPr lang="zh-CN" altLang="zh-CN" sz="2400" dirty="0">
                    <a:solidFill>
                      <a:srgbClr val="FF0000"/>
                    </a:solidFill>
                    <a:latin typeface="Times New Roman" pitchFamily="24"/>
                    <a:ea typeface="宋体" pitchFamily="24"/>
                    <a:cs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r>
                          <a:rPr lang="en-US" altLang="zh-CN" sz="2400">
                            <a:solidFill>
                              <a:srgbClr val="FF0000"/>
                            </a:solidFill>
                            <a:latin typeface="Cambria Math" panose="02040503050406030204" pitchFamily="12" charset="0"/>
                            <a:ea typeface="Cambria Math" panose="02040503050406030204" pitchFamily="12" charset="0"/>
                          </a:rPr>
                          <m:t>168</m:t>
                        </m:r>
                      </m:num>
                      <m:den>
                        <m:r>
                          <a:rPr lang="en-US" altLang="zh-CN" sz="2400">
                            <a:solidFill>
                              <a:srgbClr val="FF0000"/>
                            </a:solidFill>
                            <a:latin typeface="Cambria Math" panose="02040503050406030204" pitchFamily="12" charset="0"/>
                            <a:ea typeface="Cambria Math" panose="02040503050406030204" pitchFamily="12" charset="0"/>
                          </a:rPr>
                          <m:t>13</m:t>
                        </m:r>
                      </m:den>
                    </m:f>
                  </m:oMath>
                </a14:m>
                <a:r>
                  <a:rPr lang="zh-CN" altLang="zh-CN" sz="2400" dirty="0">
                    <a:solidFill>
                      <a:srgbClr val="FF0000"/>
                    </a:solidFill>
                    <a:latin typeface="Times New Roman" pitchFamily="24"/>
                    <a:ea typeface="Times New Roman" pitchFamily="24"/>
                    <a:cs typeface="宋体" pitchFamily="24"/>
                  </a:rPr>
                  <a:t>，</a:t>
                </a:r>
              </a:p>
              <a:p>
                <a:pPr lvl="0" hangingPunct="0">
                  <a:lnSpc>
                    <a:spcPct val="130000"/>
                  </a:lnSpc>
                </a:pPr>
                <a:r>
                  <a:rPr lang="en-US" altLang="zh-CN" sz="2400" dirty="0">
                    <a:solidFill>
                      <a:srgbClr val="FF0000"/>
                    </a:solidFill>
                    <a:latin typeface="宋体" pitchFamily="24"/>
                    <a:ea typeface="宋体" pitchFamily="24"/>
                    <a:cs typeface="宋体" pitchFamily="24"/>
                  </a:rPr>
                  <a:t>∴</a:t>
                </a:r>
                <a:r>
                  <a:rPr lang="en-US" altLang="zh-CN" sz="2400" dirty="0" err="1">
                    <a:solidFill>
                      <a:srgbClr val="FF0000"/>
                    </a:solidFill>
                    <a:latin typeface="Times New Roman" pitchFamily="24"/>
                    <a:ea typeface="Times New Roman" pitchFamily="24"/>
                    <a:cs typeface="宋体" pitchFamily="24"/>
                  </a:rPr>
                  <a:t>sin</a:t>
                </a:r>
                <a:r>
                  <a:rPr lang="en-US" altLang="zh-CN" sz="2400" dirty="0" err="1">
                    <a:solidFill>
                      <a:srgbClr val="FF0000"/>
                    </a:solidFill>
                    <a:latin typeface="宋体" pitchFamily="24"/>
                    <a:ea typeface="宋体" pitchFamily="24"/>
                    <a:cs typeface="宋体" pitchFamily="24"/>
                  </a:rPr>
                  <a:t>∠</a:t>
                </a:r>
                <a:r>
                  <a:rPr lang="en-US" altLang="zh-CN" sz="2400" i="1" dirty="0" err="1">
                    <a:solidFill>
                      <a:srgbClr val="FF0000"/>
                    </a:solidFill>
                    <a:latin typeface="Times New Roman" pitchFamily="24"/>
                    <a:ea typeface="Times New Roman" pitchFamily="24"/>
                    <a:cs typeface="宋体" pitchFamily="24"/>
                  </a:rPr>
                  <a:t>BAC</a:t>
                </a:r>
                <a:r>
                  <a:rPr lang="zh-CN" altLang="zh-CN" sz="2400" dirty="0">
                    <a:solidFill>
                      <a:srgbClr val="FF0000"/>
                    </a:solidFill>
                    <a:latin typeface="Times New Roman" pitchFamily="24"/>
                    <a:ea typeface="宋体" pitchFamily="24"/>
                    <a:cs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r>
                          <a:rPr lang="en-US" altLang="zh-CN" sz="2400" i="1">
                            <a:solidFill>
                              <a:srgbClr val="FF0000"/>
                            </a:solidFill>
                            <a:latin typeface="Cambria Math" panose="02040503050406030204" pitchFamily="12" charset="0"/>
                            <a:ea typeface="Cambria Math" panose="02040503050406030204" pitchFamily="12" charset="0"/>
                          </a:rPr>
                          <m:t>𝐵𝐸</m:t>
                        </m:r>
                      </m:num>
                      <m:den>
                        <m:r>
                          <a:rPr lang="en-US" altLang="zh-CN" sz="2400" i="1">
                            <a:solidFill>
                              <a:srgbClr val="FF0000"/>
                            </a:solidFill>
                            <a:latin typeface="Cambria Math" panose="02040503050406030204" pitchFamily="12" charset="0"/>
                            <a:ea typeface="Cambria Math" panose="02040503050406030204" pitchFamily="12" charset="0"/>
                          </a:rPr>
                          <m:t>𝐴𝐵</m:t>
                        </m:r>
                      </m:den>
                    </m:f>
                  </m:oMath>
                </a14:m>
                <a:r>
                  <a:rPr lang="zh-CN" altLang="zh-CN" sz="2400" dirty="0">
                    <a:solidFill>
                      <a:srgbClr val="FF0000"/>
                    </a:solidFill>
                    <a:latin typeface="Times New Roman" pitchFamily="24"/>
                    <a:ea typeface="宋体" pitchFamily="24"/>
                    <a:cs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f>
                          <m:fPr>
                            <m:ctrlPr>
                              <a:rPr lang="en-US" altLang="zh-CN" sz="2400" i="1">
                                <a:solidFill>
                                  <a:srgbClr val="FF0000"/>
                                </a:solidFill>
                                <a:latin typeface="Cambria Math" panose="02040503050406030204" pitchFamily="18" charset="0"/>
                                <a:ea typeface="Cambria Math" panose="02040503050406030204" pitchFamily="12" charset="0"/>
                              </a:rPr>
                            </m:ctrlPr>
                          </m:fPr>
                          <m:num>
                            <m:r>
                              <a:rPr lang="en-US" altLang="zh-CN" sz="2400">
                                <a:solidFill>
                                  <a:srgbClr val="FF0000"/>
                                </a:solidFill>
                                <a:latin typeface="Cambria Math" panose="02040503050406030204" pitchFamily="12" charset="0"/>
                                <a:ea typeface="Cambria Math" panose="02040503050406030204" pitchFamily="12" charset="0"/>
                              </a:rPr>
                              <m:t>168</m:t>
                            </m:r>
                          </m:num>
                          <m:den>
                            <m:r>
                              <a:rPr lang="en-US" altLang="zh-CN" sz="2400">
                                <a:solidFill>
                                  <a:srgbClr val="FF0000"/>
                                </a:solidFill>
                                <a:latin typeface="Cambria Math" panose="02040503050406030204" pitchFamily="12" charset="0"/>
                                <a:ea typeface="Cambria Math" panose="02040503050406030204" pitchFamily="12" charset="0"/>
                              </a:rPr>
                              <m:t>13</m:t>
                            </m:r>
                          </m:den>
                        </m:f>
                      </m:num>
                      <m:den>
                        <m:r>
                          <a:rPr lang="en-US" altLang="zh-CN" sz="2400">
                            <a:solidFill>
                              <a:srgbClr val="FF0000"/>
                            </a:solidFill>
                            <a:latin typeface="Cambria Math" panose="02040503050406030204" pitchFamily="12" charset="0"/>
                            <a:ea typeface="Cambria Math" panose="02040503050406030204" pitchFamily="12" charset="0"/>
                          </a:rPr>
                          <m:t>15</m:t>
                        </m:r>
                      </m:den>
                    </m:f>
                  </m:oMath>
                </a14:m>
                <a:r>
                  <a:rPr lang="zh-CN" altLang="zh-CN" sz="2400" dirty="0">
                    <a:solidFill>
                      <a:srgbClr val="FF0000"/>
                    </a:solidFill>
                    <a:latin typeface="Times New Roman" pitchFamily="24"/>
                    <a:ea typeface="宋体" pitchFamily="24"/>
                    <a:cs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r>
                          <a:rPr lang="en-US" altLang="zh-CN" sz="2400">
                            <a:solidFill>
                              <a:srgbClr val="FF0000"/>
                            </a:solidFill>
                            <a:latin typeface="Cambria Math" panose="02040503050406030204" pitchFamily="12" charset="0"/>
                            <a:ea typeface="Cambria Math" panose="02040503050406030204" pitchFamily="12" charset="0"/>
                          </a:rPr>
                          <m:t>56</m:t>
                        </m:r>
                      </m:num>
                      <m:den>
                        <m:r>
                          <a:rPr lang="en-US" altLang="zh-CN" sz="2400">
                            <a:solidFill>
                              <a:srgbClr val="FF0000"/>
                            </a:solidFill>
                            <a:latin typeface="Cambria Math" panose="02040503050406030204" pitchFamily="12" charset="0"/>
                            <a:ea typeface="Cambria Math" panose="02040503050406030204" pitchFamily="12" charset="0"/>
                          </a:rPr>
                          <m:t>65</m:t>
                        </m:r>
                      </m:den>
                    </m:f>
                  </m:oMath>
                </a14:m>
                <a:r>
                  <a:rPr lang="en-US" altLang="zh-CN" sz="2400" dirty="0">
                    <a:solidFill>
                      <a:srgbClr val="FF0000"/>
                    </a:solidFill>
                    <a:latin typeface="Times New Roman" pitchFamily="24"/>
                    <a:ea typeface="Times New Roman" pitchFamily="24"/>
                    <a:cs typeface="宋体" pitchFamily="24"/>
                  </a:rPr>
                  <a:t>.</a:t>
                </a:r>
              </a:p>
              <a:p>
                <a:pPr lvl="0" hangingPunct="0">
                  <a:lnSpc>
                    <a:spcPct val="130000"/>
                  </a:lnSpc>
                </a:pPr>
                <a:r>
                  <a:rPr lang="zh-CN" altLang="zh-CN" sz="2400" dirty="0">
                    <a:solidFill>
                      <a:srgbClr val="FF0000"/>
                    </a:solidFill>
                    <a:latin typeface="Times New Roman" pitchFamily="24"/>
                    <a:ea typeface="黑体" pitchFamily="24"/>
                    <a:cs typeface="宋体" pitchFamily="24"/>
                  </a:rPr>
                  <a:t>即</a:t>
                </a:r>
                <a:r>
                  <a:rPr lang="en-US" altLang="zh-CN" sz="2400" dirty="0" err="1">
                    <a:solidFill>
                      <a:srgbClr val="FF0000"/>
                    </a:solidFill>
                    <a:latin typeface="Times New Roman" pitchFamily="24"/>
                    <a:ea typeface="Times New Roman" pitchFamily="24"/>
                    <a:cs typeface="宋体" pitchFamily="24"/>
                  </a:rPr>
                  <a:t>sin</a:t>
                </a:r>
                <a:r>
                  <a:rPr lang="en-US" altLang="zh-CN" sz="2400" i="1" dirty="0" err="1">
                    <a:solidFill>
                      <a:srgbClr val="FF0000"/>
                    </a:solidFill>
                    <a:latin typeface="Times New Roman" pitchFamily="24"/>
                    <a:ea typeface="Times New Roman" pitchFamily="24"/>
                    <a:cs typeface="宋体" pitchFamily="24"/>
                  </a:rPr>
                  <a:t>A</a:t>
                </a:r>
                <a:r>
                  <a:rPr lang="zh-CN" altLang="zh-CN" sz="2400" dirty="0">
                    <a:solidFill>
                      <a:srgbClr val="FF0000"/>
                    </a:solidFill>
                    <a:latin typeface="Times New Roman" pitchFamily="24"/>
                    <a:ea typeface="宋体" pitchFamily="24"/>
                    <a:cs typeface="宋体" pitchFamily="24"/>
                  </a:rPr>
                  <a:t>＝</a:t>
                </a:r>
                <a14:m>
                  <m:oMath xmlns:m="http://schemas.openxmlformats.org/officeDocument/2006/math">
                    <m:f>
                      <m:fPr>
                        <m:ctrlPr>
                          <a:rPr lang="en-US" altLang="zh-CN" sz="2400" i="1">
                            <a:solidFill>
                              <a:srgbClr val="FF0000"/>
                            </a:solidFill>
                            <a:latin typeface="Cambria Math" panose="02040503050406030204" pitchFamily="18" charset="0"/>
                            <a:ea typeface="Cambria Math" panose="02040503050406030204" pitchFamily="12" charset="0"/>
                          </a:rPr>
                        </m:ctrlPr>
                      </m:fPr>
                      <m:num>
                        <m:r>
                          <a:rPr lang="en-US" altLang="zh-CN" sz="2400">
                            <a:solidFill>
                              <a:srgbClr val="FF0000"/>
                            </a:solidFill>
                            <a:latin typeface="Cambria Math" panose="02040503050406030204" pitchFamily="12" charset="0"/>
                            <a:ea typeface="Cambria Math" panose="02040503050406030204" pitchFamily="12" charset="0"/>
                          </a:rPr>
                          <m:t>56</m:t>
                        </m:r>
                      </m:num>
                      <m:den>
                        <m:r>
                          <a:rPr lang="en-US" altLang="zh-CN" sz="2400">
                            <a:solidFill>
                              <a:srgbClr val="FF0000"/>
                            </a:solidFill>
                            <a:latin typeface="Cambria Math" panose="02040503050406030204" pitchFamily="12" charset="0"/>
                            <a:ea typeface="Cambria Math" panose="02040503050406030204" pitchFamily="12" charset="0"/>
                          </a:rPr>
                          <m:t>65</m:t>
                        </m:r>
                      </m:den>
                    </m:f>
                  </m:oMath>
                </a14:m>
                <a:r>
                  <a:rPr lang="en-US" altLang="zh-CN" sz="2400" dirty="0">
                    <a:solidFill>
                      <a:srgbClr val="FF0000"/>
                    </a:solidFill>
                    <a:latin typeface="Times New Roman" pitchFamily="24"/>
                    <a:ea typeface="Times New Roman" pitchFamily="24"/>
                    <a:cs typeface="宋体" pitchFamily="24"/>
                  </a:rPr>
                  <a:t>.</a:t>
                </a:r>
                <a:endParaRPr lang="zh-CN" altLang="en-US" sz="2400" dirty="0">
                  <a:solidFill>
                    <a:srgbClr val="FF0000"/>
                  </a:solidFill>
                </a:endParaRPr>
              </a:p>
            </p:txBody>
          </p:sp>
        </mc:Choice>
        <mc:Fallback>
          <p:sp>
            <p:nvSpPr>
              <p:cNvPr id="15939" name="yt_shape_15939"/>
              <p:cNvSpPr txBox="1">
                <a:spLocks noRot="1" noChangeAspect="1" noMove="1" noResize="1" noEditPoints="1" noAdjustHandles="1" noChangeArrowheads="1" noChangeShapeType="1" noTextEdit="1"/>
              </p:cNvSpPr>
              <p:nvPr/>
            </p:nvSpPr>
            <p:spPr>
              <a:xfrm>
                <a:off x="540000" y="1643553"/>
                <a:ext cx="9228408" cy="4936480"/>
              </a:xfrm>
              <a:prstGeom prst="rect">
                <a:avLst/>
              </a:prstGeom>
              <a:blipFill>
                <a:blip r:embed="rId2"/>
                <a:stretch>
                  <a:fillRect l="-2049" t="-1112" b="-1112"/>
                </a:stretch>
              </a:blipFill>
            </p:spPr>
            <p:txBody>
              <a:bodyPr/>
              <a:lstStyle/>
              <a:p>
                <a:r>
                  <a:rPr lang="zh-CN" altLang="en-US">
                    <a:noFill/>
                  </a:rPr>
                  <a:t> </a:t>
                </a:r>
              </a:p>
            </p:txBody>
          </p:sp>
        </mc:Fallback>
      </mc:AlternateContent>
      <p:sp>
        <p:nvSpPr>
          <p:cNvPr id="3" name="yt_shape_15933">
            <a:extLst>
              <a:ext uri="{FF2B5EF4-FFF2-40B4-BE49-F238E27FC236}">
                <a16:creationId xmlns:a16="http://schemas.microsoft.com/office/drawing/2014/main" id="{EF896A7D-6585-4FCD-BA58-8EE569D14AFF}"/>
              </a:ext>
            </a:extLst>
          </p:cNvPr>
          <p:cNvSpPr txBox="1"/>
          <p:nvPr/>
        </p:nvSpPr>
        <p:spPr>
          <a:xfrm>
            <a:off x="540000" y="260648"/>
            <a:ext cx="65" cy="322652"/>
          </a:xfrm>
          <a:prstGeom prst="rect">
            <a:avLst/>
          </a:prstGeom>
        </p:spPr>
        <p:txBody>
          <a:bodyPr vert="horz" wrap="none" lIns="0" tIns="0" rIns="0" bIns="0" rtlCol="0">
            <a:spAutoFit/>
          </a:bodyPr>
          <a:lstStyle/>
          <a:p>
            <a:pPr algn="just" eaLnBrk="1" latinLnBrk="0" hangingPunct="0">
              <a:lnSpc>
                <a:spcPct val="129999"/>
              </a:lnSpc>
            </a:pPr>
            <a:endParaRPr/>
          </a:p>
        </p:txBody>
      </p:sp>
      <p:sp>
        <p:nvSpPr>
          <p:cNvPr id="4" name="yt_shape_15934">
            <a:extLst>
              <a:ext uri="{FF2B5EF4-FFF2-40B4-BE49-F238E27FC236}">
                <a16:creationId xmlns:a16="http://schemas.microsoft.com/office/drawing/2014/main" id="{54C39787-8762-4374-AE97-1A239C018371}"/>
              </a:ext>
            </a:extLst>
          </p:cNvPr>
          <p:cNvSpPr txBox="1"/>
          <p:nvPr/>
        </p:nvSpPr>
        <p:spPr>
          <a:xfrm>
            <a:off x="540000" y="947672"/>
            <a:ext cx="10180672" cy="428515"/>
          </a:xfrm>
          <a:prstGeom prst="rect">
            <a:avLst/>
          </a:prstGeom>
        </p:spPr>
        <p:txBody>
          <a:bodyPr vert="horz" wrap="none" lIns="0" tIns="0" rIns="0" bIns="0" rtlCol="0">
            <a:spAutoFit/>
          </a:bodyPr>
          <a:lstStyle/>
          <a:p>
            <a:pPr algn="just"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12.</a:t>
            </a:r>
            <a:r>
              <a:rPr lang="zh-CN" altLang="zh-CN" sz="2400" b="0" i="0" u="none" dirty="0">
                <a:solidFill>
                  <a:srgbClr val="000000"/>
                </a:solidFill>
                <a:effectLst/>
                <a:latin typeface="Times New Roman" pitchFamily="24"/>
                <a:ea typeface="宋体" pitchFamily="24"/>
                <a:cs typeface="宋体" pitchFamily="24"/>
              </a:rPr>
              <a:t>如图</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在锐角三角形</a:t>
            </a:r>
            <a:r>
              <a:rPr lang="en-US" altLang="zh-CN" sz="2400" b="0" i="1" u="none" dirty="0">
                <a:solidFill>
                  <a:srgbClr val="000000"/>
                </a:solidFill>
                <a:effectLst/>
                <a:latin typeface="Times New Roman" pitchFamily="24"/>
                <a:ea typeface="Times New Roman" pitchFamily="24"/>
                <a:cs typeface="宋体" pitchFamily="24"/>
              </a:rPr>
              <a:t>ABC</a:t>
            </a:r>
            <a:r>
              <a:rPr lang="zh-CN" altLang="zh-CN" sz="2400" b="0" i="0" u="none" dirty="0">
                <a:solidFill>
                  <a:srgbClr val="000000"/>
                </a:solidFill>
                <a:effectLst/>
                <a:latin typeface="Times New Roman" pitchFamily="24"/>
                <a:ea typeface="宋体" pitchFamily="24"/>
                <a:cs typeface="宋体" pitchFamily="24"/>
              </a:rPr>
              <a:t>中</a:t>
            </a:r>
            <a:r>
              <a:rPr lang="zh-CN" altLang="zh-CN" sz="2400" b="0" i="0" u="none" dirty="0">
                <a:solidFill>
                  <a:srgbClr val="000000"/>
                </a:solidFill>
                <a:effectLst/>
                <a:latin typeface="Times New Roman" pitchFamily="24"/>
                <a:ea typeface="Times New Roman"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AB</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15</a:t>
            </a:r>
            <a:r>
              <a:rPr lang="zh-CN" altLang="zh-CN" sz="2400" b="0" i="0" u="none" dirty="0">
                <a:solidFill>
                  <a:srgbClr val="000000"/>
                </a:solidFill>
                <a:effectLst/>
                <a:latin typeface="Times New Roman" pitchFamily="24"/>
                <a:ea typeface="Times New Roman"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BC</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14</a:t>
            </a:r>
            <a:r>
              <a:rPr lang="zh-CN" altLang="zh-CN" sz="2400" b="0" i="0" u="none" dirty="0">
                <a:solidFill>
                  <a:srgbClr val="000000"/>
                </a:solidFill>
                <a:effectLst/>
                <a:latin typeface="Times New Roman" pitchFamily="24"/>
                <a:ea typeface="Times New Roman"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S</a:t>
            </a:r>
            <a:r>
              <a:rPr lang="en-US" altLang="zh-CN" sz="2400" b="0" i="0" u="none" baseline="-25000" dirty="0">
                <a:solidFill>
                  <a:srgbClr val="000000"/>
                </a:solidFill>
                <a:effectLst/>
                <a:latin typeface="宋体" pitchFamily="24"/>
                <a:ea typeface="宋体" pitchFamily="24"/>
                <a:cs typeface="宋体" pitchFamily="24"/>
              </a:rPr>
              <a:t>△</a:t>
            </a:r>
            <a:r>
              <a:rPr lang="en-US" altLang="zh-CN" sz="2400" b="0" i="1" u="none" baseline="-25000" dirty="0">
                <a:solidFill>
                  <a:srgbClr val="000000"/>
                </a:solidFill>
                <a:effectLst/>
                <a:latin typeface="Times New Roman" pitchFamily="24"/>
                <a:ea typeface="Times New Roman" pitchFamily="24"/>
                <a:cs typeface="宋体" pitchFamily="24"/>
              </a:rPr>
              <a:t>ABC</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84</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求</a:t>
            </a:r>
            <a:r>
              <a:rPr lang="en-US" altLang="zh-CN" sz="2400" b="0" i="0" u="none" dirty="0" err="1">
                <a:solidFill>
                  <a:srgbClr val="000000"/>
                </a:solidFill>
                <a:effectLst/>
                <a:latin typeface="Times New Roman" pitchFamily="24"/>
                <a:ea typeface="Times New Roman" pitchFamily="24"/>
                <a:cs typeface="宋体" pitchFamily="24"/>
              </a:rPr>
              <a:t>sin</a:t>
            </a:r>
            <a:r>
              <a:rPr lang="en-US" altLang="zh-CN" sz="2400" b="0" i="1" u="none" dirty="0" err="1">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的值</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6" name="yt_image_15935">
            <a:extLst>
              <a:ext uri="{FF2B5EF4-FFF2-40B4-BE49-F238E27FC236}">
                <a16:creationId xmlns:a16="http://schemas.microsoft.com/office/drawing/2014/main" id="{D956B4AC-E32D-4107-883C-E945F3790989}"/>
              </a:ex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9904192" y="1484784"/>
            <a:ext cx="1632960" cy="1572069"/>
          </a:xfrm>
          <a:prstGeom prst="rect">
            <a:avLst/>
          </a:prstGeom>
          <a:noFill/>
          <a:extLst>
            <a:ext uri="{909E8E84-426E-40DD-AFC4-6F175D3DCCD1}">
              <a14:hiddenFill xmlns:a14="http://schemas.microsoft.com/office/drawing/2010/main">
                <a:solidFill>
                  <a:srgbClr val="FFFFFF"/>
                </a:solidFill>
              </a14:hiddenFill>
            </a:ext>
          </a:extLst>
        </p:spPr>
      </p:pic>
      <p:pic>
        <p:nvPicPr>
          <p:cNvPr id="7" name="yt_image_15936">
            <a:extLst>
              <a:ext uri="{FF2B5EF4-FFF2-40B4-BE49-F238E27FC236}">
                <a16:creationId xmlns:a16="http://schemas.microsoft.com/office/drawing/2014/main" id="{F1B208E7-583A-42E0-960C-E1A2FB33187F}"/>
              </a:ex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9904192" y="3503752"/>
            <a:ext cx="1631061" cy="15521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939">
                                            <p:txEl>
                                              <p:pRg st="0" end="0"/>
                                            </p:txEl>
                                          </p:spTgt>
                                        </p:tgtEl>
                                        <p:attrNameLst>
                                          <p:attrName>style.visibility</p:attrName>
                                        </p:attrNameLst>
                                      </p:cBhvr>
                                      <p:to>
                                        <p:strVal val="visible"/>
                                      </p:to>
                                    </p:set>
                                    <p:animEffect transition="in" filter="blinds(horizontal)">
                                      <p:cBhvr>
                                        <p:cTn id="7" dur="500"/>
                                        <p:tgtEl>
                                          <p:spTgt spid="1593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939">
                                            <p:txEl>
                                              <p:pRg st="1" end="1"/>
                                            </p:txEl>
                                          </p:spTgt>
                                        </p:tgtEl>
                                        <p:attrNameLst>
                                          <p:attrName>style.visibility</p:attrName>
                                        </p:attrNameLst>
                                      </p:cBhvr>
                                      <p:to>
                                        <p:strVal val="visible"/>
                                      </p:to>
                                    </p:set>
                                    <p:animEffect transition="in" filter="blinds(horizontal)">
                                      <p:cBhvr>
                                        <p:cTn id="10" dur="500"/>
                                        <p:tgtEl>
                                          <p:spTgt spid="1593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939">
                                            <p:txEl>
                                              <p:pRg st="2" end="2"/>
                                            </p:txEl>
                                          </p:spTgt>
                                        </p:tgtEl>
                                        <p:attrNameLst>
                                          <p:attrName>style.visibility</p:attrName>
                                        </p:attrNameLst>
                                      </p:cBhvr>
                                      <p:to>
                                        <p:strVal val="visible"/>
                                      </p:to>
                                    </p:set>
                                    <p:animEffect transition="in" filter="blinds(horizontal)">
                                      <p:cBhvr>
                                        <p:cTn id="13" dur="500"/>
                                        <p:tgtEl>
                                          <p:spTgt spid="15939">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939">
                                            <p:txEl>
                                              <p:pRg st="3" end="3"/>
                                            </p:txEl>
                                          </p:spTgt>
                                        </p:tgtEl>
                                        <p:attrNameLst>
                                          <p:attrName>style.visibility</p:attrName>
                                        </p:attrNameLst>
                                      </p:cBhvr>
                                      <p:to>
                                        <p:strVal val="visible"/>
                                      </p:to>
                                    </p:set>
                                    <p:animEffect transition="in" filter="blinds(horizontal)">
                                      <p:cBhvr>
                                        <p:cTn id="16" dur="500"/>
                                        <p:tgtEl>
                                          <p:spTgt spid="15939">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939">
                                            <p:txEl>
                                              <p:pRg st="4" end="4"/>
                                            </p:txEl>
                                          </p:spTgt>
                                        </p:tgtEl>
                                        <p:attrNameLst>
                                          <p:attrName>style.visibility</p:attrName>
                                        </p:attrNameLst>
                                      </p:cBhvr>
                                      <p:to>
                                        <p:strVal val="visible"/>
                                      </p:to>
                                    </p:set>
                                    <p:animEffect transition="in" filter="blinds(horizontal)">
                                      <p:cBhvr>
                                        <p:cTn id="19" dur="500"/>
                                        <p:tgtEl>
                                          <p:spTgt spid="15939">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939">
                                            <p:txEl>
                                              <p:pRg st="5" end="5"/>
                                            </p:txEl>
                                          </p:spTgt>
                                        </p:tgtEl>
                                        <p:attrNameLst>
                                          <p:attrName>style.visibility</p:attrName>
                                        </p:attrNameLst>
                                      </p:cBhvr>
                                      <p:to>
                                        <p:strVal val="visible"/>
                                      </p:to>
                                    </p:set>
                                    <p:animEffect transition="in" filter="blinds(horizontal)">
                                      <p:cBhvr>
                                        <p:cTn id="22" dur="500"/>
                                        <p:tgtEl>
                                          <p:spTgt spid="15939">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939">
                                            <p:txEl>
                                              <p:pRg st="6" end="6"/>
                                            </p:txEl>
                                          </p:spTgt>
                                        </p:tgtEl>
                                        <p:attrNameLst>
                                          <p:attrName>style.visibility</p:attrName>
                                        </p:attrNameLst>
                                      </p:cBhvr>
                                      <p:to>
                                        <p:strVal val="visible"/>
                                      </p:to>
                                    </p:set>
                                    <p:animEffect transition="in" filter="blinds(horizontal)">
                                      <p:cBhvr>
                                        <p:cTn id="25" dur="500"/>
                                        <p:tgtEl>
                                          <p:spTgt spid="15939">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5939">
                                            <p:txEl>
                                              <p:pRg st="7" end="7"/>
                                            </p:txEl>
                                          </p:spTgt>
                                        </p:tgtEl>
                                        <p:attrNameLst>
                                          <p:attrName>style.visibility</p:attrName>
                                        </p:attrNameLst>
                                      </p:cBhvr>
                                      <p:to>
                                        <p:strVal val="visible"/>
                                      </p:to>
                                    </p:set>
                                    <p:animEffect transition="in" filter="blinds(horizontal)">
                                      <p:cBhvr>
                                        <p:cTn id="28" dur="500"/>
                                        <p:tgtEl>
                                          <p:spTgt spid="15939">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39"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862" name="yt_shape_15862"/>
              <p:cNvSpPr txBox="1"/>
              <p:nvPr/>
            </p:nvSpPr>
            <p:spPr>
              <a:xfrm>
                <a:off x="540119" y="900000"/>
                <a:ext cx="11111999" cy="1070037"/>
              </a:xfrm>
              <a:prstGeom prst="rect">
                <a:avLst/>
              </a:prstGeom>
            </p:spPr>
            <p:txBody>
              <a:bodyPr vert="horz" wrap="square" lIns="0" tIns="0" rIns="0" bIns="0" rtlCol="0">
                <a:spAutoFit/>
              </a:bodyPr>
              <a:lstStyle/>
              <a:p>
                <a:pPr algn="just"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DE</a:t>
                </a:r>
                <a:r>
                  <a:rPr lang="zh-CN" altLang="zh-CN" sz="2400" b="0" i="0" u="none">
                    <a:solidFill>
                      <a:srgbClr val="000000"/>
                    </a:solidFill>
                    <a:effectLst/>
                    <a:latin typeface="Times New Roman" pitchFamily="24"/>
                    <a:ea typeface="宋体" pitchFamily="24"/>
                    <a:cs typeface="宋体" pitchFamily="24"/>
                  </a:rPr>
                  <a:t>是</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的垂直平分线</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DE</a:t>
                </a:r>
                <a:r>
                  <a:rPr lang="zh-CN" altLang="zh-CN" sz="2400" b="0" i="0" u="none">
                    <a:solidFill>
                      <a:srgbClr val="000000"/>
                    </a:solidFill>
                    <a:effectLst/>
                    <a:latin typeface="Times New Roman" pitchFamily="24"/>
                    <a:ea typeface="宋体" pitchFamily="24"/>
                    <a:cs typeface="宋体" pitchFamily="24"/>
                  </a:rPr>
                  <a:t>交</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于点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连接</a:t>
                </a:r>
                <a:r>
                  <a:rPr lang="en-US" altLang="zh-CN" sz="2400" b="0" i="1" u="none">
                    <a:solidFill>
                      <a:srgbClr val="000000"/>
                    </a:solidFill>
                    <a:effectLst/>
                    <a:latin typeface="Times New Roman" pitchFamily="24"/>
                    <a:ea typeface="Times New Roman" pitchFamily="24"/>
                    <a:cs typeface="宋体" pitchFamily="24"/>
                  </a:rPr>
                  <a:t>BE</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BE</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cos</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2</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5862" name="yt_shape_15862"/>
              <p:cNvSpPr txBox="1">
                <a:spLocks noRot="1" noChangeAspect="1" noMove="1" noResize="1" noEditPoints="1" noAdjustHandles="1" noChangeArrowheads="1" noChangeShapeType="1" noTextEdit="1"/>
              </p:cNvSpPr>
              <p:nvPr/>
            </p:nvSpPr>
            <p:spPr>
              <a:xfrm>
                <a:off x="540119" y="900000"/>
                <a:ext cx="11111999" cy="1070037"/>
              </a:xfrm>
              <a:prstGeom prst="rect">
                <a:avLst/>
              </a:prstGeom>
              <a:blipFill>
                <a:blip r:embed="rId2"/>
                <a:stretch>
                  <a:fillRect l="-1701" t="-6857" r="-1701" b="-12571"/>
                </a:stretch>
              </a:blipFill>
            </p:spPr>
            <p:txBody>
              <a:bodyPr/>
              <a:lstStyle/>
              <a:p>
                <a:r>
                  <a:rPr lang="zh-CN" altLang="en-US">
                    <a:noFill/>
                  </a:rPr>
                  <a:t> </a:t>
                </a:r>
              </a:p>
            </p:txBody>
          </p:sp>
        </mc:Fallback>
      </mc:AlternateContent>
      <p:sp>
        <p:nvSpPr>
          <p:cNvPr id="15867" name="yt_shape_15867"/>
          <p:cNvSpPr txBox="1"/>
          <p:nvPr/>
        </p:nvSpPr>
        <p:spPr>
          <a:xfrm>
            <a:off x="540000" y="4245711"/>
            <a:ext cx="65" cy="322652"/>
          </a:xfrm>
          <a:prstGeom prst="rect">
            <a:avLst/>
          </a:prstGeom>
        </p:spPr>
        <p:txBody>
          <a:bodyPr vert="horz" wrap="none" lIns="0" tIns="0" rIns="0" bIns="0" rtlCol="0">
            <a:spAutoFit/>
          </a:bodyPr>
          <a:lstStyle/>
          <a:p>
            <a:pPr algn="just" eaLnBrk="1" latinLnBrk="0" hangingPunct="0">
              <a:lnSpc>
                <a:spcPct val="129999"/>
              </a:lnSpc>
            </a:pPr>
            <a:endParaRPr/>
          </a:p>
        </p:txBody>
      </p:sp>
      <p:grpSp>
        <p:nvGrpSpPr>
          <p:cNvPr id="15864" name="yt_shape_15864" title="H_155.1111">
            <a:extLst>
              <a:ext uri="{FF2B5EF4-FFF2-40B4-BE49-F238E27FC236}">
                <a16:creationId xmlns:a16="http://schemas.microsoft.com/office/drawing/2014/main" id="{249740F1-2B05-4C5A-B423-6F681AEFABC2}"/>
              </a:ext>
            </a:extLst>
          </p:cNvPr>
          <p:cNvGrpSpPr/>
          <p:nvPr/>
        </p:nvGrpSpPr>
        <p:grpSpPr>
          <a:xfrm>
            <a:off x="5485066" y="2225447"/>
            <a:ext cx="1221867" cy="2038426"/>
            <a:chOff x="0" y="0"/>
            <a:chExt cx="1221867" cy="2038426"/>
          </a:xfrm>
        </p:grpSpPr>
        <p:pic>
          <p:nvPicPr>
            <p:cNvPr id="2" name="yt_image_15864">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1221867" cy="1573911"/>
            </a:xfrm>
            <a:prstGeom prst="rect">
              <a:avLst/>
            </a:prstGeom>
            <a:noFill/>
            <a:extLst>
              <a:ext uri="{909E8E84-426E-40DD-AFC4-6F175D3DCCD1}">
                <a14:hiddenFill xmlns:a14="http://schemas.microsoft.com/office/drawing/2010/main">
                  <a:solidFill>
                    <a:srgbClr val="FFFFFF"/>
                  </a:solidFill>
                </a14:hiddenFill>
              </a:ext>
            </a:extLst>
          </p:spPr>
        </p:pic>
        <p:sp>
          <p:nvSpPr>
            <p:cNvPr id="15866" name="yt_shape_15866"/>
            <p:cNvSpPr txBox="1"/>
            <p:nvPr/>
          </p:nvSpPr>
          <p:spPr>
            <a:xfrm>
              <a:off x="77652" y="1609911"/>
              <a:ext cx="1102562" cy="428515"/>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CA9DF62E-00A1-9D0A-53D0-D092F5E5F320}"/>
                  </a:ext>
                </a:extLst>
              </p:cNvPr>
              <p:cNvSpPr txBox="1"/>
              <p:nvPr/>
            </p:nvSpPr>
            <p:spPr>
              <a:xfrm>
                <a:off x="2964708" y="1247732"/>
                <a:ext cx="613474" cy="677812"/>
              </a:xfrm>
              <a:prstGeom prst="rect">
                <a:avLst/>
              </a:prstGeom>
              <a:noFill/>
            </p:spPr>
            <p:txBody>
              <a:bodyPr vert="horz" wrap="none" rtlCol="0" anchor="ctr">
                <a:noAutofit/>
              </a:bodyPr>
              <a:lstStyle/>
              <a:p>
                <a:pPr algn="just"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2</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3" name="文本框 2">
                <a:extLst>
                  <a:ext uri="{FF2B5EF4-FFF2-40B4-BE49-F238E27FC236}">
                    <a16:creationId xmlns:a16="http://schemas.microsoft.com/office/drawing/2014/main" id="{CA9DF62E-00A1-9D0A-53D0-D092F5E5F320}"/>
                  </a:ext>
                </a:extLst>
              </p:cNvPr>
              <p:cNvSpPr txBox="1">
                <a:spLocks noRot="1" noChangeAspect="1" noMove="1" noResize="1" noEditPoints="1" noAdjustHandles="1" noChangeArrowheads="1" noChangeShapeType="1" noTextEdit="1"/>
              </p:cNvSpPr>
              <p:nvPr/>
            </p:nvSpPr>
            <p:spPr>
              <a:xfrm>
                <a:off x="2964708" y="1247732"/>
                <a:ext cx="613474" cy="677812"/>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868" name="yt_shape_15868"/>
              <p:cNvSpPr txBox="1"/>
              <p:nvPr/>
            </p:nvSpPr>
            <p:spPr>
              <a:xfrm>
                <a:off x="540000" y="900000"/>
                <a:ext cx="7933262" cy="639855"/>
              </a:xfrm>
              <a:prstGeom prst="rect">
                <a:avLst/>
              </a:prstGeom>
            </p:spPr>
            <p:txBody>
              <a:bodyPr vert="horz" wrap="non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直线</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3</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000000"/>
                    </a:solidFill>
                    <a:effectLst/>
                    <a:latin typeface="Times New Roman"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轴交于点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与直线</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交于点</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Times New Roman" pitchFamily="24"/>
                    <a:cs typeface="宋体" pitchFamily="24"/>
                  </a:rPr>
                  <a:t>.</a:t>
                </a:r>
              </a:p>
            </p:txBody>
          </p:sp>
        </mc:Choice>
        <mc:Fallback>
          <p:sp>
            <p:nvSpPr>
              <p:cNvPr id="15868" name="yt_shape_15868"/>
              <p:cNvSpPr txBox="1">
                <a:spLocks noRot="1" noChangeAspect="1" noMove="1" noResize="1" noEditPoints="1" noAdjustHandles="1" noChangeArrowheads="1" noChangeShapeType="1" noTextEdit="1"/>
              </p:cNvSpPr>
              <p:nvPr/>
            </p:nvSpPr>
            <p:spPr>
              <a:xfrm>
                <a:off x="540000" y="900000"/>
                <a:ext cx="7933262" cy="639855"/>
              </a:xfrm>
              <a:prstGeom prst="rect">
                <a:avLst/>
              </a:prstGeom>
              <a:blipFill>
                <a:blip r:embed="rId2"/>
                <a:stretch>
                  <a:fillRect l="-2383" r="-1460" b="-15238"/>
                </a:stretch>
              </a:blipFill>
            </p:spPr>
            <p:txBody>
              <a:bodyPr/>
              <a:lstStyle/>
              <a:p>
                <a:r>
                  <a:rPr lang="zh-CN" altLang="en-US">
                    <a:noFill/>
                  </a:rPr>
                  <a:t> </a:t>
                </a:r>
              </a:p>
            </p:txBody>
          </p:sp>
        </mc:Fallback>
      </mc:AlternateContent>
      <p:sp>
        <p:nvSpPr>
          <p:cNvPr id="15870" name="yt_shape_15870"/>
          <p:cNvSpPr txBox="1"/>
          <p:nvPr/>
        </p:nvSpPr>
        <p:spPr>
          <a:xfrm>
            <a:off x="540000" y="1590643"/>
            <a:ext cx="2803653"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求点</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的坐标</a:t>
            </a:r>
            <a:r>
              <a:rPr lang="zh-CN"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2" name="yt_shape_15871"/>
              <p:cNvSpPr txBox="1"/>
              <p:nvPr/>
            </p:nvSpPr>
            <p:spPr>
              <a:xfrm>
                <a:off x="540000" y="2222310"/>
                <a:ext cx="4522392" cy="2372252"/>
              </a:xfrm>
              <a:prstGeom prst="rect">
                <a:avLst/>
              </a:prstGeom>
            </p:spPr>
            <p:txBody>
              <a:bodyPr vert="horz" wrap="none" lIns="0" tIns="0" rIns="0" bIns="0" rtlCol="0">
                <a:spAutoFit/>
              </a:bodyPr>
              <a:lstStyle/>
              <a:p>
                <a:pPr algn="just"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解方程组</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zh-CN" altLang="zh-CN" sz="2400" b="0" i="0">
                                <a:solidFill>
                                  <a:srgbClr val="FF0000"/>
                                </a:solidFill>
                                <a:effectLst/>
                                <a:latin typeface="Cambria Math" panose="02040503050406030204" pitchFamily="12" charset="0"/>
                                <a:ea typeface="Cambria Math" panose="02040503050406030204" pitchFamily="12" charset="0"/>
                              </a:rPr>
                              <m:t>＝</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r>
                              <a:rPr lang="en-US" altLang="zh-CN" sz="2400" b="0" i="1">
                                <a:solidFill>
                                  <a:srgbClr val="FF0000"/>
                                </a:solidFill>
                                <a:effectLst/>
                                <a:latin typeface="Cambria Math" panose="02040503050406030204" pitchFamily="12" charset="0"/>
                                <a:ea typeface="Cambria Math" panose="02040503050406030204" pitchFamily="12" charset="0"/>
                              </a:rPr>
                              <m:t>𝑥</m:t>
                            </m:r>
                            <m:r>
                              <a:rPr lang="zh-CN" altLang="zh-CN" sz="2400" b="0" i="0">
                                <a:solidFill>
                                  <a:srgbClr val="FF0000"/>
                                </a:solidFill>
                                <a:effectLst/>
                                <a:latin typeface="Cambria Math" panose="02040503050406030204" pitchFamily="12" charset="0"/>
                                <a:ea typeface="Cambria Math" panose="02040503050406030204" pitchFamily="12" charset="0"/>
                              </a:rPr>
                              <m:t>＋</m:t>
                            </m:r>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r>
                              <m:rPr>
                                <m:nor/>
                              </m:rPr>
                              <a:rPr lang="zh-CN" altLang="zh-CN" sz="2400" b="0" i="0">
                                <a:solidFill>
                                  <a:srgbClr val="FF0000"/>
                                </a:solidFill>
                                <a:effectLst/>
                                <a:latin typeface="Times New Roman" panose="02040503050406030204" pitchFamily="12" charset="0"/>
                                <a:ea typeface="宋体" panose="02040503050406030204" pitchFamily="12" charset="0"/>
                              </a:rPr>
                              <m:t>，</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=2</m:t>
                            </m:r>
                            <m:r>
                              <a:rPr lang="en-US" altLang="zh-CN" sz="2400" b="0" i="1">
                                <a:solidFill>
                                  <a:srgbClr val="FF0000"/>
                                </a:solidFill>
                                <a:effectLst/>
                                <a:latin typeface="Cambria Math" panose="02040503050406030204" pitchFamily="12" charset="0"/>
                                <a:ea typeface="Cambria Math" panose="02040503050406030204" pitchFamily="12" charset="0"/>
                              </a:rPr>
                              <m:t>𝑥</m:t>
                            </m:r>
                            <m:r>
                              <m:rPr>
                                <m:nor/>
                              </m:rPr>
                              <a:rPr lang="zh-CN" altLang="zh-CN" sz="2400" b="0" i="0">
                                <a:solidFill>
                                  <a:srgbClr val="FF0000"/>
                                </a:solidFill>
                                <a:effectLst/>
                                <a:latin typeface="Times New Roman" panose="02040503050406030204" pitchFamily="12" charset="0"/>
                                <a:ea typeface="宋体" panose="02040503050406030204" pitchFamily="12" charset="0"/>
                              </a:rPr>
                              <m:t>，</m:t>
                            </m:r>
                          </m:e>
                        </m:eqArr>
                      </m:e>
                    </m:d>
                  </m:oMath>
                </a14:m>
                <a:endParaRPr lang="zh-CN" altLang="zh-CN" sz="2400" b="0" i="0" u="none">
                  <a:solidFill>
                    <a:srgbClr val="FF0000"/>
                  </a:solidFill>
                  <a:effectLst/>
                  <a:latin typeface="Times New Roman" pitchFamily="24"/>
                  <a:ea typeface="黑体" pitchFamily="24"/>
                  <a:cs typeface="宋体" pitchFamily="24"/>
                </a:endParaRPr>
              </a:p>
              <a:p>
                <a:pPr algn="just" eaLnBrk="1"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得</a:t>
                </a:r>
                <a14:m>
                  <m:oMath xmlns:m="http://schemas.openxmlformats.org/officeDocument/2006/math">
                    <m:d>
                      <m:dPr>
                        <m:begChr m:val="{"/>
                        <m:endChr m:val=""/>
                        <m:ctrlPr>
                          <a:rPr lang="en-US" altLang="zh-CN" sz="2400" b="0" i="1">
                            <a:solidFill>
                              <a:srgbClr val="FF0000"/>
                            </a:solidFill>
                            <a:effectLst/>
                            <a:latin typeface="Cambria Math" panose="02040503050406030204" pitchFamily="18" charset="0"/>
                            <a:ea typeface="Cambria Math" panose="02040503050406030204" pitchFamily="12" charset="0"/>
                          </a:rPr>
                        </m:ctrlPr>
                      </m:dPr>
                      <m:e>
                        <m:eqArr>
                          <m:eqArrPr>
                            <m:ctrlPr>
                              <a:rPr lang="en-US" altLang="zh-CN" sz="2400" b="0" i="1">
                                <a:solidFill>
                                  <a:srgbClr val="FF0000"/>
                                </a:solidFill>
                                <a:effectLst/>
                                <a:latin typeface="Cambria Math" panose="02040503050406030204" pitchFamily="18" charset="0"/>
                                <a:ea typeface="Cambria Math" panose="02040503050406030204" pitchFamily="12" charset="0"/>
                              </a:rPr>
                            </m:ctrlPr>
                          </m:eqArrPr>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𝑥</m:t>
                            </m:r>
                            <m:r>
                              <a:rPr lang="en-US" altLang="zh-CN" sz="2400" b="0" i="0">
                                <a:solidFill>
                                  <a:srgbClr val="FF0000"/>
                                </a:solidFill>
                                <a:effectLst/>
                                <a:latin typeface="Cambria Math" panose="02040503050406030204" pitchFamily="12" charset="0"/>
                                <a:ea typeface="Cambria Math" panose="02040503050406030204" pitchFamily="12" charset="0"/>
                              </a:rPr>
                              <m:t>=1</m:t>
                            </m:r>
                            <m:r>
                              <m:rPr>
                                <m:nor/>
                              </m:rPr>
                              <a:rPr lang="zh-CN" altLang="zh-CN" sz="2400" b="0" i="0">
                                <a:solidFill>
                                  <a:srgbClr val="FF0000"/>
                                </a:solidFill>
                                <a:effectLst/>
                                <a:latin typeface="Times New Roman" panose="02040503050406030204" pitchFamily="12" charset="0"/>
                                <a:ea typeface="宋体" panose="02040503050406030204" pitchFamily="12" charset="0"/>
                              </a:rPr>
                              <m:t>，</m:t>
                            </m:r>
                          </m:e>
                          <m:e>
                            <m:r>
                              <a:rPr lang="en-US" altLang="zh-CN" sz="2400" b="0" i="1">
                                <a:solidFill>
                                  <a:srgbClr val="FF0000"/>
                                </a:solidFill>
                                <a:effectLst/>
                                <a:latin typeface="Cambria Math" panose="02040503050406030204" pitchFamily="12" charset="0"/>
                                <a:ea typeface="Cambria Math" panose="02040503050406030204" pitchFamily="12" charset="0"/>
                              </a:rPr>
                              <m:t>&amp;</m:t>
                            </m:r>
                            <m:r>
                              <a:rPr lang="en-US" altLang="zh-CN" sz="2400" b="0" i="1">
                                <a:solidFill>
                                  <a:srgbClr val="FF0000"/>
                                </a:solidFill>
                                <a:effectLst/>
                                <a:latin typeface="Cambria Math" panose="02040503050406030204" pitchFamily="12" charset="0"/>
                                <a:ea typeface="Cambria Math" panose="02040503050406030204" pitchFamily="12" charset="0"/>
                              </a:rPr>
                              <m:t>𝑦</m:t>
                            </m:r>
                            <m:r>
                              <a:rPr lang="en-US" altLang="zh-CN" sz="2400" b="0" i="0">
                                <a:solidFill>
                                  <a:srgbClr val="FF0000"/>
                                </a:solidFill>
                                <a:effectLst/>
                                <a:latin typeface="Cambria Math" panose="02040503050406030204" pitchFamily="12" charset="0"/>
                                <a:ea typeface="Cambria Math" panose="02040503050406030204" pitchFamily="12" charset="0"/>
                              </a:rPr>
                              <m:t>=2</m:t>
                            </m:r>
                            <m:r>
                              <m:rPr>
                                <m:nor/>
                              </m:rPr>
                              <a:rPr lang="en-US" altLang="zh-CN" sz="2400" b="0" i="0">
                                <a:solidFill>
                                  <a:srgbClr val="FF0000"/>
                                </a:solidFill>
                                <a:effectLst/>
                                <a:latin typeface="Times New Roman" panose="02040503050406030204" pitchFamily="12" charset="0"/>
                                <a:ea typeface="宋体" panose="02040503050406030204" pitchFamily="12" charset="0"/>
                              </a:rPr>
                              <m:t>.</m:t>
                            </m:r>
                          </m:e>
                        </m:eqArr>
                      </m:e>
                    </m:d>
                  </m:oMath>
                </a14:m>
                <a:endParaRPr lang="zh-CN" altLang="zh-CN" sz="2400" b="0" i="0" u="none">
                  <a:solidFill>
                    <a:srgbClr val="FF0000"/>
                  </a:solidFill>
                  <a:effectLst/>
                  <a:latin typeface="Times New Roman" pitchFamily="24"/>
                  <a:ea typeface="黑体" pitchFamily="24"/>
                  <a:cs typeface="宋体" pitchFamily="24"/>
                </a:endParaRPr>
              </a:p>
              <a:p>
                <a:pPr algn="just" eaLnBrk="1" latinLnBrk="0" hangingPunct="0">
                  <a:lnSpc>
                    <a:spcPct val="100000"/>
                  </a:lnSpc>
                </a:pPr>
                <a:r>
                  <a:rPr lang="en-US" altLang="zh-CN" sz="2400" b="0" i="0" u="none">
                    <a:solidFill>
                      <a:srgbClr val="FF0000"/>
                    </a:solidFill>
                    <a:effectLst/>
                    <a:latin typeface="宋体" pitchFamily="24"/>
                    <a:ea typeface="宋体" pitchFamily="24"/>
                    <a:cs typeface="宋体" pitchFamily="24"/>
                  </a:rPr>
                  <a:t>∴</a:t>
                </a:r>
                <a:r>
                  <a:rPr lang="zh-CN" altLang="zh-CN" sz="2400" b="0" i="0" u="none">
                    <a:solidFill>
                      <a:srgbClr val="FF0000"/>
                    </a:solidFill>
                    <a:effectLst/>
                    <a:latin typeface="Times New Roman" pitchFamily="24"/>
                    <a:ea typeface="黑体" pitchFamily="24"/>
                    <a:cs typeface="宋体" pitchFamily="24"/>
                  </a:rPr>
                  <a:t>点</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黑体" pitchFamily="24"/>
                    <a:cs typeface="宋体" pitchFamily="24"/>
                  </a:rPr>
                  <a:t>的坐标为</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p>
            </p:txBody>
          </p:sp>
        </mc:Choice>
        <mc:Fallback>
          <p:sp>
            <p:nvSpPr>
              <p:cNvPr id="2" name="yt_shape_15871"/>
              <p:cNvSpPr txBox="1">
                <a:spLocks noRot="1" noChangeAspect="1" noMove="1" noResize="1" noEditPoints="1" noAdjustHandles="1" noChangeArrowheads="1" noChangeShapeType="1" noTextEdit="1"/>
              </p:cNvSpPr>
              <p:nvPr/>
            </p:nvSpPr>
            <p:spPr>
              <a:xfrm>
                <a:off x="540000" y="2222310"/>
                <a:ext cx="4522392" cy="2372252"/>
              </a:xfrm>
              <a:prstGeom prst="rect">
                <a:avLst/>
              </a:prstGeom>
              <a:blipFill>
                <a:blip r:embed="rId3"/>
                <a:stretch>
                  <a:fillRect l="-4184" b="-6941"/>
                </a:stretch>
              </a:blipFill>
            </p:spPr>
            <p:txBody>
              <a:bodyPr/>
              <a:lstStyle/>
              <a:p>
                <a:r>
                  <a:rPr lang="zh-CN" altLang="en-US">
                    <a:noFill/>
                  </a:rPr>
                  <a:t> </a:t>
                </a:r>
              </a:p>
            </p:txBody>
          </p:sp>
        </mc:Fallback>
      </mc:AlternateContent>
      <p:pic>
        <p:nvPicPr>
          <p:cNvPr id="15873" name="yt_image_15873">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9520079" y="2222310"/>
            <a:ext cx="2131920" cy="14566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875" name="yt_shape_15875"/>
          <p:cNvSpPr txBox="1"/>
          <p:nvPr/>
        </p:nvSpPr>
        <p:spPr>
          <a:xfrm>
            <a:off x="540000" y="900000"/>
            <a:ext cx="303448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a:t>
            </a:r>
            <a:r>
              <a:rPr lang="en-US" altLang="zh-CN" sz="2400" b="0" i="0" u="none">
                <a:solidFill>
                  <a:srgbClr val="000000"/>
                </a:solidFill>
                <a:effectLst/>
                <a:latin typeface="Times New Roman" pitchFamily="24"/>
                <a:ea typeface="Times New Roman" pitchFamily="24"/>
                <a:cs typeface="宋体" pitchFamily="24"/>
              </a:rPr>
              <a:t>sin</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BAO</a:t>
            </a:r>
            <a:r>
              <a:rPr lang="zh-CN" altLang="zh-CN" sz="2400" b="0" i="0" u="none">
                <a:solidFill>
                  <a:srgbClr val="000000"/>
                </a:solidFill>
                <a:effectLst/>
                <a:latin typeface="Times New Roman" pitchFamily="24"/>
                <a:ea typeface="宋体" pitchFamily="24"/>
                <a:cs typeface="宋体" pitchFamily="24"/>
              </a:rPr>
              <a:t>的值</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xmlns:a14="http://schemas.microsoft.com/office/drawing/2010/main">
        <mc:Choice Requires="a14">
          <p:sp>
            <p:nvSpPr>
              <p:cNvPr id="3" name="yt_shape_15876"/>
              <p:cNvSpPr txBox="1"/>
              <p:nvPr/>
            </p:nvSpPr>
            <p:spPr>
              <a:xfrm>
                <a:off x="540000" y="1531667"/>
                <a:ext cx="6710170" cy="242681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如图</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作</a:t>
                </a:r>
                <a:r>
                  <a:rPr lang="en-US" altLang="zh-CN" sz="2400" b="0" i="1" u="none">
                    <a:solidFill>
                      <a:srgbClr val="FF0000"/>
                    </a:solidFill>
                    <a:effectLst/>
                    <a:latin typeface="Times New Roman" pitchFamily="24"/>
                    <a:ea typeface="Times New Roman" pitchFamily="24"/>
                    <a:cs typeface="宋体" pitchFamily="24"/>
                  </a:rPr>
                  <a:t>BC</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黑体" pitchFamily="24"/>
                    <a:cs typeface="宋体" pitchFamily="24"/>
                  </a:rPr>
                  <a:t>轴于点</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则</a:t>
                </a:r>
                <a:r>
                  <a:rPr lang="en-US" altLang="zh-CN" sz="2400" b="0" i="1" u="none">
                    <a:solidFill>
                      <a:srgbClr val="FF0000"/>
                    </a:solidFill>
                    <a:effectLst/>
                    <a:latin typeface="Times New Roman" pitchFamily="24"/>
                    <a:ea typeface="Times New Roman" pitchFamily="24"/>
                    <a:cs typeface="宋体" pitchFamily="24"/>
                  </a:rPr>
                  <a:t>C</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由</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1</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3</m:t>
                        </m:r>
                      </m:num>
                      <m:den>
                        <m:r>
                          <a:rPr lang="en-US" altLang="zh-CN" sz="2400" b="0" i="0">
                            <a:solidFill>
                              <a:srgbClr val="FF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解得</a:t>
                </a:r>
                <a:r>
                  <a:rPr lang="en-US" altLang="zh-CN" sz="2400" b="0" i="1" u="none">
                    <a:solidFill>
                      <a:srgbClr val="FF0000"/>
                    </a:solidFill>
                    <a:effectLst/>
                    <a:latin typeface="Times New Roman" pitchFamily="24"/>
                    <a:ea typeface="Times New Roman" pitchFamily="24"/>
                    <a:cs typeface="宋体" pitchFamily="24"/>
                  </a:rPr>
                  <a:t>x</a:t>
                </a:r>
                <a:r>
                  <a:rPr lang="zh-CN" altLang="zh-CN" sz="2400" b="0" i="0" u="none">
                    <a:solidFill>
                      <a:srgbClr val="FF0000"/>
                    </a:solidFill>
                    <a:effectLst/>
                    <a:latin typeface="Times New Roman" pitchFamily="24"/>
                    <a:ea typeface="宋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Times New Roman" pitchFamily="24"/>
                    <a:ea typeface="黑体" pitchFamily="24"/>
                    <a:cs typeface="宋体" pitchFamily="24"/>
                  </a:rPr>
                  <a:t>则</a:t>
                </a:r>
                <a:r>
                  <a:rPr lang="en-US" altLang="zh-CN" sz="2400" b="0" i="1" u="none">
                    <a:solidFill>
                      <a:srgbClr val="FF0000"/>
                    </a:solidFill>
                    <a:effectLst/>
                    <a:latin typeface="Times New Roman" pitchFamily="24"/>
                    <a:ea typeface="Times New Roman" pitchFamily="24"/>
                    <a:cs typeface="宋体" pitchFamily="24"/>
                  </a:rPr>
                  <a:t>A</a:t>
                </a:r>
                <a:r>
                  <a:rPr lang="zh-CN" altLang="zh-CN" sz="2400" b="0" i="0" u="none">
                    <a:solidFill>
                      <a:srgbClr val="FF0000"/>
                    </a:solidFill>
                    <a:effectLst/>
                    <a:latin typeface="Times New Roman" pitchFamily="24"/>
                    <a:ea typeface="Times New Roman"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AC</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𝐶</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𝐵</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𝐶</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0">
                                <a:solidFill>
                                  <a:srgbClr val="FF0000"/>
                                </a:solidFill>
                                <a:effectLst/>
                                <a:latin typeface="Cambria Math" panose="02040503050406030204" pitchFamily="12" charset="0"/>
                                <a:ea typeface="Cambria Math" panose="02040503050406030204" pitchFamily="12" charset="0"/>
                              </a:rPr>
                              <m:t>4</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0">
                                <a:solidFill>
                                  <a:srgbClr val="FF0000"/>
                                </a:solidFill>
                                <a:effectLst/>
                                <a:latin typeface="Cambria Math" panose="02040503050406030204" pitchFamily="12" charset="0"/>
                                <a:ea typeface="Cambria Math" panose="02040503050406030204" pitchFamily="12" charset="0"/>
                              </a:rPr>
                              <m:t>2</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5</m:t>
                        </m:r>
                      </m:e>
                    </m:rad>
                  </m:oMath>
                </a14:m>
                <a:r>
                  <a:rPr lang="en-US" altLang="zh-CN" sz="2400" b="0" i="0" u="none">
                    <a:solidFill>
                      <a:srgbClr val="FF0000"/>
                    </a:solidFill>
                    <a:effectLst/>
                    <a:latin typeface="Times New Roman" pitchFamily="24"/>
                    <a:ea typeface="Times New Roman" pitchFamily="24"/>
                    <a:cs typeface="宋体" pitchFamily="24"/>
                  </a:rPr>
                  <a:t>.</a:t>
                </a:r>
              </a:p>
              <a:p>
                <a:pPr algn="l"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sin</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BAO</a:t>
                </a:r>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𝐵𝐶</m:t>
                        </m:r>
                      </m:num>
                      <m:den>
                        <m:r>
                          <a:rPr lang="en-US" altLang="zh-CN" sz="2400" b="0" i="1">
                            <a:solidFill>
                              <a:srgbClr val="FF0000"/>
                            </a:solidFill>
                            <a:effectLst/>
                            <a:latin typeface="Cambria Math" panose="02040503050406030204" pitchFamily="12" charset="0"/>
                            <a:ea typeface="Cambria Math" panose="02040503050406030204" pitchFamily="12" charset="0"/>
                          </a:rPr>
                          <m:t>𝐴𝐵</m:t>
                        </m:r>
                      </m:den>
                    </m:f>
                  </m:oMath>
                </a14:m>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2</m:t>
                        </m:r>
                      </m:num>
                      <m:den>
                        <m:r>
                          <a:rPr lang="en-US" altLang="zh-CN" sz="2400" b="0" i="0">
                            <a:solidFill>
                              <a:srgbClr val="FF0000"/>
                            </a:solidFill>
                            <a:effectLst/>
                            <a:latin typeface="Cambria Math" panose="02040503050406030204" pitchFamily="12" charset="0"/>
                            <a:ea typeface="Cambria Math" panose="02040503050406030204" pitchFamily="12" charset="0"/>
                          </a:rPr>
                          <m:t>2</m:t>
                        </m:r>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5</m:t>
                            </m:r>
                          </m:e>
                        </m:rad>
                      </m:den>
                    </m:f>
                  </m:oMath>
                </a14:m>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5</m:t>
                            </m:r>
                          </m:e>
                        </m:rad>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oMath>
                </a14:m>
                <a:r>
                  <a:rPr lang="en-US" altLang="zh-CN" sz="2400" b="0" i="0" u="none">
                    <a:solidFill>
                      <a:srgbClr val="FF0000"/>
                    </a:solidFill>
                    <a:effectLst/>
                    <a:latin typeface="Times New Roman" pitchFamily="24"/>
                    <a:ea typeface="Times New Roman" pitchFamily="24"/>
                    <a:cs typeface="宋体" pitchFamily="24"/>
                  </a:rPr>
                  <a:t>.</a:t>
                </a:r>
              </a:p>
            </p:txBody>
          </p:sp>
        </mc:Choice>
        <mc:Fallback xmlns:a16="http://schemas.microsoft.com/office/drawing/2014/main" xmlns="">
          <p:sp>
            <p:nvSpPr>
              <p:cNvPr id="3" name="yt_shape_15876" descr="{&quot;rangeId&quot;:4,&quot;color&quot;:&quot;R&quot;}"/>
              <p:cNvSpPr txBox="1">
                <a:spLocks noRot="1" noChangeAspect="1" noMove="1" noResize="1" noEditPoints="1" noAdjustHandles="1" noChangeArrowheads="1" noChangeShapeType="1" noTextEdit="1"/>
              </p:cNvSpPr>
              <p:nvPr/>
            </p:nvSpPr>
            <p:spPr>
              <a:xfrm>
                <a:off x="540000" y="1531667"/>
                <a:ext cx="6710170" cy="2426818"/>
              </a:xfrm>
              <a:prstGeom prst="rect">
                <a:avLst/>
              </a:prstGeom>
              <a:blipFill>
                <a:blip r:embed="rId2"/>
                <a:stretch>
                  <a:fillRect l="-2818" t="-2010" r="-1818" b="-3015"/>
                </a:stretch>
              </a:blipFill>
            </p:spPr>
            <p:txBody>
              <a:bodyPr/>
              <a:lstStyle/>
              <a:p>
                <a:r>
                  <a:rPr lang="zh-CN" altLang="en-US">
                    <a:noFill/>
                  </a:rPr>
                  <a:t> </a:t>
                </a:r>
              </a:p>
            </p:txBody>
          </p:sp>
        </mc:Fallback>
      </mc:AlternateContent>
      <p:pic>
        <p:nvPicPr>
          <p:cNvPr id="15878" name="yt_image_15878">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9520079" y="1531667"/>
            <a:ext cx="2131920" cy="1456626"/>
          </a:xfrm>
          <a:prstGeom prst="rect">
            <a:avLst/>
          </a:prstGeom>
          <a:noFill/>
          <a:extLst>
            <a:ext uri="{909E8E84-426E-40DD-AFC4-6F175D3DCCD1}">
              <a14:hiddenFill xmlns:a14="http://schemas.microsoft.com/office/drawing/2010/main">
                <a:solidFill>
                  <a:srgbClr val="FFFFFF"/>
                </a:solidFill>
              </a14:hiddenFill>
            </a:ext>
          </a:extLst>
        </p:spPr>
      </p:pic>
      <p:pic>
        <p:nvPicPr>
          <p:cNvPr id="15880" name="yt_image_15880">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5029009" y="4161102"/>
            <a:ext cx="2133981" cy="14481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5880"/>
                                        </p:tgtEl>
                                        <p:attrNameLst>
                                          <p:attrName>style.visibility</p:attrName>
                                        </p:attrNameLst>
                                      </p:cBhvr>
                                      <p:to>
                                        <p:strVal val="visible"/>
                                      </p:to>
                                    </p:set>
                                    <p:animEffect transition="in" filter="blinds(horizontal)">
                                      <p:cBhvr>
                                        <p:cTn id="19" dur="500"/>
                                        <p:tgtEl>
                                          <p:spTgt spid="158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882" name="yt_shape_15882"/>
          <p:cNvSpPr txBox="1"/>
          <p:nvPr/>
        </p:nvSpPr>
        <p:spPr>
          <a:xfrm>
            <a:off x="494314" y="900000"/>
            <a:ext cx="2938305" cy="448777"/>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spc="102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设参数法</a:t>
            </a:r>
          </a:p>
        </p:txBody>
      </p:sp>
      <p:sp>
        <p:nvSpPr>
          <p:cNvPr id="15883" name="yt_shape_15883"/>
          <p:cNvSpPr txBox="1"/>
          <p:nvPr/>
        </p:nvSpPr>
        <p:spPr>
          <a:xfrm>
            <a:off x="540119" y="1399565"/>
            <a:ext cx="11111999" cy="1461481"/>
          </a:xfrm>
          <a:prstGeom prst="rect">
            <a:avLst/>
          </a:prstGeom>
          <a:ln>
            <a:solidFill>
              <a:srgbClr val="000000"/>
            </a:solidFill>
          </a:ln>
        </p:spPr>
        <p:txBody>
          <a:bodyPr vert="horz" wrap="square" lIns="72000" tIns="0" rIns="72000" bIns="7200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【方法指导】</a:t>
            </a:r>
            <a:r>
              <a:rPr lang="zh-CN" altLang="zh-CN" sz="2400" b="0" i="0" u="none">
                <a:solidFill>
                  <a:srgbClr val="000000"/>
                </a:solidFill>
                <a:effectLst/>
                <a:latin typeface="Times New Roman" pitchFamily="24"/>
                <a:ea typeface="楷体" pitchFamily="24"/>
                <a:cs typeface="宋体" pitchFamily="24"/>
              </a:rPr>
              <a:t>第一步</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根据已知直角三角形中边的比值或边长之间的倍数关系</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设出边长</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再用勾股定理表示出其他边</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第二步</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由锐角三角函数的定义求锐角的三角函数值</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15884" name="yt_shape_15884"/>
              <p:cNvSpPr txBox="1"/>
              <p:nvPr/>
            </p:nvSpPr>
            <p:spPr>
              <a:xfrm>
                <a:off x="540000" y="2911834"/>
                <a:ext cx="9536329" cy="722698"/>
              </a:xfrm>
              <a:prstGeom prst="rect">
                <a:avLst/>
              </a:prstGeom>
            </p:spPr>
            <p:txBody>
              <a:bodyPr vert="horz" wrap="non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a:t>
                </a:r>
                <a:r>
                  <a:rPr lang="en-US" altLang="zh-CN" sz="2400" b="0" i="0" u="none">
                    <a:solidFill>
                      <a:srgbClr val="000000"/>
                    </a:solidFill>
                    <a:effectLst/>
                    <a:latin typeface="Times New Roman" pitchFamily="24"/>
                    <a:ea typeface="Times New Roman" pitchFamily="24"/>
                    <a:cs typeface="宋体" pitchFamily="24"/>
                  </a:rPr>
                  <a:t>cos</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的值是</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mc:Choice>
        <mc:Fallback>
          <p:sp>
            <p:nvSpPr>
              <p:cNvPr id="15884" name="yt_shape_15884"/>
              <p:cNvSpPr txBox="1">
                <a:spLocks noRot="1" noChangeAspect="1" noMove="1" noResize="1" noEditPoints="1" noAdjustHandles="1" noChangeArrowheads="1" noChangeShapeType="1" noTextEdit="1"/>
              </p:cNvSpPr>
              <p:nvPr/>
            </p:nvSpPr>
            <p:spPr>
              <a:xfrm>
                <a:off x="540000" y="2911834"/>
                <a:ext cx="9536329" cy="722698"/>
              </a:xfrm>
              <a:prstGeom prst="rect">
                <a:avLst/>
              </a:prstGeom>
              <a:blipFill>
                <a:blip r:embed="rId2"/>
                <a:stretch>
                  <a:fillRect l="-1982" r="-959" b="-135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15886" name="yt_table_15886" title="H_56.5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27916332"/>
                  </p:ext>
                </p:extLst>
              </p:nvPr>
            </p:nvGraphicFramePr>
            <p:xfrm>
              <a:off x="540000" y="3837684"/>
              <a:ext cx="7367144" cy="718566"/>
            </p:xfrm>
            <a:graphic>
              <a:graphicData uri="http://schemas.openxmlformats.org/drawingml/2006/table">
                <a:tbl>
                  <a:tblPr/>
                  <a:tblGrid>
                    <a:gridCol w="2087944">
                      <a:extLst>
                        <a:ext uri="{9D8B030D-6E8A-4147-A177-3AD203B41FA5}">
                          <a16:colId xmlns:a16="http://schemas.microsoft.com/office/drawing/2014/main" val="10670"/>
                        </a:ext>
                      </a:extLst>
                    </a:gridCol>
                    <a:gridCol w="2070481">
                      <a:extLst>
                        <a:ext uri="{9D8B030D-6E8A-4147-A177-3AD203B41FA5}">
                          <a16:colId xmlns:a16="http://schemas.microsoft.com/office/drawing/2014/main" val="10671"/>
                        </a:ext>
                      </a:extLst>
                    </a:gridCol>
                    <a:gridCol w="2199069">
                      <a:extLst>
                        <a:ext uri="{9D8B030D-6E8A-4147-A177-3AD203B41FA5}">
                          <a16:colId xmlns:a16="http://schemas.microsoft.com/office/drawing/2014/main" val="10672"/>
                        </a:ext>
                      </a:extLst>
                    </a:gridCol>
                    <a:gridCol w="1009650">
                      <a:extLst>
                        <a:ext uri="{9D8B030D-6E8A-4147-A177-3AD203B41FA5}">
                          <a16:colId xmlns:a16="http://schemas.microsoft.com/office/drawing/2014/main" val="10673"/>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5</m:t>
                                      </m:r>
                                    </m:e>
                                  </m:rad>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2</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51"/>
                      </a:ext>
                    </a:extLst>
                  </a:tr>
                </a:tbl>
              </a:graphicData>
            </a:graphic>
          </p:graphicFrame>
        </mc:Choice>
        <mc:Fallback>
          <p:graphicFrame>
            <p:nvGraphicFramePr>
              <p:cNvPr id="15886" name="yt_table_15886" title="H_56.5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27916332"/>
                  </p:ext>
                </p:extLst>
              </p:nvPr>
            </p:nvGraphicFramePr>
            <p:xfrm>
              <a:off x="540000" y="3837684"/>
              <a:ext cx="7367144" cy="718566"/>
            </p:xfrm>
            <a:graphic>
              <a:graphicData uri="http://schemas.openxmlformats.org/drawingml/2006/table">
                <a:tbl>
                  <a:tblPr/>
                  <a:tblGrid>
                    <a:gridCol w="2087944">
                      <a:extLst>
                        <a:ext uri="{9D8B030D-6E8A-4147-A177-3AD203B41FA5}">
                          <a16:colId xmlns:a16="http://schemas.microsoft.com/office/drawing/2014/main" val="10670"/>
                        </a:ext>
                      </a:extLst>
                    </a:gridCol>
                    <a:gridCol w="2070481">
                      <a:extLst>
                        <a:ext uri="{9D8B030D-6E8A-4147-A177-3AD203B41FA5}">
                          <a16:colId xmlns:a16="http://schemas.microsoft.com/office/drawing/2014/main" val="10671"/>
                        </a:ext>
                      </a:extLst>
                    </a:gridCol>
                    <a:gridCol w="2199069">
                      <a:extLst>
                        <a:ext uri="{9D8B030D-6E8A-4147-A177-3AD203B41FA5}">
                          <a16:colId xmlns:a16="http://schemas.microsoft.com/office/drawing/2014/main" val="10672"/>
                        </a:ext>
                      </a:extLst>
                    </a:gridCol>
                    <a:gridCol w="1009650">
                      <a:extLst>
                        <a:ext uri="{9D8B030D-6E8A-4147-A177-3AD203B41FA5}">
                          <a16:colId xmlns:a16="http://schemas.microsoft.com/office/drawing/2014/main" val="10673"/>
                        </a:ext>
                      </a:extLst>
                    </a:gridCol>
                  </a:tblGrid>
                  <a:tr h="718566">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52770" b="-1344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0882" r="-155000" b="-1344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89197" r="-45983" b="-13445"/>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628916" b="-13445"/>
                          </a:stretch>
                        </a:blipFill>
                      </a:tcPr>
                    </a:tc>
                    <a:extLst>
                      <a:ext uri="{0D108BD9-81ED-4DB2-BD59-A6C34878D82A}">
                        <a16:rowId xmlns:a16="http://schemas.microsoft.com/office/drawing/2014/main" val="10451"/>
                      </a:ext>
                    </a:extLst>
                  </a:tr>
                </a:tbl>
              </a:graphicData>
            </a:graphic>
          </p:graphicFrame>
        </mc:Fallback>
      </mc:AlternateContent>
      <p:pic>
        <p:nvPicPr>
          <p:cNvPr id="3" name="yt_shape_1684382967999">
            <a:extLst>
              <a:ext uri="{FF2B5EF4-FFF2-40B4-BE49-F238E27FC236}">
                <a16:creationId xmlns:a16="http://schemas.microsoft.com/office/drawing/2014/main" id="{C6252CB7-CCEB-D857-1FC4-D3B48F85D06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40039"/>
            <a:ext cx="1168464" cy="364360"/>
          </a:xfrm>
          <a:prstGeom prst="rect">
            <a:avLst/>
          </a:prstGeom>
        </p:spPr>
      </p:pic>
      <p:sp>
        <p:nvSpPr>
          <p:cNvPr id="2" name="文本框 1">
            <a:extLst>
              <a:ext uri="{FF2B5EF4-FFF2-40B4-BE49-F238E27FC236}">
                <a16:creationId xmlns:a16="http://schemas.microsoft.com/office/drawing/2014/main" id="{2FE17387-17C3-DFFF-94FC-596831620CB0}"/>
              </a:ext>
            </a:extLst>
          </p:cNvPr>
          <p:cNvSpPr txBox="1"/>
          <p:nvPr/>
        </p:nvSpPr>
        <p:spPr>
          <a:xfrm>
            <a:off x="9081289" y="2865028"/>
            <a:ext cx="383286" cy="809321"/>
          </a:xfrm>
          <a:prstGeom prst="rect">
            <a:avLst/>
          </a:prstGeom>
          <a:noFill/>
        </p:spPr>
        <p:txBody>
          <a:bodyPr vert="horz" wrap="none" rtlCol="0" anchor="ctr">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887" name="yt_shape_15887"/>
              <p:cNvSpPr txBox="1"/>
              <p:nvPr/>
            </p:nvSpPr>
            <p:spPr>
              <a:xfrm>
                <a:off x="540119" y="867351"/>
                <a:ext cx="11111999" cy="1133644"/>
              </a:xfrm>
              <a:prstGeom prst="rect">
                <a:avLst/>
              </a:prstGeom>
            </p:spPr>
            <p:txBody>
              <a:bodyPr vert="horz" wrap="square" lIns="0" tIns="0" rIns="0" bIns="0" rtlCol="0">
                <a:spAutoFit/>
              </a:bodyPr>
              <a:lstStyle/>
              <a:p>
                <a:pPr algn="just" eaLnBrk="1" fontAlgn="b"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Rt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为</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上一点</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且</a:t>
                </a:r>
                <a:r>
                  <a:rPr lang="en-US" altLang="zh-CN" sz="2400" b="0" i="1" u="none">
                    <a:solidFill>
                      <a:srgbClr val="000000"/>
                    </a:solidFill>
                    <a:effectLst/>
                    <a:latin typeface="Times New Roman" pitchFamily="24"/>
                    <a:ea typeface="Times New Roman" pitchFamily="24"/>
                    <a:cs typeface="宋体" pitchFamily="24"/>
                  </a:rPr>
                  <a:t>AE</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BE</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EF</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于</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连接</a:t>
                </a:r>
                <a:r>
                  <a:rPr lang="en-US" altLang="zh-CN" sz="2400" b="0" i="1" u="none">
                    <a:solidFill>
                      <a:srgbClr val="000000"/>
                    </a:solidFill>
                    <a:effectLst/>
                    <a:latin typeface="Times New Roman" pitchFamily="24"/>
                    <a:ea typeface="Times New Roman" pitchFamily="24"/>
                    <a:cs typeface="宋体" pitchFamily="24"/>
                  </a:rPr>
                  <a:t>BF</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CFB</a:t>
                </a:r>
                <a:r>
                  <a:rPr lang="zh-CN" altLang="zh-CN" sz="2400" b="0" i="0" u="none">
                    <a:solidFill>
                      <a:srgbClr val="000000"/>
                    </a:solidFill>
                    <a:effectLst/>
                    <a:latin typeface="Times New Roman" pitchFamily="24"/>
                    <a:ea typeface="宋体" pitchFamily="24"/>
                    <a:cs typeface="宋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5</m:t>
                        </m:r>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e>
                        </m:rad>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den>
                    </m:f>
                  </m:oMath>
                </a14:m>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mc:Choice>
        <mc:Fallback>
          <p:sp>
            <p:nvSpPr>
              <p:cNvPr id="15887" name="yt_shape_15887"/>
              <p:cNvSpPr txBox="1">
                <a:spLocks noRot="1" noChangeAspect="1" noMove="1" noResize="1" noEditPoints="1" noAdjustHandles="1" noChangeArrowheads="1" noChangeShapeType="1" noTextEdit="1"/>
              </p:cNvSpPr>
              <p:nvPr/>
            </p:nvSpPr>
            <p:spPr>
              <a:xfrm>
                <a:off x="540119" y="867351"/>
                <a:ext cx="11111999" cy="1133644"/>
              </a:xfrm>
              <a:prstGeom prst="rect">
                <a:avLst/>
              </a:prstGeom>
              <a:blipFill>
                <a:blip r:embed="rId2"/>
                <a:stretch>
                  <a:fillRect l="-1701" t="-5914" r="-1701" b="-11828"/>
                </a:stretch>
              </a:blipFill>
            </p:spPr>
            <p:txBody>
              <a:bodyPr/>
              <a:lstStyle/>
              <a:p>
                <a:r>
                  <a:rPr lang="zh-CN" altLang="en-US">
                    <a:noFill/>
                  </a:rPr>
                  <a:t> </a:t>
                </a:r>
              </a:p>
            </p:txBody>
          </p:sp>
        </mc:Fallback>
      </mc:AlternateContent>
      <p:pic>
        <p:nvPicPr>
          <p:cNvPr id="15889" name="yt_image_15889">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9624392" y="1414211"/>
            <a:ext cx="1895094" cy="1064133"/>
          </a:xfrm>
          <a:prstGeom prst="rect">
            <a:avLst/>
          </a:prstGeom>
          <a:noFill/>
          <a:extLst>
            <a:ext uri="{909E8E84-426E-40DD-AFC4-6F175D3DCCD1}">
              <a14:hiddenFill xmlns:a14="http://schemas.microsoft.com/office/drawing/2010/main">
                <a:solidFill>
                  <a:srgbClr val="FFFFFF"/>
                </a:solidFill>
              </a14:hiddenFill>
            </a:ext>
          </a:extLst>
        </p:spPr>
      </p:pic>
      <p:sp>
        <p:nvSpPr>
          <p:cNvPr id="15891" name="yt_shape_15891"/>
          <p:cNvSpPr txBox="1"/>
          <p:nvPr/>
        </p:nvSpPr>
        <p:spPr>
          <a:xfrm>
            <a:off x="540119" y="2623849"/>
            <a:ext cx="10153421" cy="428515"/>
          </a:xfrm>
          <a:prstGeom prst="rect">
            <a:avLst/>
          </a:prstGeom>
        </p:spPr>
        <p:txBody>
          <a:bodyPr vert="horz" wrap="non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在正方形</a:t>
            </a:r>
            <a:r>
              <a:rPr lang="en-US" altLang="zh-CN" sz="2400" b="0" i="1" u="none">
                <a:solidFill>
                  <a:srgbClr val="000000"/>
                </a:solidFill>
                <a:effectLst/>
                <a:latin typeface="Times New Roman" pitchFamily="24"/>
                <a:ea typeface="Times New Roman" pitchFamily="24"/>
                <a:cs typeface="宋体" pitchFamily="24"/>
              </a:rPr>
              <a:t>ABCD</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是</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的中点</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BE</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AE</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试求</a:t>
            </a:r>
            <a:r>
              <a:rPr lang="en-US" altLang="zh-CN" sz="2400" b="0" i="0" u="none">
                <a:solidFill>
                  <a:srgbClr val="000000"/>
                </a:solidFill>
                <a:effectLst/>
                <a:latin typeface="Times New Roman" pitchFamily="24"/>
                <a:ea typeface="Times New Roman" pitchFamily="24"/>
                <a:cs typeface="宋体" pitchFamily="24"/>
              </a:rPr>
              <a:t>sin</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ECM</a:t>
            </a:r>
            <a:r>
              <a:rPr lang="zh-CN" altLang="zh-CN" sz="2400" b="0" i="0" u="none">
                <a:solidFill>
                  <a:srgbClr val="000000"/>
                </a:solidFill>
                <a:effectLst/>
                <a:latin typeface="Times New Roman" pitchFamily="24"/>
                <a:ea typeface="宋体" pitchFamily="24"/>
                <a:cs typeface="宋体" pitchFamily="24"/>
              </a:rPr>
              <a:t>的值</a:t>
            </a:r>
            <a:r>
              <a:rPr lang="en-US" altLang="zh-CN" sz="2400" b="0" i="0" u="none">
                <a:solidFill>
                  <a:srgbClr val="000000"/>
                </a:solidFill>
                <a:effectLst/>
                <a:latin typeface="Times New Roman" pitchFamily="24"/>
                <a:ea typeface="Times New Roman" pitchFamily="24"/>
                <a:cs typeface="宋体" pitchFamily="24"/>
              </a:rPr>
              <a:t>.</a:t>
            </a:r>
          </a:p>
        </p:txBody>
      </p:sp>
      <p:pic>
        <p:nvPicPr>
          <p:cNvPr id="15892" name="yt_image_15892">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10106738" y="3300319"/>
            <a:ext cx="1412748" cy="153619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95E58559-B606-A6BF-2B27-E99F1A130B9B}"/>
                  </a:ext>
                </a:extLst>
              </p:cNvPr>
              <p:cNvSpPr txBox="1"/>
              <p:nvPr/>
            </p:nvSpPr>
            <p:spPr>
              <a:xfrm>
                <a:off x="5838083" y="1215083"/>
                <a:ext cx="888174" cy="740804"/>
              </a:xfrm>
              <a:prstGeom prst="rect">
                <a:avLst/>
              </a:prstGeom>
              <a:noFill/>
            </p:spPr>
            <p:txBody>
              <a:bodyPr vert="horz" wrap="none" rtlCol="0" anchor="ctr">
                <a:noAutofit/>
              </a:bodyPr>
              <a:lstStyle/>
              <a:p>
                <a:pPr algn="just"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5</m:t>
                        </m:r>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e>
                        </m:rad>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den>
                    </m:f>
                  </m:oMath>
                </a14:m>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mc:Choice>
        <mc:Fallback>
          <p:sp>
            <p:nvSpPr>
              <p:cNvPr id="2" name="文本框 1">
                <a:extLst>
                  <a:ext uri="{FF2B5EF4-FFF2-40B4-BE49-F238E27FC236}">
                    <a16:creationId xmlns:a16="http://schemas.microsoft.com/office/drawing/2014/main" id="{95E58559-B606-A6BF-2B27-E99F1A130B9B}"/>
                  </a:ext>
                </a:extLst>
              </p:cNvPr>
              <p:cNvSpPr txBox="1">
                <a:spLocks noRot="1" noChangeAspect="1" noMove="1" noResize="1" noEditPoints="1" noAdjustHandles="1" noChangeArrowheads="1" noChangeShapeType="1" noTextEdit="1"/>
              </p:cNvSpPr>
              <p:nvPr/>
            </p:nvSpPr>
            <p:spPr>
              <a:xfrm>
                <a:off x="5838083" y="1215083"/>
                <a:ext cx="888174" cy="740804"/>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yt_shape_15894">
                <a:extLst>
                  <a:ext uri="{FF2B5EF4-FFF2-40B4-BE49-F238E27FC236}">
                    <a16:creationId xmlns:a16="http://schemas.microsoft.com/office/drawing/2014/main" id="{947C6B9E-B4BD-4B75-83E5-C88DF1F322D9}"/>
                  </a:ext>
                </a:extLst>
              </p:cNvPr>
              <p:cNvSpPr txBox="1"/>
              <p:nvPr/>
            </p:nvSpPr>
            <p:spPr>
              <a:xfrm>
                <a:off x="540119" y="3213283"/>
                <a:ext cx="10153421" cy="331206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解</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设</a:t>
                </a:r>
                <a:r>
                  <a:rPr lang="en-US" altLang="zh-CN" sz="2400" b="0" i="1" u="none" dirty="0">
                    <a:solidFill>
                      <a:srgbClr val="FF0000"/>
                    </a:solidFill>
                    <a:effectLst/>
                    <a:latin typeface="Times New Roman" pitchFamily="24"/>
                    <a:ea typeface="Times New Roman" pitchFamily="24"/>
                    <a:cs typeface="宋体" pitchFamily="24"/>
                  </a:rPr>
                  <a:t>AE</a:t>
                </a:r>
                <a:r>
                  <a:rPr lang="zh-CN" altLang="zh-CN" sz="2400" b="0" i="0" u="none" dirty="0">
                    <a:solidFill>
                      <a:srgbClr val="FF0000"/>
                    </a:solidFill>
                    <a:effectLst/>
                    <a:latin typeface="Times New Roman"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则</a:t>
                </a:r>
                <a:r>
                  <a:rPr lang="en-US" altLang="zh-CN" sz="2400" b="0" i="1" u="none" dirty="0">
                    <a:solidFill>
                      <a:srgbClr val="FF0000"/>
                    </a:solidFill>
                    <a:effectLst/>
                    <a:latin typeface="Times New Roman" pitchFamily="24"/>
                    <a:ea typeface="Times New Roman" pitchFamily="24"/>
                    <a:cs typeface="宋体" pitchFamily="24"/>
                  </a:rPr>
                  <a:t>BE</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Times New Roman" pitchFamily="24"/>
                    <a:ea typeface="Times New Roman" pitchFamily="24"/>
                    <a:cs typeface="宋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cs typeface="宋体" pitchFamily="24"/>
                  </a:rPr>
                  <a:t>BC</a:t>
                </a:r>
                <a:r>
                  <a:rPr lang="zh-CN" altLang="zh-CN" sz="2400" b="0" i="0" u="none" dirty="0">
                    <a:solidFill>
                      <a:srgbClr val="FF0000"/>
                    </a:solidFill>
                    <a:effectLst/>
                    <a:latin typeface="Times New Roman"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CD</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4</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AM</a:t>
                </a:r>
                <a:r>
                  <a:rPr lang="zh-CN" altLang="zh-CN" sz="2400" b="0" i="0" u="none" dirty="0">
                    <a:solidFill>
                      <a:srgbClr val="FF0000"/>
                    </a:solidFill>
                    <a:effectLst/>
                    <a:latin typeface="Times New Roman"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MD</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Times New Roman" pitchFamily="24"/>
                    <a:ea typeface="Times New Roman"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CE</a:t>
                </a:r>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𝐵</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𝐸</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𝐵</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𝐶</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endParaRPr lang="zh-CN" altLang="zh-CN" sz="2400" b="0" i="0" u="none" dirty="0">
                  <a:solidFill>
                    <a:srgbClr val="FF0000"/>
                  </a:solidFill>
                  <a:effectLst/>
                  <a:latin typeface="Times New Roman" pitchFamily="24"/>
                  <a:ea typeface="宋体" pitchFamily="24"/>
                  <a:cs typeface="宋体" pitchFamily="24"/>
                </a:endParaRPr>
              </a:p>
              <a:p>
                <a:pPr algn="l" eaLnBrk="1" latinLnBrk="0" hangingPunct="0">
                  <a:lnSpc>
                    <a:spcPct val="129999"/>
                  </a:lnSpc>
                </a:pPr>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m:rPr>
                            <m:nor/>
                          </m:rPr>
                          <a:rPr lang="zh-CN"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3</m:t>
                        </m:r>
                        <m:r>
                          <a:rPr lang="en-US" altLang="zh-CN" sz="2400" b="0" i="1">
                            <a:solidFill>
                              <a:srgbClr val="FF0000"/>
                            </a:solidFill>
                            <a:effectLst/>
                            <a:latin typeface="Cambria Math" panose="02040503050406030204" pitchFamily="12" charset="0"/>
                            <a:ea typeface="Cambria Math" panose="02040503050406030204" pitchFamily="12" charset="0"/>
                          </a:rPr>
                          <m:t>𝑥</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m:rPr>
                                <m:nor/>
                              </m:rPr>
                              <a:rPr lang="zh-CN" altLang="zh-CN" sz="2400" b="0" i="0">
                                <a:solidFill>
                                  <a:srgbClr val="FF0000"/>
                                </a:solidFill>
                                <a:effectLst/>
                                <a:latin typeface="Times New Roman" panose="02040503050406030204" pitchFamily="12" charset="0"/>
                                <a:ea typeface="宋体" panose="02040503050406030204" pitchFamily="12" charset="0"/>
                              </a:rPr>
                              <m:t>）</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r>
                          <m:rPr>
                            <m:nor/>
                          </m:rPr>
                          <a:rPr lang="zh-CN"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4</m:t>
                        </m:r>
                        <m:r>
                          <a:rPr lang="en-US" altLang="zh-CN" sz="2400" b="0" i="1">
                            <a:solidFill>
                              <a:srgbClr val="FF0000"/>
                            </a:solidFill>
                            <a:effectLst/>
                            <a:latin typeface="Cambria Math" panose="02040503050406030204" pitchFamily="12" charset="0"/>
                            <a:ea typeface="Cambria Math" panose="02040503050406030204" pitchFamily="12" charset="0"/>
                          </a:rPr>
                          <m:t>𝑥</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m:rPr>
                                <m:nor/>
                              </m:rPr>
                              <a:rPr lang="zh-CN" altLang="zh-CN" sz="2400" b="0" i="0">
                                <a:solidFill>
                                  <a:srgbClr val="FF0000"/>
                                </a:solidFill>
                                <a:effectLst/>
                                <a:latin typeface="Times New Roman" panose="02040503050406030204" pitchFamily="12" charset="0"/>
                                <a:ea typeface="宋体" panose="02040503050406030204" pitchFamily="12" charset="0"/>
                              </a:rPr>
                              <m:t>）</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5</a:t>
                </a:r>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Times New Roman" pitchFamily="24"/>
                    <a:ea typeface="Times New Roman"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EM</a:t>
                </a:r>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𝐸</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𝑀</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𝑥</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r>
                          <m:rPr>
                            <m:nor/>
                          </m:rPr>
                          <a:rPr lang="zh-CN"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2</m:t>
                        </m:r>
                        <m:r>
                          <a:rPr lang="en-US" altLang="zh-CN" sz="2400" b="0" i="1">
                            <a:solidFill>
                              <a:srgbClr val="FF0000"/>
                            </a:solidFill>
                            <a:effectLst/>
                            <a:latin typeface="Cambria Math" panose="02040503050406030204" pitchFamily="12" charset="0"/>
                            <a:ea typeface="Cambria Math" panose="02040503050406030204" pitchFamily="12" charset="0"/>
                          </a:rPr>
                          <m:t>𝑥</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m:rPr>
                                <m:nor/>
                              </m:rPr>
                              <a:rPr lang="zh-CN" altLang="zh-CN" sz="2400" b="0" i="0">
                                <a:solidFill>
                                  <a:srgbClr val="FF0000"/>
                                </a:solidFill>
                                <a:effectLst/>
                                <a:latin typeface="Times New Roman" panose="02040503050406030204" pitchFamily="12" charset="0"/>
                                <a:ea typeface="宋体" panose="02040503050406030204" pitchFamily="12" charset="0"/>
                              </a:rPr>
                              <m:t>）</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5</m:t>
                        </m:r>
                      </m:e>
                    </m:rad>
                  </m:oMath>
                </a14:m>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Times New Roman" pitchFamily="24"/>
                    <a:ea typeface="Times New Roman" pitchFamily="24"/>
                    <a:cs typeface="宋体" pitchFamily="24"/>
                  </a:rPr>
                  <a:t>，</a:t>
                </a:r>
              </a:p>
              <a:p>
                <a:pPr algn="l" eaLnBrk="1" latinLnBrk="0" hangingPunct="0">
                  <a:lnSpc>
                    <a:spcPct val="129999"/>
                  </a:lnSpc>
                </a:pPr>
                <a:r>
                  <a:rPr lang="en-US" altLang="zh-CN" sz="2400" b="0" i="1" u="none" dirty="0">
                    <a:solidFill>
                      <a:srgbClr val="FF0000"/>
                    </a:solidFill>
                    <a:effectLst/>
                    <a:latin typeface="Times New Roman" pitchFamily="24"/>
                    <a:ea typeface="Times New Roman" pitchFamily="24"/>
                    <a:cs typeface="宋体" pitchFamily="24"/>
                  </a:rPr>
                  <a:t>CM</a:t>
                </a:r>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𝑀</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𝐷</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𝐶</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𝐷</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m:rPr>
                            <m:nor/>
                          </m:rPr>
                          <a:rPr lang="zh-CN"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2</m:t>
                        </m:r>
                        <m:r>
                          <a:rPr lang="en-US" altLang="zh-CN" sz="2400" b="0" i="1">
                            <a:solidFill>
                              <a:srgbClr val="FF0000"/>
                            </a:solidFill>
                            <a:effectLst/>
                            <a:latin typeface="Cambria Math" panose="02040503050406030204" pitchFamily="12" charset="0"/>
                            <a:ea typeface="Cambria Math" panose="02040503050406030204" pitchFamily="12" charset="0"/>
                          </a:rPr>
                          <m:t>𝑥</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m:rPr>
                                <m:nor/>
                              </m:rPr>
                              <a:rPr lang="zh-CN" altLang="zh-CN" sz="2400" b="0" i="0">
                                <a:solidFill>
                                  <a:srgbClr val="FF0000"/>
                                </a:solidFill>
                                <a:effectLst/>
                                <a:latin typeface="Times New Roman" panose="02040503050406030204" pitchFamily="12" charset="0"/>
                                <a:ea typeface="宋体" panose="02040503050406030204" pitchFamily="12" charset="0"/>
                              </a:rPr>
                              <m:t>）</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a:rPr lang="zh-CN" altLang="zh-CN" sz="2400" b="0" i="0">
                            <a:solidFill>
                              <a:srgbClr val="FF0000"/>
                            </a:solidFill>
                            <a:effectLst/>
                            <a:latin typeface="Cambria Math" panose="02040503050406030204" pitchFamily="12" charset="0"/>
                            <a:ea typeface="Cambria Math" panose="02040503050406030204" pitchFamily="12" charset="0"/>
                          </a:rPr>
                          <m:t>＋</m:t>
                        </m:r>
                        <m:r>
                          <m:rPr>
                            <m:nor/>
                          </m:rPr>
                          <a:rPr lang="zh-CN"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0">
                            <a:solidFill>
                              <a:srgbClr val="FF0000"/>
                            </a:solidFill>
                            <a:effectLst/>
                            <a:latin typeface="Cambria Math" panose="02040503050406030204" pitchFamily="12" charset="0"/>
                            <a:ea typeface="Cambria Math" panose="02040503050406030204" pitchFamily="12" charset="0"/>
                          </a:rPr>
                          <m:t>4</m:t>
                        </m:r>
                        <m:r>
                          <a:rPr lang="en-US" altLang="zh-CN" sz="2400" b="0" i="1">
                            <a:solidFill>
                              <a:srgbClr val="FF0000"/>
                            </a:solidFill>
                            <a:effectLst/>
                            <a:latin typeface="Cambria Math" panose="02040503050406030204" pitchFamily="12" charset="0"/>
                            <a:ea typeface="Cambria Math" panose="02040503050406030204" pitchFamily="12" charset="0"/>
                          </a:rPr>
                          <m:t>𝑥</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m:rPr>
                                <m:nor/>
                              </m:rPr>
                              <a:rPr lang="zh-CN" altLang="zh-CN" sz="2400" b="0" i="0">
                                <a:solidFill>
                                  <a:srgbClr val="FF0000"/>
                                </a:solidFill>
                                <a:effectLst/>
                                <a:latin typeface="Times New Roman" panose="02040503050406030204" pitchFamily="12" charset="0"/>
                                <a:ea typeface="宋体" panose="02040503050406030204" pitchFamily="12" charset="0"/>
                              </a:rPr>
                              <m:t>）</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5</m:t>
                        </m:r>
                      </m:e>
                    </m:rad>
                  </m:oMath>
                </a14:m>
                <a:r>
                  <a:rPr lang="en-US" altLang="zh-CN" sz="2400" b="0" i="1" u="none" dirty="0">
                    <a:solidFill>
                      <a:srgbClr val="FF0000"/>
                    </a:solidFill>
                    <a:effectLst/>
                    <a:latin typeface="Times New Roman" pitchFamily="24"/>
                    <a:ea typeface="Times New Roman" pitchFamily="24"/>
                    <a:cs typeface="宋体" pitchFamily="24"/>
                  </a:rPr>
                  <a:t>x</a:t>
                </a:r>
                <a:r>
                  <a:rPr lang="zh-CN" altLang="zh-CN" sz="2400" b="0" i="0" u="none" dirty="0">
                    <a:solidFill>
                      <a:srgbClr val="FF0000"/>
                    </a:solidFill>
                    <a:effectLst/>
                    <a:latin typeface="Times New Roman" pitchFamily="24"/>
                    <a:ea typeface="Times New Roman" pitchFamily="24"/>
                    <a:cs typeface="宋体" pitchFamily="24"/>
                  </a:rPr>
                  <a:t>，</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EM</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CM</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25</a:t>
                </a:r>
                <a:r>
                  <a:rPr lang="en-US" altLang="zh-CN" sz="2400" b="0" i="1" u="none" dirty="0">
                    <a:solidFill>
                      <a:srgbClr val="FF0000"/>
                    </a:solidFill>
                    <a:effectLst/>
                    <a:latin typeface="Times New Roman" pitchFamily="24"/>
                    <a:ea typeface="Times New Roman" pitchFamily="24"/>
                    <a:cs typeface="宋体" pitchFamily="24"/>
                  </a:rPr>
                  <a:t>x</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CE</a:t>
                </a:r>
                <a:r>
                  <a:rPr lang="en-US" altLang="zh-CN" sz="2400" b="0" i="0" u="none" baseline="30000"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Times New Roman" pitchFamily="24"/>
                    <a:cs typeface="宋体" pitchFamily="24"/>
                  </a:rPr>
                  <a:t>，</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CEM</a:t>
                </a:r>
                <a:r>
                  <a:rPr lang="zh-CN" altLang="zh-CN" sz="2400" b="0" i="0" u="none" dirty="0">
                    <a:solidFill>
                      <a:srgbClr val="FF0000"/>
                    </a:solidFill>
                    <a:effectLst/>
                    <a:latin typeface="Times New Roman" pitchFamily="24"/>
                    <a:ea typeface="黑体" pitchFamily="24"/>
                    <a:cs typeface="宋体" pitchFamily="24"/>
                  </a:rPr>
                  <a:t>是直角三角形</a:t>
                </a:r>
                <a:r>
                  <a:rPr lang="zh-CN" altLang="zh-CN" sz="2400" b="0" i="0" u="none" dirty="0">
                    <a:solidFill>
                      <a:srgbClr val="FF0000"/>
                    </a:solidFill>
                    <a:effectLst/>
                    <a:latin typeface="Times New Roman" pitchFamily="24"/>
                    <a:ea typeface="Times New Roman" pitchFamily="24"/>
                    <a:cs typeface="宋体" pitchFamily="24"/>
                  </a:rPr>
                  <a:t>，</a:t>
                </a:r>
                <a:r>
                  <a:rPr lang="zh-CN" altLang="zh-CN" sz="2400" b="0" i="0" u="none" dirty="0">
                    <a:solidFill>
                      <a:srgbClr val="FF0000"/>
                    </a:solidFill>
                    <a:effectLst/>
                    <a:latin typeface="Times New Roman" pitchFamily="24"/>
                    <a:ea typeface="黑体" pitchFamily="24"/>
                    <a:cs typeface="宋体" pitchFamily="24"/>
                  </a:rPr>
                  <a:t>且</a:t>
                </a:r>
                <a:r>
                  <a:rPr lang="en-US" altLang="zh-CN" sz="2400" b="0" i="0" u="none" dirty="0">
                    <a:solidFill>
                      <a:srgbClr val="FF0000"/>
                    </a:solidFill>
                    <a:effectLst/>
                    <a:latin typeface="宋体" pitchFamily="24"/>
                    <a:ea typeface="宋体" pitchFamily="24"/>
                    <a:cs typeface="宋体" pitchFamily="24"/>
                  </a:rPr>
                  <a:t>∠</a:t>
                </a:r>
                <a:r>
                  <a:rPr lang="en-US" altLang="zh-CN" sz="2400" b="0" i="1" u="none" dirty="0">
                    <a:solidFill>
                      <a:srgbClr val="FF0000"/>
                    </a:solidFill>
                    <a:effectLst/>
                    <a:latin typeface="Times New Roman" pitchFamily="24"/>
                    <a:ea typeface="Times New Roman" pitchFamily="24"/>
                    <a:cs typeface="宋体" pitchFamily="24"/>
                  </a:rPr>
                  <a:t>CME</a:t>
                </a:r>
                <a:r>
                  <a:rPr lang="zh-CN" altLang="zh-CN" sz="2400" b="0" i="0" u="none" dirty="0">
                    <a:solidFill>
                      <a:srgbClr val="FF0000"/>
                    </a:solidFill>
                    <a:effectLst/>
                    <a:latin typeface="Times New Roman"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90°.</a:t>
                </a:r>
              </a:p>
              <a:p>
                <a:pPr algn="l" eaLnBrk="1" latinLnBrk="0" hangingPunct="0">
                  <a:lnSpc>
                    <a:spcPct val="129999"/>
                  </a:lnSpc>
                </a:pPr>
                <a:r>
                  <a:rPr lang="en-US" altLang="zh-CN" sz="2400" b="0" i="0" u="none" dirty="0">
                    <a:solidFill>
                      <a:srgbClr val="FF0000"/>
                    </a:solidFill>
                    <a:effectLst/>
                    <a:latin typeface="宋体" pitchFamily="24"/>
                    <a:ea typeface="宋体" pitchFamily="24"/>
                    <a:cs typeface="宋体" pitchFamily="24"/>
                  </a:rPr>
                  <a:t>∴</a:t>
                </a:r>
                <a:r>
                  <a:rPr lang="en-US" altLang="zh-CN" sz="2400" b="0" i="0" u="none" dirty="0" err="1">
                    <a:solidFill>
                      <a:srgbClr val="FF0000"/>
                    </a:solidFill>
                    <a:effectLst/>
                    <a:latin typeface="Times New Roman" pitchFamily="24"/>
                    <a:ea typeface="Times New Roman" pitchFamily="24"/>
                    <a:cs typeface="宋体" pitchFamily="24"/>
                  </a:rPr>
                  <a:t>sin</a:t>
                </a:r>
                <a:r>
                  <a:rPr lang="en-US" altLang="zh-CN" sz="2400" b="0" i="0" u="none" dirty="0" err="1">
                    <a:solidFill>
                      <a:srgbClr val="FF0000"/>
                    </a:solidFill>
                    <a:effectLst/>
                    <a:latin typeface="宋体" pitchFamily="24"/>
                    <a:ea typeface="宋体" pitchFamily="24"/>
                    <a:cs typeface="宋体" pitchFamily="24"/>
                  </a:rPr>
                  <a:t>∠</a:t>
                </a:r>
                <a:r>
                  <a:rPr lang="en-US" altLang="zh-CN" sz="2400" b="0" i="1" u="none" dirty="0" err="1">
                    <a:solidFill>
                      <a:srgbClr val="FF0000"/>
                    </a:solidFill>
                    <a:effectLst/>
                    <a:latin typeface="Times New Roman" pitchFamily="24"/>
                    <a:ea typeface="Times New Roman" pitchFamily="24"/>
                    <a:cs typeface="宋体" pitchFamily="24"/>
                  </a:rPr>
                  <a:t>ECM</a:t>
                </a:r>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𝐸𝑀</m:t>
                        </m:r>
                      </m:num>
                      <m:den>
                        <m:r>
                          <a:rPr lang="en-US" altLang="zh-CN" sz="2400" b="0" i="1">
                            <a:solidFill>
                              <a:srgbClr val="FF0000"/>
                            </a:solidFill>
                            <a:effectLst/>
                            <a:latin typeface="Cambria Math" panose="02040503050406030204" pitchFamily="12" charset="0"/>
                            <a:ea typeface="Cambria Math" panose="02040503050406030204" pitchFamily="12" charset="0"/>
                          </a:rPr>
                          <m:t>𝐶𝐸</m:t>
                        </m:r>
                      </m:den>
                    </m:f>
                  </m:oMath>
                </a14:m>
                <a:r>
                  <a:rPr lang="zh-CN" altLang="zh-CN" sz="2400" b="0" i="0" u="none" dirty="0">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0">
                                <a:solidFill>
                                  <a:srgbClr val="FF0000"/>
                                </a:solidFill>
                                <a:effectLst/>
                                <a:latin typeface="Cambria Math" panose="02040503050406030204" pitchFamily="12" charset="0"/>
                                <a:ea typeface="Cambria Math" panose="02040503050406030204" pitchFamily="12" charset="0"/>
                              </a:rPr>
                              <m:t>5</m:t>
                            </m:r>
                          </m:e>
                        </m:rad>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oMath>
                </a14:m>
                <a:r>
                  <a:rPr lang="en-US" altLang="zh-CN" sz="2400" b="0" i="0" u="none" dirty="0">
                    <a:solidFill>
                      <a:srgbClr val="FF0000"/>
                    </a:solidFill>
                    <a:effectLst/>
                    <a:latin typeface="Times New Roman" pitchFamily="24"/>
                    <a:ea typeface="Times New Roman" pitchFamily="24"/>
                    <a:cs typeface="宋体" pitchFamily="24"/>
                  </a:rPr>
                  <a:t>.</a:t>
                </a:r>
              </a:p>
            </p:txBody>
          </p:sp>
        </mc:Choice>
        <mc:Fallback>
          <p:sp>
            <p:nvSpPr>
              <p:cNvPr id="7" name="yt_shape_15894">
                <a:extLst>
                  <a:ext uri="{FF2B5EF4-FFF2-40B4-BE49-F238E27FC236}">
                    <a16:creationId xmlns:a16="http://schemas.microsoft.com/office/drawing/2014/main" id="{947C6B9E-B4BD-4B75-83E5-C88DF1F322D9}"/>
                  </a:ext>
                </a:extLst>
              </p:cNvPr>
              <p:cNvSpPr txBox="1">
                <a:spLocks noRot="1" noChangeAspect="1" noMove="1" noResize="1" noEditPoints="1" noAdjustHandles="1" noChangeArrowheads="1" noChangeShapeType="1" noTextEdit="1"/>
              </p:cNvSpPr>
              <p:nvPr/>
            </p:nvSpPr>
            <p:spPr>
              <a:xfrm>
                <a:off x="540119" y="3213283"/>
                <a:ext cx="10153421" cy="3312061"/>
              </a:xfrm>
              <a:prstGeom prst="rect">
                <a:avLst/>
              </a:prstGeom>
              <a:blipFill>
                <a:blip r:embed="rId6"/>
                <a:stretch>
                  <a:fillRect l="-1862" t="-1473" b="-2394"/>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blinds(horizontal)">
                                      <p:cBhvr>
                                        <p:cTn id="15" dur="500"/>
                                        <p:tgtEl>
                                          <p:spTgt spid="7">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blinds(horizontal)">
                                      <p:cBhvr>
                                        <p:cTn id="18" dur="500"/>
                                        <p:tgtEl>
                                          <p:spTgt spid="7">
                                            <p:txEl>
                                              <p:pRg st="2" end="2"/>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Effect transition="in" filter="blinds(horizontal)">
                                      <p:cBhvr>
                                        <p:cTn id="21" dur="500"/>
                                        <p:tgtEl>
                                          <p:spTgt spid="7">
                                            <p:txEl>
                                              <p:pRg st="3" end="3"/>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Effect transition="in" filter="blinds(horizontal)">
                                      <p:cBhvr>
                                        <p:cTn id="24" dur="500"/>
                                        <p:tgtEl>
                                          <p:spTgt spid="7">
                                            <p:txEl>
                                              <p:pRg st="4" end="4"/>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blinds(horizontal)">
                                      <p:cBhvr>
                                        <p:cTn id="2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896" name="yt_shape_15896"/>
          <p:cNvSpPr txBox="1"/>
          <p:nvPr/>
        </p:nvSpPr>
        <p:spPr>
          <a:xfrm>
            <a:off x="494315" y="900000"/>
            <a:ext cx="3246081" cy="448777"/>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spc="102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等角转化法</a:t>
            </a:r>
          </a:p>
        </p:txBody>
      </p:sp>
      <p:sp>
        <p:nvSpPr>
          <p:cNvPr id="15897" name="yt_shape_15897"/>
          <p:cNvSpPr txBox="1"/>
          <p:nvPr/>
        </p:nvSpPr>
        <p:spPr>
          <a:xfrm>
            <a:off x="540119" y="1399565"/>
            <a:ext cx="11111999" cy="981350"/>
          </a:xfrm>
          <a:prstGeom prst="rect">
            <a:avLst/>
          </a:prstGeom>
          <a:ln>
            <a:solidFill>
              <a:srgbClr val="000000"/>
            </a:solidFill>
          </a:ln>
        </p:spPr>
        <p:txBody>
          <a:bodyPr vert="horz" wrap="square" lIns="72000" tIns="0" rIns="72000" bIns="7200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【方法指导】</a:t>
            </a:r>
            <a:r>
              <a:rPr lang="zh-CN" altLang="zh-CN" sz="2400" b="0" i="0" u="none">
                <a:solidFill>
                  <a:srgbClr val="000000"/>
                </a:solidFill>
                <a:effectLst/>
                <a:latin typeface="Times New Roman" pitchFamily="24"/>
                <a:ea typeface="楷体" pitchFamily="24"/>
                <a:cs typeface="宋体" pitchFamily="24"/>
              </a:rPr>
              <a:t>当直接求锐角三角函数值比较困难时</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可采用转化法将不容易求的锐角的三角函数值转化为易求的三角函数值来计算</a:t>
            </a:r>
            <a:r>
              <a:rPr lang="en-US" altLang="zh-CN" sz="2400" b="0" i="0" u="none">
                <a:solidFill>
                  <a:srgbClr val="000000"/>
                </a:solidFill>
                <a:effectLst/>
                <a:latin typeface="Times New Roman" pitchFamily="24"/>
                <a:ea typeface="Times New Roman" pitchFamily="24"/>
                <a:cs typeface="宋体" pitchFamily="24"/>
              </a:rPr>
              <a:t>.</a:t>
            </a:r>
          </a:p>
        </p:txBody>
      </p:sp>
      <p:sp>
        <p:nvSpPr>
          <p:cNvPr id="15898" name="yt_shape_15898"/>
          <p:cNvSpPr txBox="1"/>
          <p:nvPr/>
        </p:nvSpPr>
        <p:spPr>
          <a:xfrm>
            <a:off x="540119" y="2431703"/>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三点在正方形网格线的交点处</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若将</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绕着点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逆时针旋转得到</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宋体" pitchFamily="24"/>
              </a:rPr>
              <a:t>tan</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的值为</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graphicFrame>
            <p:nvGraphicFramePr>
              <p:cNvPr id="15902" name="yt_table_15902_skip" title="H_56.2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47759890"/>
                  </p:ext>
                </p:extLst>
              </p:nvPr>
            </p:nvGraphicFramePr>
            <p:xfrm>
              <a:off x="540000" y="3391138"/>
              <a:ext cx="5963349" cy="713931"/>
            </p:xfrm>
            <a:graphic>
              <a:graphicData uri="http://schemas.openxmlformats.org/drawingml/2006/table">
                <a:tbl>
                  <a:tblPr/>
                  <a:tblGrid>
                    <a:gridCol w="1941830">
                      <a:extLst>
                        <a:ext uri="{9D8B030D-6E8A-4147-A177-3AD203B41FA5}">
                          <a16:colId xmlns:a16="http://schemas.microsoft.com/office/drawing/2014/main" val="10674"/>
                        </a:ext>
                      </a:extLst>
                    </a:gridCol>
                    <a:gridCol w="1924368">
                      <a:extLst>
                        <a:ext uri="{9D8B030D-6E8A-4147-A177-3AD203B41FA5}">
                          <a16:colId xmlns:a16="http://schemas.microsoft.com/office/drawing/2014/main" val="10675"/>
                        </a:ext>
                      </a:extLst>
                    </a:gridCol>
                    <a:gridCol w="2097151">
                      <a:extLst>
                        <a:ext uri="{9D8B030D-6E8A-4147-A177-3AD203B41FA5}">
                          <a16:colId xmlns:a16="http://schemas.microsoft.com/office/drawing/2014/main" val="1067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1</m:t>
                                  </m:r>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r>
                            <a:rPr lang="zh-CN" altLang="zh-CN" sz="2400" b="0" i="0" u="none">
                              <a:solidFill>
                                <a:srgbClr val="000000"/>
                              </a:solidFill>
                              <a:effectLst/>
                              <a:latin typeface="Times New Roman" pitchFamily="24"/>
                              <a:ea typeface="宋体" pitchFamily="24"/>
                              <a:cs typeface="宋体" pitchFamily="24"/>
                            </a:rPr>
                            <a:t>　　</a:t>
                          </a: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ad>
                                    <m:radPr>
                                      <m:degHide m:val="on"/>
                                      <m:ctrlPr>
                                        <a:rPr lang="en-US" altLang="zh-CN" sz="2400" b="0" i="1">
                                          <a:solidFill>
                                            <a:srgbClr val="010000"/>
                                          </a:solidFill>
                                          <a:effectLst/>
                                          <a:latin typeface="Cambria Math" panose="02040503050406030204" pitchFamily="18" charset="0"/>
                                          <a:ea typeface="Cambria Math" panose="02040503050406030204" pitchFamily="12" charset="0"/>
                                        </a:rPr>
                                      </m:ctrlPr>
                                    </m:radPr>
                                    <m:deg/>
                                    <m:e>
                                      <m:r>
                                        <a:rPr lang="en-US" altLang="zh-CN" sz="2400" b="0" i="0">
                                          <a:solidFill>
                                            <a:srgbClr val="010000"/>
                                          </a:solidFill>
                                          <a:effectLst/>
                                          <a:latin typeface="Cambria Math" panose="02040503050406030204" pitchFamily="12" charset="0"/>
                                          <a:ea typeface="Cambria Math" panose="02040503050406030204" pitchFamily="12" charset="0"/>
                                        </a:rPr>
                                        <m:t>2</m:t>
                                      </m:r>
                                    </m:e>
                                  </m:rad>
                                </m:num>
                                <m:den>
                                  <m:r>
                                    <a:rPr lang="en-US" altLang="zh-CN" sz="2400" b="0" i="0">
                                      <a:solidFill>
                                        <a:srgbClr val="010000"/>
                                      </a:solidFill>
                                      <a:effectLst/>
                                      <a:latin typeface="Cambria Math" panose="02040503050406030204" pitchFamily="12" charset="0"/>
                                      <a:ea typeface="Cambria Math" panose="02040503050406030204" pitchFamily="12"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52"/>
                      </a:ext>
                    </a:extLst>
                  </a:tr>
                </a:tbl>
              </a:graphicData>
            </a:graphic>
          </p:graphicFrame>
        </mc:Choice>
        <mc:Fallback>
          <p:graphicFrame>
            <p:nvGraphicFramePr>
              <p:cNvPr id="15902" name="yt_table_15902_skip" title="H_56.2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47759890"/>
                  </p:ext>
                </p:extLst>
              </p:nvPr>
            </p:nvGraphicFramePr>
            <p:xfrm>
              <a:off x="540000" y="3391138"/>
              <a:ext cx="5963349" cy="713931"/>
            </p:xfrm>
            <a:graphic>
              <a:graphicData uri="http://schemas.openxmlformats.org/drawingml/2006/table">
                <a:tbl>
                  <a:tblPr/>
                  <a:tblGrid>
                    <a:gridCol w="1941830">
                      <a:extLst>
                        <a:ext uri="{9D8B030D-6E8A-4147-A177-3AD203B41FA5}">
                          <a16:colId xmlns:a16="http://schemas.microsoft.com/office/drawing/2014/main" val="10674"/>
                        </a:ext>
                      </a:extLst>
                    </a:gridCol>
                    <a:gridCol w="1924368">
                      <a:extLst>
                        <a:ext uri="{9D8B030D-6E8A-4147-A177-3AD203B41FA5}">
                          <a16:colId xmlns:a16="http://schemas.microsoft.com/office/drawing/2014/main" val="10675"/>
                        </a:ext>
                      </a:extLst>
                    </a:gridCol>
                    <a:gridCol w="2097151">
                      <a:extLst>
                        <a:ext uri="{9D8B030D-6E8A-4147-A177-3AD203B41FA5}">
                          <a16:colId xmlns:a16="http://schemas.microsoft.com/office/drawing/2014/main" val="10676"/>
                        </a:ext>
                      </a:extLst>
                    </a:gridCol>
                  </a:tblGrid>
                  <a:tr h="713931">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06897" b="-14407"/>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949" r="-108861" b="-14407"/>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84593" b="-14407"/>
                          </a:stretch>
                        </a:blipFill>
                      </a:tcPr>
                    </a:tc>
                    <a:extLst>
                      <a:ext uri="{0D108BD9-81ED-4DB2-BD59-A6C34878D82A}">
                        <a16:rowId xmlns:a16="http://schemas.microsoft.com/office/drawing/2014/main" val="10452"/>
                      </a:ext>
                    </a:extLst>
                  </a:tr>
                </a:tbl>
              </a:graphicData>
            </a:graphic>
          </p:graphicFrame>
        </mc:Fallback>
      </mc:AlternateContent>
      <p:grpSp>
        <p:nvGrpSpPr>
          <p:cNvPr id="15899" name="yt_shape_15899_skip" title="H_138.2811">
            <a:extLst>
              <a:ext uri="{FF2B5EF4-FFF2-40B4-BE49-F238E27FC236}">
                <a16:creationId xmlns:a16="http://schemas.microsoft.com/office/drawing/2014/main" id="{249740F1-2B05-4C5A-B423-6F681AEFABC2}"/>
              </a:ext>
            </a:extLst>
          </p:cNvPr>
          <p:cNvGrpSpPr/>
          <p:nvPr/>
        </p:nvGrpSpPr>
        <p:grpSpPr>
          <a:xfrm>
            <a:off x="10016496" y="3391138"/>
            <a:ext cx="1633347" cy="1824685"/>
            <a:chOff x="0" y="0"/>
            <a:chExt cx="1633347" cy="1824685"/>
          </a:xfrm>
        </p:grpSpPr>
        <p:pic>
          <p:nvPicPr>
            <p:cNvPr id="2" name="yt_image_15899">
              <a:extLst>
                <a:ext uri="">
                  <a16:creationId xmlns:m="http://schemas.openxmlformats.org/officeDocument/2006/math" xmlns:mc="http://schemas.openxmlformats.org/markup-compatibility/2006"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3" cstate="print"/>
            <a:srcRect/>
            <a:stretch>
              <a:fillRect/>
            </a:stretch>
          </p:blipFill>
          <p:spPr bwMode="auto">
            <a:xfrm>
              <a:off x="0" y="0"/>
              <a:ext cx="1633347" cy="1360170"/>
            </a:xfrm>
            <a:prstGeom prst="rect">
              <a:avLst/>
            </a:prstGeom>
            <a:noFill/>
            <a:extLst>
              <a:ext uri="{909E8E84-426E-40DD-AFC4-6F175D3DCCD1}">
                <a14:hiddenFill xmlns:a14="http://schemas.microsoft.com/office/drawing/2010/main">
                  <a:solidFill>
                    <a:srgbClr val="FFFFFF"/>
                  </a:solidFill>
                </a14:hiddenFill>
              </a:ext>
            </a:extLst>
          </p:spPr>
        </p:pic>
        <p:sp>
          <p:nvSpPr>
            <p:cNvPr id="15901" name="yt_shape_15901"/>
            <p:cNvSpPr txBox="1"/>
            <p:nvPr/>
          </p:nvSpPr>
          <p:spPr>
            <a:xfrm>
              <a:off x="283392" y="1396170"/>
              <a:ext cx="1102562" cy="428515"/>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84382968039">
            <a:extLst>
              <a:ext uri="{FF2B5EF4-FFF2-40B4-BE49-F238E27FC236}">
                <a16:creationId xmlns:a16="http://schemas.microsoft.com/office/drawing/2014/main" id="{F3DC4F00-2A21-9573-38A6-891136D9DF1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940039"/>
            <a:ext cx="1168464" cy="364360"/>
          </a:xfrm>
          <a:prstGeom prst="rect">
            <a:avLst/>
          </a:prstGeom>
        </p:spPr>
      </p:pic>
      <p:sp>
        <p:nvSpPr>
          <p:cNvPr id="3" name="文本框 2">
            <a:extLst>
              <a:ext uri="{FF2B5EF4-FFF2-40B4-BE49-F238E27FC236}">
                <a16:creationId xmlns:a16="http://schemas.microsoft.com/office/drawing/2014/main" id="{AC09FF6F-4581-6066-7419-42F7A6D127AD}"/>
              </a:ext>
            </a:extLst>
          </p:cNvPr>
          <p:cNvSpPr txBox="1"/>
          <p:nvPr/>
        </p:nvSpPr>
        <p:spPr>
          <a:xfrm>
            <a:off x="4520458" y="2860385"/>
            <a:ext cx="3832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903" name="yt_shape_15903"/>
              <p:cNvSpPr txBox="1"/>
              <p:nvPr/>
            </p:nvSpPr>
            <p:spPr>
              <a:xfrm>
                <a:off x="540119" y="900000"/>
                <a:ext cx="11111999" cy="1070678"/>
              </a:xfrm>
              <a:prstGeom prst="rect">
                <a:avLst/>
              </a:prstGeom>
            </p:spPr>
            <p:txBody>
              <a:bodyPr vert="horz" wrap="square" lIns="0" tIns="0" rIns="0" bIns="0" rtlCol="0">
                <a:spAutoFit/>
              </a:bodyPr>
              <a:lstStyle/>
              <a:p>
                <a:pPr algn="just" eaLnBrk="1" fontAlgn="b"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8.</a:t>
                </a:r>
                <a:r>
                  <a:rPr lang="zh-CN" altLang="zh-CN" sz="2400" b="0" i="0" u="none" dirty="0">
                    <a:solidFill>
                      <a:srgbClr val="000000"/>
                    </a:solidFill>
                    <a:effectLst/>
                    <a:latin typeface="Times New Roman" pitchFamily="24"/>
                    <a:ea typeface="宋体" pitchFamily="24"/>
                    <a:cs typeface="宋体" pitchFamily="24"/>
                  </a:rPr>
                  <a:t>如图</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在矩形</a:t>
                </a:r>
                <a:r>
                  <a:rPr lang="en-US" altLang="zh-CN" sz="2400" b="0" i="1" u="none" dirty="0">
                    <a:solidFill>
                      <a:srgbClr val="000000"/>
                    </a:solidFill>
                    <a:effectLst/>
                    <a:latin typeface="Times New Roman" pitchFamily="24"/>
                    <a:ea typeface="Times New Roman" pitchFamily="24"/>
                    <a:cs typeface="宋体" pitchFamily="24"/>
                  </a:rPr>
                  <a:t>ABCD</a:t>
                </a:r>
                <a:r>
                  <a:rPr lang="zh-CN" altLang="zh-CN" sz="2400" b="0" i="0" u="none" dirty="0">
                    <a:solidFill>
                      <a:srgbClr val="000000"/>
                    </a:solidFill>
                    <a:effectLst/>
                    <a:latin typeface="Times New Roman" pitchFamily="24"/>
                    <a:ea typeface="宋体" pitchFamily="24"/>
                    <a:cs typeface="宋体" pitchFamily="24"/>
                  </a:rPr>
                  <a:t>中</a:t>
                </a:r>
                <a:r>
                  <a:rPr lang="zh-CN" altLang="zh-CN" sz="2400" b="0" i="0" u="none" dirty="0">
                    <a:solidFill>
                      <a:srgbClr val="000000"/>
                    </a:solidFill>
                    <a:effectLst/>
                    <a:latin typeface="Times New Roman" pitchFamily="24"/>
                    <a:ea typeface="Times New Roman"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AB</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Times New Roman"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BC</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点</a:t>
                </a:r>
                <a:r>
                  <a:rPr lang="en-US" altLang="zh-CN" sz="2400" b="0" i="1" u="none" dirty="0">
                    <a:solidFill>
                      <a:srgbClr val="000000"/>
                    </a:solidFill>
                    <a:effectLst/>
                    <a:latin typeface="Times New Roman" pitchFamily="24"/>
                    <a:ea typeface="Times New Roman" pitchFamily="24"/>
                    <a:cs typeface="宋体" pitchFamily="24"/>
                  </a:rPr>
                  <a:t>E</a:t>
                </a:r>
                <a:r>
                  <a:rPr lang="zh-CN" altLang="zh-CN" sz="2400" b="0" i="0" u="none" dirty="0">
                    <a:solidFill>
                      <a:srgbClr val="000000"/>
                    </a:solidFill>
                    <a:effectLst/>
                    <a:latin typeface="Times New Roman" pitchFamily="24"/>
                    <a:ea typeface="宋体" pitchFamily="24"/>
                    <a:cs typeface="宋体" pitchFamily="24"/>
                  </a:rPr>
                  <a:t>在</a:t>
                </a:r>
                <a:r>
                  <a:rPr lang="en-US" altLang="zh-CN" sz="2400" b="0" i="1" u="none" dirty="0">
                    <a:solidFill>
                      <a:srgbClr val="000000"/>
                    </a:solidFill>
                    <a:effectLst/>
                    <a:latin typeface="Times New Roman" pitchFamily="24"/>
                    <a:ea typeface="Times New Roman" pitchFamily="24"/>
                    <a:cs typeface="宋体" pitchFamily="24"/>
                  </a:rPr>
                  <a:t>DC</a:t>
                </a:r>
                <a:r>
                  <a:rPr lang="zh-CN" altLang="zh-CN" sz="2400" b="0" i="0" u="none" dirty="0">
                    <a:solidFill>
                      <a:srgbClr val="000000"/>
                    </a:solidFill>
                    <a:effectLst/>
                    <a:latin typeface="Times New Roman" pitchFamily="24"/>
                    <a:ea typeface="宋体" pitchFamily="24"/>
                    <a:cs typeface="宋体" pitchFamily="24"/>
                  </a:rPr>
                  <a:t>上</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将矩形</a:t>
                </a:r>
                <a:r>
                  <a:rPr lang="en-US" altLang="zh-CN" sz="2400" b="0" i="1" u="none" dirty="0">
                    <a:solidFill>
                      <a:srgbClr val="000000"/>
                    </a:solidFill>
                    <a:effectLst/>
                    <a:latin typeface="Times New Roman" pitchFamily="24"/>
                    <a:ea typeface="Times New Roman" pitchFamily="24"/>
                    <a:cs typeface="宋体" pitchFamily="24"/>
                  </a:rPr>
                  <a:t>ABCD</a:t>
                </a:r>
                <a:r>
                  <a:rPr lang="zh-CN" altLang="zh-CN" sz="2400" b="0" i="0" u="none" dirty="0">
                    <a:solidFill>
                      <a:srgbClr val="000000"/>
                    </a:solidFill>
                    <a:effectLst/>
                    <a:latin typeface="Times New Roman" pitchFamily="24"/>
                    <a:ea typeface="宋体" pitchFamily="24"/>
                    <a:cs typeface="宋体" pitchFamily="24"/>
                  </a:rPr>
                  <a:t>沿</a:t>
                </a:r>
                <a:r>
                  <a:rPr lang="en-US" altLang="zh-CN" sz="2400" b="0" i="1" u="none" dirty="0">
                    <a:solidFill>
                      <a:srgbClr val="000000"/>
                    </a:solidFill>
                    <a:effectLst/>
                    <a:latin typeface="Times New Roman" pitchFamily="24"/>
                    <a:ea typeface="Times New Roman" pitchFamily="24"/>
                    <a:cs typeface="宋体" pitchFamily="24"/>
                  </a:rPr>
                  <a:t>AE</a:t>
                </a:r>
                <a:r>
                  <a:rPr lang="zh-CN" altLang="zh-CN" sz="2400" b="0" i="0" u="none" dirty="0">
                    <a:solidFill>
                      <a:srgbClr val="000000"/>
                    </a:solidFill>
                    <a:effectLst/>
                    <a:latin typeface="Times New Roman" pitchFamily="24"/>
                    <a:ea typeface="宋体" pitchFamily="24"/>
                    <a:cs typeface="宋体" pitchFamily="24"/>
                  </a:rPr>
                  <a:t>折叠</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点</a:t>
                </a:r>
                <a:r>
                  <a:rPr lang="en-US" altLang="zh-CN" sz="2400" b="0" i="1" u="none" dirty="0">
                    <a:solidFill>
                      <a:srgbClr val="000000"/>
                    </a:solidFill>
                    <a:effectLst/>
                    <a:latin typeface="Times New Roman" pitchFamily="24"/>
                    <a:ea typeface="Times New Roman" pitchFamily="24"/>
                    <a:cs typeface="宋体" pitchFamily="24"/>
                  </a:rPr>
                  <a:t>D</a:t>
                </a:r>
                <a:r>
                  <a:rPr lang="zh-CN" altLang="zh-CN" sz="2400" b="0" i="0" u="none" dirty="0">
                    <a:solidFill>
                      <a:srgbClr val="000000"/>
                    </a:solidFill>
                    <a:effectLst/>
                    <a:latin typeface="Times New Roman" pitchFamily="24"/>
                    <a:ea typeface="宋体" pitchFamily="24"/>
                    <a:cs typeface="宋体" pitchFamily="24"/>
                  </a:rPr>
                  <a:t>恰好落在</a:t>
                </a:r>
                <a:r>
                  <a:rPr lang="en-US" altLang="zh-CN" sz="2400" b="0" i="1" u="none" dirty="0">
                    <a:solidFill>
                      <a:srgbClr val="000000"/>
                    </a:solidFill>
                    <a:effectLst/>
                    <a:latin typeface="Times New Roman" pitchFamily="24"/>
                    <a:ea typeface="Times New Roman" pitchFamily="24"/>
                    <a:cs typeface="宋体" pitchFamily="24"/>
                  </a:rPr>
                  <a:t>BC</a:t>
                </a:r>
                <a:r>
                  <a:rPr lang="zh-CN" altLang="zh-CN" sz="2400" b="0" i="0" u="none" dirty="0">
                    <a:solidFill>
                      <a:srgbClr val="000000"/>
                    </a:solidFill>
                    <a:effectLst/>
                    <a:latin typeface="Times New Roman" pitchFamily="24"/>
                    <a:ea typeface="宋体" pitchFamily="24"/>
                    <a:cs typeface="宋体" pitchFamily="24"/>
                  </a:rPr>
                  <a:t>边上的点</a:t>
                </a:r>
                <a:r>
                  <a:rPr lang="en-US" altLang="zh-CN" sz="2400" b="0" i="1" u="none" dirty="0">
                    <a:solidFill>
                      <a:srgbClr val="000000"/>
                    </a:solidFill>
                    <a:effectLst/>
                    <a:latin typeface="Times New Roman" pitchFamily="24"/>
                    <a:ea typeface="Times New Roman" pitchFamily="24"/>
                    <a:cs typeface="宋体" pitchFamily="24"/>
                  </a:rPr>
                  <a:t>F</a:t>
                </a:r>
                <a:r>
                  <a:rPr lang="zh-CN" altLang="zh-CN" sz="2400" b="0" i="0" u="none" dirty="0">
                    <a:solidFill>
                      <a:srgbClr val="000000"/>
                    </a:solidFill>
                    <a:effectLst/>
                    <a:latin typeface="Times New Roman" pitchFamily="24"/>
                    <a:ea typeface="宋体" pitchFamily="24"/>
                    <a:cs typeface="宋体" pitchFamily="24"/>
                  </a:rPr>
                  <a:t>处</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那么</a:t>
                </a:r>
                <a:r>
                  <a:rPr lang="en-US" altLang="zh-CN" sz="2400" b="0" i="0" u="none" dirty="0" err="1">
                    <a:solidFill>
                      <a:srgbClr val="000000"/>
                    </a:solidFill>
                    <a:effectLst/>
                    <a:latin typeface="Times New Roman" pitchFamily="24"/>
                    <a:ea typeface="Times New Roman" pitchFamily="24"/>
                    <a:cs typeface="宋体" pitchFamily="24"/>
                  </a:rPr>
                  <a:t>cos</a:t>
                </a:r>
                <a:r>
                  <a:rPr lang="en-US" altLang="zh-CN" sz="2400" b="0" i="0" u="none" dirty="0" err="1">
                    <a:solidFill>
                      <a:srgbClr val="000000"/>
                    </a:solidFill>
                    <a:effectLst/>
                    <a:latin typeface="宋体" pitchFamily="24"/>
                    <a:ea typeface="宋体" pitchFamily="24"/>
                    <a:cs typeface="宋体" pitchFamily="24"/>
                  </a:rPr>
                  <a:t>∠</a:t>
                </a:r>
                <a:r>
                  <a:rPr lang="en-US" altLang="zh-CN" sz="2400" b="0" i="1" u="none" dirty="0" err="1">
                    <a:solidFill>
                      <a:srgbClr val="000000"/>
                    </a:solidFill>
                    <a:effectLst/>
                    <a:latin typeface="Times New Roman" pitchFamily="24"/>
                    <a:ea typeface="Times New Roman" pitchFamily="24"/>
                    <a:cs typeface="宋体" pitchFamily="24"/>
                  </a:rPr>
                  <a:t>EFC</a:t>
                </a:r>
                <a:r>
                  <a:rPr lang="zh-CN" altLang="zh-CN" sz="2400" b="0" i="0" u="none" dirty="0">
                    <a:solidFill>
                      <a:srgbClr val="000000"/>
                    </a:solidFill>
                    <a:effectLst/>
                    <a:latin typeface="Times New Roman" pitchFamily="24"/>
                    <a:ea typeface="宋体" pitchFamily="24"/>
                    <a:cs typeface="宋体" pitchFamily="24"/>
                  </a:rPr>
                  <a:t>的值是</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FF0000"/>
                    </a:solidFill>
                    <a:effectLst/>
                    <a:uFill>
                      <a:solidFill>
                        <a:srgbClr val="000000"/>
                      </a:solidFill>
                    </a:uFill>
                    <a:latin typeface="Times New Roman" pitchFamily="24"/>
                    <a:ea typeface="宋体" pitchFamily="24"/>
                    <a:cs typeface="宋体" pitchFamily="24"/>
                  </a:rPr>
                  <a:t>　</a:t>
                </a:r>
                <a:r>
                  <a:rPr lang="en-US" altLang="zh-CN" sz="2400" b="0" i="1" u="sng" dirty="0">
                    <a:solidFill>
                      <a:srgbClr val="FF0000"/>
                    </a:solidFill>
                    <a:effectLst/>
                    <a:uFill>
                      <a:solidFill>
                        <a:srgbClr val="000000"/>
                      </a:solidFill>
                    </a:uFill>
                    <a:latin typeface="Times New Roman" pitchFamily="24"/>
                    <a:ea typeface="Times New Roman"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12"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3</m:t>
                        </m:r>
                      </m:num>
                      <m:den>
                        <m:r>
                          <a:rPr lang="en-US" altLang="zh-CN" sz="2400" b="0" i="0" u="sng" smtClean="0">
                            <a:solidFill>
                              <a:srgbClr val="FE0000">
                                <a:alpha val="0"/>
                              </a:srgbClr>
                            </a:solidFill>
                            <a:effectLst/>
                            <a:uFill>
                              <a:solidFill>
                                <a:srgbClr val="000000"/>
                              </a:solidFill>
                            </a:uFill>
                            <a:latin typeface="Cambria Math" panose="02040503050406030204" pitchFamily="12" charset="0"/>
                            <a:ea typeface="Cambria Math" panose="02040503050406030204" pitchFamily="12" charset="0"/>
                          </a:rPr>
                          <m:t>5</m:t>
                        </m:r>
                      </m:den>
                    </m:f>
                  </m:oMath>
                </a14:m>
                <a:r>
                  <a:rPr lang="zh-CN" altLang="zh-CN" sz="2400" b="0" i="1"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 </a:t>
                </a:r>
              </a:p>
            </p:txBody>
          </p:sp>
        </mc:Choice>
        <mc:Fallback>
          <p:sp>
            <p:nvSpPr>
              <p:cNvPr id="15903" name="yt_shape_15903"/>
              <p:cNvSpPr txBox="1">
                <a:spLocks noRot="1" noChangeAspect="1" noMove="1" noResize="1" noEditPoints="1" noAdjustHandles="1" noChangeArrowheads="1" noChangeShapeType="1" noTextEdit="1"/>
              </p:cNvSpPr>
              <p:nvPr/>
            </p:nvSpPr>
            <p:spPr>
              <a:xfrm>
                <a:off x="540119" y="900000"/>
                <a:ext cx="11111999" cy="1070678"/>
              </a:xfrm>
              <a:prstGeom prst="rect">
                <a:avLst/>
              </a:prstGeom>
              <a:blipFill>
                <a:blip r:embed="rId2"/>
                <a:stretch>
                  <a:fillRect l="-1701" t="-6857" r="-1701" b="-12571"/>
                </a:stretch>
              </a:blipFill>
            </p:spPr>
            <p:txBody>
              <a:bodyPr/>
              <a:lstStyle/>
              <a:p>
                <a:r>
                  <a:rPr lang="zh-CN" altLang="en-US">
                    <a:noFill/>
                  </a:rPr>
                  <a:t> </a:t>
                </a:r>
              </a:p>
            </p:txBody>
          </p:sp>
        </mc:Fallback>
      </mc:AlternateContent>
      <p:sp>
        <p:nvSpPr>
          <p:cNvPr id="15908" name="yt_shape_15908"/>
          <p:cNvSpPr txBox="1"/>
          <p:nvPr/>
        </p:nvSpPr>
        <p:spPr>
          <a:xfrm>
            <a:off x="540000" y="3928603"/>
            <a:ext cx="65" cy="322652"/>
          </a:xfrm>
          <a:prstGeom prst="rect">
            <a:avLst/>
          </a:prstGeom>
        </p:spPr>
        <p:txBody>
          <a:bodyPr vert="horz" wrap="none" lIns="0" tIns="0" rIns="0" bIns="0" rtlCol="0">
            <a:spAutoFit/>
          </a:bodyPr>
          <a:lstStyle/>
          <a:p>
            <a:pPr algn="just" eaLnBrk="1" latinLnBrk="0" hangingPunct="0">
              <a:lnSpc>
                <a:spcPct val="129999"/>
              </a:lnSpc>
            </a:pPr>
            <a:endParaRPr/>
          </a:p>
        </p:txBody>
      </p:sp>
      <p:grpSp>
        <p:nvGrpSpPr>
          <p:cNvPr id="15905" name="yt_shape_15905" title="H_130.0911">
            <a:extLst>
              <a:ext uri="{FF2B5EF4-FFF2-40B4-BE49-F238E27FC236}">
                <a16:creationId xmlns:a16="http://schemas.microsoft.com/office/drawing/2014/main" id="{249740F1-2B05-4C5A-B423-6F681AEFABC2}"/>
              </a:ext>
            </a:extLst>
          </p:cNvPr>
          <p:cNvGrpSpPr/>
          <p:nvPr/>
        </p:nvGrpSpPr>
        <p:grpSpPr>
          <a:xfrm>
            <a:off x="5069014" y="2226023"/>
            <a:ext cx="2053971" cy="1720672"/>
            <a:chOff x="0" y="0"/>
            <a:chExt cx="2053971" cy="1720672"/>
          </a:xfrm>
        </p:grpSpPr>
        <p:pic>
          <p:nvPicPr>
            <p:cNvPr id="2" name="yt_image_15905">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0" y="0"/>
              <a:ext cx="2053971" cy="1256157"/>
            </a:xfrm>
            <a:prstGeom prst="rect">
              <a:avLst/>
            </a:prstGeom>
            <a:noFill/>
            <a:extLst>
              <a:ext uri="{909E8E84-426E-40DD-AFC4-6F175D3DCCD1}">
                <a14:hiddenFill xmlns:a14="http://schemas.microsoft.com/office/drawing/2010/main">
                  <a:solidFill>
                    <a:srgbClr val="FFFFFF"/>
                  </a:solidFill>
                </a14:hiddenFill>
              </a:ext>
            </a:extLst>
          </p:spPr>
        </p:pic>
        <p:sp>
          <p:nvSpPr>
            <p:cNvPr id="15907" name="yt_shape_15907"/>
            <p:cNvSpPr txBox="1"/>
            <p:nvPr/>
          </p:nvSpPr>
          <p:spPr>
            <a:xfrm>
              <a:off x="493704" y="1292157"/>
              <a:ext cx="1102562" cy="428515"/>
            </a:xfrm>
            <a:prstGeom prst="rect">
              <a:avLst/>
            </a:prstGeom>
          </p:spPr>
          <p:txBody>
            <a:bodyPr vert="horz" wrap="squar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20777A29-D640-0B20-7945-66B011C1D9B7}"/>
                  </a:ext>
                </a:extLst>
              </p:cNvPr>
              <p:cNvSpPr txBox="1"/>
              <p:nvPr/>
            </p:nvSpPr>
            <p:spPr>
              <a:xfrm>
                <a:off x="7775674" y="1234285"/>
                <a:ext cx="613474" cy="678447"/>
              </a:xfrm>
              <a:prstGeom prst="rect">
                <a:avLst/>
              </a:prstGeom>
              <a:noFill/>
            </p:spPr>
            <p:txBody>
              <a:bodyPr vert="horz" wrap="none" rtlCol="0" anchor="ctr">
                <a:noAutofit/>
              </a:bodyPr>
              <a:lstStyle/>
              <a:p>
                <a:pPr algn="just" fontAlgn="b">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12"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3</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12" charset="0"/>
                            <a:ea typeface="Cambria Math" panose="02040503050406030204" pitchFamily="12" charset="0"/>
                          </a:rPr>
                          <m:t>5</m:t>
                        </m:r>
                      </m:den>
                    </m:f>
                  </m:oMath>
                </a14:m>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20777A29-D640-0B20-7945-66B011C1D9B7}"/>
                  </a:ext>
                </a:extLst>
              </p:cNvPr>
              <p:cNvSpPr txBox="1">
                <a:spLocks noRot="1" noChangeAspect="1" noMove="1" noResize="1" noEditPoints="1" noAdjustHandles="1" noChangeArrowheads="1" noChangeShapeType="1" noTextEdit="1"/>
              </p:cNvSpPr>
              <p:nvPr/>
            </p:nvSpPr>
            <p:spPr>
              <a:xfrm>
                <a:off x="7775674" y="1234285"/>
                <a:ext cx="613474" cy="678447"/>
              </a:xfrm>
              <a:prstGeom prst="rect">
                <a:avLst/>
              </a:prstGeom>
              <a:blipFill>
                <a:blip r:embed="rId4"/>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909" name="yt_shape_15909"/>
              <p:cNvSpPr txBox="1"/>
              <p:nvPr/>
            </p:nvSpPr>
            <p:spPr>
              <a:xfrm>
                <a:off x="540119" y="900000"/>
                <a:ext cx="11111999" cy="112094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是边</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上的高</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为</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的中点</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14</a:t>
                </a:r>
                <a:r>
                  <a:rPr lang="zh-CN"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sin</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12" charset="0"/>
                          </a:rPr>
                        </m:ctrlPr>
                      </m:fPr>
                      <m:num>
                        <m:r>
                          <a:rPr lang="en-US" altLang="zh-CN" sz="2400" b="0" i="0">
                            <a:solidFill>
                              <a:srgbClr val="010000"/>
                            </a:solidFill>
                            <a:effectLst/>
                            <a:latin typeface="Cambria Math" panose="02040503050406030204" pitchFamily="12" charset="0"/>
                            <a:ea typeface="Cambria Math" panose="02040503050406030204" pitchFamily="12" charset="0"/>
                          </a:rPr>
                          <m:t>4</m:t>
                        </m:r>
                      </m:num>
                      <m:den>
                        <m:r>
                          <a:rPr lang="en-US" altLang="zh-CN" sz="2400" b="0" i="0">
                            <a:solidFill>
                              <a:srgbClr val="010000"/>
                            </a:solidFill>
                            <a:effectLst/>
                            <a:latin typeface="Cambria Math" panose="02040503050406030204" pitchFamily="12" charset="0"/>
                            <a:ea typeface="Cambria Math" panose="02040503050406030204" pitchFamily="12" charset="0"/>
                          </a:rPr>
                          <m:t>5</m:t>
                        </m:r>
                      </m:den>
                    </m:f>
                  </m:oMath>
                </a14:m>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求</a:t>
                </a:r>
                <a:r>
                  <a:rPr lang="zh-CN" altLang="zh-CN" sz="2400" b="0" i="0" u="none">
                    <a:solidFill>
                      <a:srgbClr val="000000"/>
                    </a:solidFill>
                    <a:effectLst/>
                    <a:latin typeface="Times New Roman" pitchFamily="24"/>
                    <a:ea typeface="Times New Roman" pitchFamily="24"/>
                    <a:cs typeface="宋体" pitchFamily="24"/>
                  </a:rPr>
                  <a:t>：</a:t>
                </a:r>
              </a:p>
            </p:txBody>
          </p:sp>
        </mc:Choice>
        <mc:Fallback>
          <p:sp>
            <p:nvSpPr>
              <p:cNvPr id="15909" name="yt_shape_15909"/>
              <p:cNvSpPr txBox="1">
                <a:spLocks noRot="1" noChangeAspect="1" noMove="1" noResize="1" noEditPoints="1" noAdjustHandles="1" noChangeArrowheads="1" noChangeShapeType="1" noTextEdit="1"/>
              </p:cNvSpPr>
              <p:nvPr/>
            </p:nvSpPr>
            <p:spPr>
              <a:xfrm>
                <a:off x="540119" y="900000"/>
                <a:ext cx="11111999" cy="1120948"/>
              </a:xfrm>
              <a:prstGeom prst="rect">
                <a:avLst/>
              </a:prstGeom>
              <a:blipFill>
                <a:blip r:embed="rId2"/>
                <a:stretch>
                  <a:fillRect l="-1701" t="-4891" r="-1701" b="-8152"/>
                </a:stretch>
              </a:blipFill>
            </p:spPr>
            <p:txBody>
              <a:bodyPr/>
              <a:lstStyle/>
              <a:p>
                <a:r>
                  <a:rPr lang="zh-CN" altLang="en-US">
                    <a:noFill/>
                  </a:rPr>
                  <a:t> </a:t>
                </a:r>
              </a:p>
            </p:txBody>
          </p:sp>
        </mc:Fallback>
      </mc:AlternateContent>
      <p:sp>
        <p:nvSpPr>
          <p:cNvPr id="15911" name="yt_shape_15911"/>
          <p:cNvSpPr txBox="1"/>
          <p:nvPr/>
        </p:nvSpPr>
        <p:spPr>
          <a:xfrm>
            <a:off x="540000" y="2071736"/>
            <a:ext cx="2736327"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线段</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的长</a:t>
            </a:r>
            <a:r>
              <a:rPr lang="zh-CN"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2" name="yt_shape_15912"/>
              <p:cNvSpPr txBox="1"/>
              <p:nvPr/>
            </p:nvSpPr>
            <p:spPr>
              <a:xfrm>
                <a:off x="540000" y="2703403"/>
                <a:ext cx="5585375" cy="2753061"/>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Times New Roman" pitchFamily="24"/>
                    <a:ea typeface="黑体" pitchFamily="24"/>
                    <a:cs typeface="宋体" pitchFamily="24"/>
                  </a:rPr>
                  <a:t>是边</a:t>
                </a:r>
                <a:r>
                  <a:rPr lang="en-US" altLang="zh-CN" sz="2400" b="0" i="1" u="none">
                    <a:solidFill>
                      <a:srgbClr val="FF0000"/>
                    </a:solidFill>
                    <a:effectLst/>
                    <a:latin typeface="Times New Roman" pitchFamily="24"/>
                    <a:ea typeface="Times New Roman" pitchFamily="24"/>
                    <a:cs typeface="宋体" pitchFamily="24"/>
                  </a:rPr>
                  <a:t>BC</a:t>
                </a:r>
                <a:r>
                  <a:rPr lang="zh-CN" altLang="zh-CN" sz="2400" b="0" i="0" u="none">
                    <a:solidFill>
                      <a:srgbClr val="FF0000"/>
                    </a:solidFill>
                    <a:effectLst/>
                    <a:latin typeface="Times New Roman" pitchFamily="24"/>
                    <a:ea typeface="黑体" pitchFamily="24"/>
                    <a:cs typeface="宋体" pitchFamily="24"/>
                  </a:rPr>
                  <a:t>上的高</a:t>
                </a:r>
                <a:r>
                  <a:rPr lang="zh-CN" altLang="zh-CN" sz="2400" b="0" i="0" u="none">
                    <a:solidFill>
                      <a:srgbClr val="FF0000"/>
                    </a:solidFill>
                    <a:effectLst/>
                    <a:latin typeface="Times New Roman" pitchFamily="24"/>
                    <a:ea typeface="Times New Roman" pitchFamily="24"/>
                    <a:cs typeface="宋体" pitchFamily="24"/>
                  </a:rPr>
                  <a:t>，</a:t>
                </a:r>
              </a:p>
              <a:p>
                <a:pPr algn="just"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ADB</a:t>
                </a:r>
                <a:r>
                  <a:rPr lang="zh-CN" altLang="zh-CN" sz="2400" b="0" i="0" u="none">
                    <a:solidFill>
                      <a:srgbClr val="FF0000"/>
                    </a:solidFill>
                    <a:effectLst/>
                    <a:latin typeface="Times New Roman" pitchFamily="24"/>
                    <a:ea typeface="黑体" pitchFamily="24"/>
                    <a:cs typeface="宋体" pitchFamily="24"/>
                  </a:rPr>
                  <a:t>为直角三角形</a:t>
                </a:r>
                <a:r>
                  <a:rPr lang="en-US" altLang="zh-CN" sz="2400" b="0" i="0" u="none">
                    <a:solidFill>
                      <a:srgbClr val="FF0000"/>
                    </a:solidFill>
                    <a:effectLst/>
                    <a:latin typeface="Times New Roman" pitchFamily="24"/>
                    <a:ea typeface="Times New Roman" pitchFamily="24"/>
                    <a:cs typeface="宋体" pitchFamily="24"/>
                  </a:rPr>
                  <a:t>.</a:t>
                </a:r>
              </a:p>
              <a:p>
                <a:pPr algn="just"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AD</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12</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sin</a:t>
                </a:r>
                <a:r>
                  <a:rPr lang="en-US" altLang="zh-CN" sz="2400" b="0" i="1" u="none">
                    <a:solidFill>
                      <a:srgbClr val="FF0000"/>
                    </a:solidFill>
                    <a:effectLst/>
                    <a:latin typeface="Times New Roman" pitchFamily="24"/>
                    <a:ea typeface="Times New Roman" pitchFamily="24"/>
                    <a:cs typeface="宋体" pitchFamily="24"/>
                  </a:rPr>
                  <a:t>B</a:t>
                </a:r>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0">
                            <a:solidFill>
                              <a:srgbClr val="FF0000"/>
                            </a:solidFill>
                            <a:effectLst/>
                            <a:latin typeface="Cambria Math" panose="02040503050406030204" pitchFamily="12" charset="0"/>
                            <a:ea typeface="Cambria Math" panose="02040503050406030204" pitchFamily="12" charset="0"/>
                          </a:rPr>
                          <m:t>4</m:t>
                        </m:r>
                      </m:num>
                      <m:den>
                        <m:r>
                          <a:rPr lang="en-US" altLang="zh-CN" sz="2400" b="0" i="0">
                            <a:solidFill>
                              <a:srgbClr val="FF0000"/>
                            </a:solidFill>
                            <a:effectLst/>
                            <a:latin typeface="Cambria Math" panose="02040503050406030204" pitchFamily="12" charset="0"/>
                            <a:ea typeface="Cambria Math" panose="02040503050406030204" pitchFamily="12" charset="0"/>
                          </a:rPr>
                          <m:t>5</m:t>
                        </m:r>
                      </m:den>
                    </m:f>
                  </m:oMath>
                </a14:m>
                <a:r>
                  <a:rPr lang="zh-CN" altLang="zh-CN" sz="2400" b="0" i="0" u="none">
                    <a:solidFill>
                      <a:srgbClr val="FF0000"/>
                    </a:solidFill>
                    <a:effectLst/>
                    <a:latin typeface="Times New Roman" pitchFamily="24"/>
                    <a:ea typeface="Times New Roman" pitchFamily="24"/>
                    <a:cs typeface="宋体" pitchFamily="24"/>
                  </a:rPr>
                  <a:t>，</a:t>
                </a:r>
              </a:p>
              <a:p>
                <a:pPr algn="just"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AB</a:t>
                </a:r>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FF0000"/>
                            </a:solidFill>
                            <a:effectLst/>
                            <a:latin typeface="Cambria Math" panose="02040503050406030204" pitchFamily="18" charset="0"/>
                            <a:ea typeface="Cambria Math" panose="02040503050406030204" pitchFamily="12" charset="0"/>
                          </a:rPr>
                        </m:ctrlPr>
                      </m:fPr>
                      <m:num>
                        <m:r>
                          <a:rPr lang="en-US" altLang="zh-CN" sz="2400" b="0" i="1">
                            <a:solidFill>
                              <a:srgbClr val="FF0000"/>
                            </a:solidFill>
                            <a:effectLst/>
                            <a:latin typeface="Cambria Math" panose="02040503050406030204" pitchFamily="12" charset="0"/>
                            <a:ea typeface="Cambria Math" panose="02040503050406030204" pitchFamily="12" charset="0"/>
                          </a:rPr>
                          <m:t>𝐴𝐷</m:t>
                        </m:r>
                      </m:num>
                      <m:den>
                        <m:r>
                          <m:rPr>
                            <m:sty m:val="p"/>
                          </m:rPr>
                          <a:rPr lang="en-US" altLang="zh-CN" sz="2400" b="0" i="0">
                            <a:solidFill>
                              <a:srgbClr val="FF0000"/>
                            </a:solidFill>
                            <a:effectLst/>
                            <a:latin typeface="Cambria Math" panose="02040503050406030204" pitchFamily="12" charset="0"/>
                            <a:ea typeface="Cambria Math" panose="02040503050406030204" pitchFamily="12" charset="0"/>
                          </a:rPr>
                          <m:t>sin</m:t>
                        </m:r>
                        <m:r>
                          <a:rPr lang="en-US" altLang="zh-CN" sz="2400" b="0" i="1">
                            <a:solidFill>
                              <a:srgbClr val="FF0000"/>
                            </a:solidFill>
                            <a:effectLst/>
                            <a:latin typeface="Cambria Math" panose="02040503050406030204" pitchFamily="12" charset="0"/>
                            <a:ea typeface="Cambria Math" panose="02040503050406030204" pitchFamily="12" charset="0"/>
                          </a:rPr>
                          <m:t>𝐵</m:t>
                        </m:r>
                      </m:den>
                    </m:f>
                  </m:oMath>
                </a14:m>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15</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BD</a:t>
                </a:r>
                <a:r>
                  <a:rPr lang="zh-CN" altLang="zh-CN" sz="2400" b="0" i="0" u="none">
                    <a:solidFill>
                      <a:srgbClr val="FF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FF0000"/>
                            </a:solidFill>
                            <a:effectLst/>
                            <a:latin typeface="Cambria Math" panose="02040503050406030204" pitchFamily="18" charset="0"/>
                            <a:ea typeface="Cambria Math" panose="02040503050406030204" pitchFamily="12" charset="0"/>
                          </a:rPr>
                        </m:ctrlPr>
                      </m:radPr>
                      <m:deg/>
                      <m:e>
                        <m:r>
                          <a:rPr lang="en-US" altLang="zh-CN" sz="2400" b="0" i="1">
                            <a:solidFill>
                              <a:srgbClr val="FF0000"/>
                            </a:solidFill>
                            <a:effectLst/>
                            <a:latin typeface="Cambria Math" panose="02040503050406030204" pitchFamily="12" charset="0"/>
                            <a:ea typeface="Cambria Math" panose="02040503050406030204" pitchFamily="12"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𝐵</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r>
                          <m:rPr>
                            <m:nor/>
                          </m:rPr>
                          <a:rPr lang="zh-CN" altLang="zh-CN" sz="2400" b="0" i="0">
                            <a:solidFill>
                              <a:srgbClr val="FF0000"/>
                            </a:solidFill>
                            <a:effectLst/>
                            <a:latin typeface="Times New Roman" panose="02040503050406030204" pitchFamily="12" charset="0"/>
                            <a:ea typeface="宋体" panose="02040503050406030204" pitchFamily="12" charset="0"/>
                          </a:rPr>
                          <m:t>－</m:t>
                        </m:r>
                        <m:r>
                          <a:rPr lang="en-US" altLang="zh-CN" sz="2400" b="0" i="1">
                            <a:solidFill>
                              <a:srgbClr val="FF0000"/>
                            </a:solidFill>
                            <a:effectLst/>
                            <a:latin typeface="Cambria Math" panose="02040503050406030204" pitchFamily="12" charset="0"/>
                            <a:ea typeface="Cambria Math" panose="02040503050406030204" pitchFamily="12" charset="0"/>
                          </a:rPr>
                          <m:t>𝐴</m:t>
                        </m:r>
                        <m:sSup>
                          <m:sSupPr>
                            <m:ctrlPr>
                              <a:rPr lang="en-US" altLang="zh-CN" sz="2400" b="0" i="1">
                                <a:solidFill>
                                  <a:srgbClr val="FF0000"/>
                                </a:solidFill>
                                <a:effectLst/>
                                <a:latin typeface="Cambria Math" panose="02040503050406030204" pitchFamily="18" charset="0"/>
                                <a:ea typeface="Cambria Math" panose="02040503050406030204" pitchFamily="12" charset="0"/>
                              </a:rPr>
                            </m:ctrlPr>
                          </m:sSupPr>
                          <m:e>
                            <m:r>
                              <a:rPr lang="en-US" altLang="zh-CN" sz="2400" b="0" i="1">
                                <a:solidFill>
                                  <a:srgbClr val="FF0000"/>
                                </a:solidFill>
                                <a:effectLst/>
                                <a:latin typeface="Cambria Math" panose="02040503050406030204" pitchFamily="12" charset="0"/>
                                <a:ea typeface="Cambria Math" panose="02040503050406030204" pitchFamily="12" charset="0"/>
                              </a:rPr>
                              <m:t>𝐷</m:t>
                            </m:r>
                          </m:e>
                          <m:sup>
                            <m:r>
                              <a:rPr lang="en-US" altLang="zh-CN" sz="2400" b="0" i="0">
                                <a:solidFill>
                                  <a:srgbClr val="FF0000"/>
                                </a:solidFill>
                                <a:effectLst/>
                                <a:latin typeface="Cambria Math" panose="02040503050406030204" pitchFamily="12" charset="0"/>
                                <a:ea typeface="Cambria Math" panose="02040503050406030204" pitchFamily="12" charset="0"/>
                              </a:rPr>
                              <m:t>2</m:t>
                            </m:r>
                          </m:sup>
                        </m:sSup>
                      </m:e>
                    </m:rad>
                  </m:oMath>
                </a14:m>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a:t>
                </a:r>
              </a:p>
              <a:p>
                <a:pPr algn="just" eaLnBrk="1" latinLnBrk="0" hangingPunct="0">
                  <a:lnSpc>
                    <a:spcPct val="129999"/>
                  </a:lnSpc>
                </a:pPr>
                <a:r>
                  <a:rPr lang="en-US"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CD</a:t>
                </a:r>
                <a:r>
                  <a:rPr lang="zh-CN" altLang="zh-CN" sz="2400" b="0" i="0" u="none">
                    <a:solidFill>
                      <a:srgbClr val="FF0000"/>
                    </a:solidFill>
                    <a:effectLst/>
                    <a:latin typeface="Times New Roman"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BC</a:t>
                </a:r>
                <a:r>
                  <a:rPr lang="zh-CN" altLang="zh-CN" sz="2400" b="0" i="0" u="none">
                    <a:solidFill>
                      <a:srgbClr val="FF0000"/>
                    </a:solidFill>
                    <a:effectLst/>
                    <a:latin typeface="宋体" pitchFamily="24"/>
                    <a:ea typeface="宋体"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BD</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14</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p>
            </p:txBody>
          </p:sp>
        </mc:Choice>
        <mc:Fallback>
          <p:sp>
            <p:nvSpPr>
              <p:cNvPr id="2" name="yt_shape_15912"/>
              <p:cNvSpPr txBox="1">
                <a:spLocks noRot="1" noChangeAspect="1" noMove="1" noResize="1" noEditPoints="1" noAdjustHandles="1" noChangeArrowheads="1" noChangeShapeType="1" noTextEdit="1"/>
              </p:cNvSpPr>
              <p:nvPr/>
            </p:nvSpPr>
            <p:spPr>
              <a:xfrm>
                <a:off x="540000" y="2703403"/>
                <a:ext cx="5585375" cy="2753061"/>
              </a:xfrm>
              <a:prstGeom prst="rect">
                <a:avLst/>
              </a:prstGeom>
              <a:blipFill>
                <a:blip r:embed="rId3"/>
                <a:stretch>
                  <a:fillRect l="-3384" t="-1770" r="-2511" b="-5973"/>
                </a:stretch>
              </a:blipFill>
            </p:spPr>
            <p:txBody>
              <a:bodyPr/>
              <a:lstStyle/>
              <a:p>
                <a:r>
                  <a:rPr lang="zh-CN" altLang="en-US">
                    <a:noFill/>
                  </a:rPr>
                  <a:t> </a:t>
                </a:r>
              </a:p>
            </p:txBody>
          </p:sp>
        </mc:Fallback>
      </mc:AlternateContent>
      <p:pic>
        <p:nvPicPr>
          <p:cNvPr id="15914" name="yt_image_15914">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9884921" y="2703403"/>
            <a:ext cx="1767078" cy="15899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1115</Words>
  <Application>Microsoft Office PowerPoint</Application>
  <PresentationFormat>宽屏</PresentationFormat>
  <Paragraphs>78</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宋体</vt:lpstr>
      <vt:lpstr>Arial</vt:lpstr>
      <vt:lpstr>Calibri Light</vt:lpstr>
      <vt:lpstr>Cambria Math</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62</cp:revision>
  <dcterms:created xsi:type="dcterms:W3CDTF">2023-05-05T05:33:04Z</dcterms:created>
  <dcterms:modified xsi:type="dcterms:W3CDTF">2023-05-19T05:53:09Z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