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4" r:id="rId3"/>
    <p:sldId id="365" r:id="rId4"/>
    <p:sldId id="369" r:id="rId5"/>
    <p:sldId id="371" r:id="rId6"/>
    <p:sldId id="373" r:id="rId7"/>
    <p:sldId id="374" r:id="rId8"/>
    <p:sldId id="376" r:id="rId9"/>
    <p:sldId id="377" r:id="rId10"/>
    <p:sldId id="381" r:id="rId11"/>
    <p:sldId id="378" r:id="rId12"/>
    <p:sldId id="382" r:id="rId13"/>
  </p:sldIdLst>
  <p:sldSz cx="12192000" cy="6858000"/>
  <p:notesSz cx="6858000" cy="9144000"/>
  <p:defaultTextStyle>
    <a:defPPr>
      <a:defRPr lang="zh-CN"/>
    </a:defPPr>
    <a:lvl1pPr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base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47" autoAdjust="0"/>
    <p:restoredTop sz="94660" autoAdjust="0"/>
  </p:normalViewPr>
  <p:slideViewPr>
    <p:cSldViewPr>
      <p:cViewPr varScale="1">
        <p:scale>
          <a:sx n="65" d="100"/>
          <a:sy n="65" d="100"/>
        </p:scale>
        <p:origin x="84" y="9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0_1.5_2.5_1.5_1.5_数学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00" name="yt_image_1070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1079" y="900000"/>
            <a:ext cx="3129840" cy="72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2" name="yt_image_1070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3825" y="1823354"/>
            <a:ext cx="278434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04" name="yt_shape_10704"/>
              <p:cNvSpPr txBox="1"/>
              <p:nvPr/>
            </p:nvSpPr>
            <p:spPr>
              <a:xfrm>
                <a:off x="540119" y="2203253"/>
                <a:ext cx="11111999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要设计一幅宽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的矩形图案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其中有两横两竖的彩条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横、竖彩条的宽度比为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如果要使所有彩条所占面积为原矩形图案面积的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应如何设计每个彩条的宽度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？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04" name="yt_shape_10704" descr="{&quot;rangeId&quot;: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03253"/>
                <a:ext cx="11111999" cy="1589089"/>
              </a:xfrm>
              <a:prstGeom prst="rect">
                <a:avLst/>
              </a:prstGeom>
              <a:blipFill>
                <a:blip r:embed="rId4"/>
                <a:stretch>
                  <a:fillRect l="-1701" t="-3065" r="-1592" b="-9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06" name="yt_image_1070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6199" y="3995494"/>
            <a:ext cx="1379601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8" name="yt_shape_1075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扩充后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实地测量发现新的矩形绿地的长宽之比为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求新的矩形绿地面积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0759"/>
          <p:cNvSpPr txBox="1"/>
          <p:nvPr/>
        </p:nvSpPr>
        <p:spPr>
          <a:xfrm>
            <a:off x="540119" y="2011799"/>
            <a:ext cx="8643695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设将绿地的长、宽各增加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则新的矩形绿地的长为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宽为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1500.</a:t>
            </a:r>
          </a:p>
        </p:txBody>
      </p:sp>
      <p:pic>
        <p:nvPicPr>
          <p:cNvPr id="10760" name="yt_image_1076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9695" y="2011799"/>
            <a:ext cx="2432304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2" name="yt_shape_10762"/>
          <p:cNvSpPr txBox="1"/>
          <p:nvPr/>
        </p:nvSpPr>
        <p:spPr>
          <a:xfrm>
            <a:off x="540000" y="4891135"/>
            <a:ext cx="44194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新的矩形绿地面积为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1500m</a:t>
            </a:r>
            <a:r>
              <a:rPr lang="en-US" altLang="zh-CN" sz="2400" b="0" i="0" u="none" baseline="30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76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3" name="yt_shape_10763"/>
          <p:cNvSpPr txBox="1"/>
          <p:nvPr/>
        </p:nvSpPr>
        <p:spPr>
          <a:xfrm>
            <a:off x="540000" y="900000"/>
            <a:ext cx="4257576" cy="7023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00" b="0" i="0" u="none" spc="33200">
                <a:noFill/>
                <a:effectLst/>
                <a:latin typeface="Times New Roman" pitchFamily="39"/>
                <a:ea typeface="宋体" pitchFamily="39"/>
                <a:cs typeface="宋体" pitchFamily="39"/>
                <a:sym typeface="Finished"/>
              </a:rPr>
              <a:t>⁠</a:t>
            </a:r>
            <a:endParaRPr lang="zh-CN" altLang="zh-CN" sz="3900" b="0" i="0" u="none" spc="33200">
              <a:solidFill>
                <a:srgbClr val="1EE3CF"/>
              </a:solidFill>
              <a:effectLst/>
              <a:latin typeface="Times New Roman" pitchFamily="39"/>
              <a:ea typeface="宋体" pitchFamily="39"/>
              <a:cs typeface="宋体" pitchFamily="39"/>
              <a:sym typeface="Finished"/>
              <a:hlinkClick r:id="" action="ppaction://macro?name={&quot;type&quot;:&quot;ImageText&quot;,&quot;item&quot;:&quot;ImageText&quot;,&quot;path&quot;:&quot;\\ImageTexts\\2545f4e5-b9f5-47d1-bd45-52b1c2364b03.png&quot;}"/>
            </a:endParaRPr>
          </a:p>
        </p:txBody>
      </p:sp>
      <p:sp>
        <p:nvSpPr>
          <p:cNvPr id="10764" name="yt_shape_10764"/>
          <p:cNvSpPr txBox="1"/>
          <p:nvPr/>
        </p:nvSpPr>
        <p:spPr>
          <a:xfrm>
            <a:off x="540119" y="16531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边向点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边向点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765" name="yt_shape_10765"/>
          <p:cNvSpPr txBox="1"/>
          <p:nvPr/>
        </p:nvSpPr>
        <p:spPr>
          <a:xfrm>
            <a:off x="540000" y="3092726"/>
            <a:ext cx="110943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那么几秒后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766"/>
              <p:cNvSpPr txBox="1"/>
              <p:nvPr/>
            </p:nvSpPr>
            <p:spPr>
              <a:xfrm>
                <a:off x="540000" y="3724393"/>
                <a:ext cx="5905463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的面积等于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0766" descr="{&quot;rangeId&quot;:1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24393"/>
                <a:ext cx="5905463" cy="2546916"/>
              </a:xfrm>
              <a:prstGeom prst="rect">
                <a:avLst/>
              </a:prstGeom>
              <a:blipFill>
                <a:blip r:embed="rId2"/>
                <a:stretch>
                  <a:fillRect l="-3202" t="-2153" r="-2066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68" name="yt_image_10768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7257" y="3724393"/>
            <a:ext cx="1364742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84382367619">
            <a:extLst>
              <a:ext uri="{FF2B5EF4-FFF2-40B4-BE49-F238E27FC236}">
                <a16:creationId xmlns:a16="http://schemas.microsoft.com/office/drawing/2014/main" id="{5A25D4CB-DB95-ED3E-0CBD-84C5B501B1FE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4153"/>
            <a:ext cx="4089464" cy="647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0" name="yt_shape_10770"/>
          <p:cNvSpPr txBox="1"/>
          <p:nvPr/>
        </p:nvSpPr>
        <p:spPr>
          <a:xfrm>
            <a:off x="540000" y="900000"/>
            <a:ext cx="104964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那么几秒后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sp>
        <p:nvSpPr>
          <p:cNvPr id="3" name="yt_shape_10771"/>
          <p:cNvSpPr txBox="1"/>
          <p:nvPr/>
        </p:nvSpPr>
        <p:spPr>
          <a:xfrm>
            <a:off x="540000" y="1531667"/>
            <a:ext cx="461504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秒后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pic>
        <p:nvPicPr>
          <p:cNvPr id="10772" name="yt_image_1077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7257" y="1531667"/>
            <a:ext cx="1364742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74" name="yt_shape_10774"/>
          <p:cNvSpPr txBox="1"/>
          <p:nvPr/>
        </p:nvSpPr>
        <p:spPr>
          <a:xfrm>
            <a:off x="540000" y="3320574"/>
            <a:ext cx="83853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的面积能否等于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0775"/>
              <p:cNvSpPr txBox="1"/>
              <p:nvPr/>
            </p:nvSpPr>
            <p:spPr>
              <a:xfrm>
                <a:off x="540000" y="3952241"/>
                <a:ext cx="6173165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不能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秒后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的面积等于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此方程无解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PBQ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的面积不能等于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7cm</a:t>
                </a:r>
                <a:r>
                  <a:rPr lang="en-US" altLang="zh-CN" sz="2400" b="0" i="0" u="none" baseline="300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0775" descr="{&quot;rangeId&quot;:14,&quot;color&quot;:&quot;R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52241"/>
                <a:ext cx="6173165" cy="2066784"/>
              </a:xfrm>
              <a:prstGeom prst="rect">
                <a:avLst/>
              </a:prstGeom>
              <a:blipFill>
                <a:blip r:embed="rId3"/>
                <a:stretch>
                  <a:fillRect l="-3063" t="-2360" r="-2075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08" name="yt_shape_10708"/>
              <p:cNvSpPr txBox="1"/>
              <p:nvPr/>
            </p:nvSpPr>
            <p:spPr>
              <a:xfrm>
                <a:off x="540119" y="764704"/>
                <a:ext cx="11111999" cy="37208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要求彩条的宽度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可设横彩条的宽为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则竖彩条宽为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横彩条的长为矩形的宽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竖彩条的长为矩形的长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由此可分别求出横竖彩条的面积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由图可知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横竖彩条有重叠的面积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所以横竖彩条的面积减去重叠的部分等于总面积的三分之一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由此列方程计算出彩条的宽度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EC008C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【学生解答】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设横彩条的宽度为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则竖彩条的宽度为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>
          <p:sp>
            <p:nvSpPr>
              <p:cNvPr id="10708" name="yt_shape_107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3720890"/>
              </a:xfrm>
              <a:prstGeom prst="rect">
                <a:avLst/>
              </a:prstGeom>
              <a:blipFill>
                <a:blip r:embed="rId2"/>
                <a:stretch>
                  <a:fillRect l="-1701" r="-1262" b="-1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714">
                <a:extLst>
                  <a:ext uri="{FF2B5EF4-FFF2-40B4-BE49-F238E27FC236}">
                    <a16:creationId xmlns:a16="http://schemas.microsoft.com/office/drawing/2014/main" id="{AB88F5F0-38AE-4C25-B5E7-DD7A4DA9B8CE}"/>
                  </a:ext>
                </a:extLst>
              </p:cNvPr>
              <p:cNvSpPr txBox="1"/>
              <p:nvPr/>
            </p:nvSpPr>
            <p:spPr>
              <a:xfrm>
                <a:off x="540119" y="4373824"/>
                <a:ext cx="5570436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不合题意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</a:p>
            </p:txBody>
          </p:sp>
        </mc:Choice>
        <mc:Fallback>
          <p:sp>
            <p:nvSpPr>
              <p:cNvPr id="3" name="yt_shape_10714">
                <a:extLst>
                  <a:ext uri="{FF2B5EF4-FFF2-40B4-BE49-F238E27FC236}">
                    <a16:creationId xmlns:a16="http://schemas.microsoft.com/office/drawing/2014/main" id="{AB88F5F0-38AE-4C25-B5E7-DD7A4DA9B8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73824"/>
                <a:ext cx="5570436" cy="649152"/>
              </a:xfrm>
              <a:prstGeom prst="rect">
                <a:avLst/>
              </a:prstGeom>
              <a:blipFill>
                <a:blip r:embed="rId3"/>
                <a:stretch>
                  <a:fillRect l="-3395" r="-2629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716">
                <a:extLst>
                  <a:ext uri="{FF2B5EF4-FFF2-40B4-BE49-F238E27FC236}">
                    <a16:creationId xmlns:a16="http://schemas.microsoft.com/office/drawing/2014/main" id="{2012973E-6DAB-4058-A66E-F80F614CA7E3}"/>
                  </a:ext>
                </a:extLst>
              </p:cNvPr>
              <p:cNvSpPr txBox="1"/>
              <p:nvPr/>
            </p:nvSpPr>
            <p:spPr>
              <a:xfrm>
                <a:off x="540119" y="5073764"/>
                <a:ext cx="2188100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0716">
                <a:extLst>
                  <a:ext uri="{FF2B5EF4-FFF2-40B4-BE49-F238E27FC236}">
                    <a16:creationId xmlns:a16="http://schemas.microsoft.com/office/drawing/2014/main" id="{2012973E-6DAB-4058-A66E-F80F614CA7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73764"/>
                <a:ext cx="2188100" cy="648575"/>
              </a:xfrm>
              <a:prstGeom prst="rect">
                <a:avLst/>
              </a:prstGeom>
              <a:blipFill>
                <a:blip r:embed="rId4"/>
                <a:stretch>
                  <a:fillRect l="-8635" r="-8078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718">
                <a:extLst>
                  <a:ext uri="{FF2B5EF4-FFF2-40B4-BE49-F238E27FC236}">
                    <a16:creationId xmlns:a16="http://schemas.microsoft.com/office/drawing/2014/main" id="{3761BBF3-C734-4B71-8E5F-E2CE332C7645}"/>
                  </a:ext>
                </a:extLst>
              </p:cNvPr>
              <p:cNvSpPr txBox="1"/>
              <p:nvPr/>
            </p:nvSpPr>
            <p:spPr>
              <a:xfrm>
                <a:off x="540119" y="5773127"/>
                <a:ext cx="7585410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每个横彩条的宽度为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每个竖彩条的宽度为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2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2" charset="0"/>
                            <a:ea typeface="Cambria Math" panose="02040503050406030204" pitchFamily="12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>
          <p:sp>
            <p:nvSpPr>
              <p:cNvPr id="5" name="yt_shape_10718">
                <a:extLst>
                  <a:ext uri="{FF2B5EF4-FFF2-40B4-BE49-F238E27FC236}">
                    <a16:creationId xmlns:a16="http://schemas.microsoft.com/office/drawing/2014/main" id="{3761BBF3-C734-4B71-8E5F-E2CE332C76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773127"/>
                <a:ext cx="7585410" cy="648575"/>
              </a:xfrm>
              <a:prstGeom prst="rect">
                <a:avLst/>
              </a:prstGeom>
              <a:blipFill>
                <a:blip r:embed="rId5"/>
                <a:stretch>
                  <a:fillRect l="-2492" r="-1367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0" name="yt_shape_10720"/>
          <p:cNvSpPr txBox="1"/>
          <p:nvPr/>
        </p:nvSpPr>
        <p:spPr>
          <a:xfrm>
            <a:off x="540000" y="865612"/>
            <a:ext cx="4270400" cy="7114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950" b="0" i="0" u="none" spc="33300">
                <a:noFill/>
                <a:effectLst/>
                <a:latin typeface="Times New Roman" pitchFamily="40"/>
                <a:ea typeface="宋体" pitchFamily="40"/>
                <a:cs typeface="宋体" pitchFamily="40"/>
                <a:sym typeface="Finished"/>
              </a:rPr>
              <a:t>⁠</a:t>
            </a:r>
            <a:endParaRPr lang="zh-CN" altLang="zh-CN" sz="3950" b="0" i="0" u="none" spc="33300">
              <a:solidFill>
                <a:srgbClr val="1EE3CF"/>
              </a:solidFill>
              <a:effectLst/>
              <a:latin typeface="Times New Roman" pitchFamily="40"/>
              <a:ea typeface="宋体" pitchFamily="40"/>
              <a:cs typeface="宋体" pitchFamily="40"/>
              <a:sym typeface="Finished"/>
              <a:hlinkClick r:id="" action="ppaction://macro?name={&quot;type&quot;:&quot;ImageText&quot;,&quot;item&quot;:&quot;ImageText&quot;,&quot;path&quot;:&quot;\\ImageTexts\\a49c0fba-da20-42f4-9cd0-6f8b4797d1a9.png&quot;}"/>
            </a:endParaRPr>
          </a:p>
        </p:txBody>
      </p:sp>
      <p:sp>
        <p:nvSpPr>
          <p:cNvPr id="10721" name="yt_shape_10721"/>
          <p:cNvSpPr txBox="1"/>
          <p:nvPr/>
        </p:nvSpPr>
        <p:spPr>
          <a:xfrm>
            <a:off x="540000" y="1627813"/>
            <a:ext cx="364202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一般图形问题</a:t>
            </a:r>
          </a:p>
        </p:txBody>
      </p:sp>
      <p:sp>
        <p:nvSpPr>
          <p:cNvPr id="10722" name="yt_shape_10722"/>
          <p:cNvSpPr txBox="1"/>
          <p:nvPr/>
        </p:nvSpPr>
        <p:spPr>
          <a:xfrm>
            <a:off x="540119" y="21273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某校准备修建一个面积为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平方米的矩形活动场地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它的长比宽多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设场地的宽为</a:t>
            </a:r>
            <a:r>
              <a:rPr lang="en-US" altLang="zh-CN" sz="2400" b="1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23" name="yt_table_10723" title="H_66.830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395392"/>
              </p:ext>
            </p:extLst>
          </p:nvPr>
        </p:nvGraphicFramePr>
        <p:xfrm>
          <a:off x="540000" y="3239177"/>
          <a:ext cx="7783450" cy="848742"/>
        </p:xfrm>
        <a:graphic>
          <a:graphicData uri="http://schemas.openxmlformats.org/drawingml/2006/table">
            <a:tbl>
              <a:tblPr/>
              <a:tblGrid>
                <a:gridCol w="4053015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  <a:gridCol w="3730435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</a:tbl>
          </a:graphicData>
        </a:graphic>
      </p:graphicFrame>
      <p:sp>
        <p:nvSpPr>
          <p:cNvPr id="10725" name="yt_shape_10725"/>
          <p:cNvSpPr txBox="1"/>
          <p:nvPr/>
        </p:nvSpPr>
        <p:spPr>
          <a:xfrm>
            <a:off x="540119" y="41385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一块矩形菜地的面积是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如果它的长减少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那么菜地就变成正方形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则原菜地的长是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3" name="yt_shape_1684382367499">
            <a:extLst>
              <a:ext uri="{FF2B5EF4-FFF2-40B4-BE49-F238E27FC236}">
                <a16:creationId xmlns:a16="http://schemas.microsoft.com/office/drawing/2014/main" id="{E6284769-2FB1-CE60-400B-909034F3F06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891816"/>
            <a:ext cx="4102164" cy="652125"/>
          </a:xfrm>
          <a:prstGeom prst="rect">
            <a:avLst/>
          </a:prstGeom>
        </p:spPr>
      </p:pic>
      <p:pic>
        <p:nvPicPr>
          <p:cNvPr id="5" name="yt_shape_1684382367516">
            <a:extLst>
              <a:ext uri="{FF2B5EF4-FFF2-40B4-BE49-F238E27FC236}">
                <a16:creationId xmlns:a16="http://schemas.microsoft.com/office/drawing/2014/main" id="{54ECBA93-3B7F-C367-21DC-711340D2CB0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1668443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BC1727-CFC6-0D08-99A7-50417D703473}"/>
              </a:ext>
            </a:extLst>
          </p:cNvPr>
          <p:cNvSpPr txBox="1"/>
          <p:nvPr/>
        </p:nvSpPr>
        <p:spPr>
          <a:xfrm>
            <a:off x="4564908" y="25560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18AA38-EDD7-C530-0881-E05FF2A2D0DA}"/>
              </a:ext>
            </a:extLst>
          </p:cNvPr>
          <p:cNvSpPr txBox="1"/>
          <p:nvPr/>
        </p:nvSpPr>
        <p:spPr>
          <a:xfrm>
            <a:off x="2583708" y="456720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27" name="yt_image_107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8518" y="2936155"/>
            <a:ext cx="2552319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9" name="yt_shape_10729"/>
          <p:cNvSpPr txBox="1"/>
          <p:nvPr/>
        </p:nvSpPr>
        <p:spPr>
          <a:xfrm>
            <a:off x="540000" y="2449533"/>
            <a:ext cx="404277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300.</a:t>
            </a:r>
          </a:p>
        </p:txBody>
      </p:sp>
      <p:sp>
        <p:nvSpPr>
          <p:cNvPr id="10730" name="yt_shape_10730"/>
          <p:cNvSpPr txBox="1"/>
          <p:nvPr/>
        </p:nvSpPr>
        <p:spPr>
          <a:xfrm>
            <a:off x="540000" y="3889099"/>
            <a:ext cx="411971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</a:p>
        </p:txBody>
      </p:sp>
      <p:sp>
        <p:nvSpPr>
          <p:cNvPr id="10731" name="yt_shape_10731"/>
          <p:cNvSpPr txBox="1"/>
          <p:nvPr/>
        </p:nvSpPr>
        <p:spPr>
          <a:xfrm>
            <a:off x="540000" y="5808797"/>
            <a:ext cx="56313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可以围成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的矩形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yt_shape_10726">
            <a:extLst>
              <a:ext uri="{FF2B5EF4-FFF2-40B4-BE49-F238E27FC236}">
                <a16:creationId xmlns:a16="http://schemas.microsoft.com/office/drawing/2014/main" id="{E8A03712-F94A-49FB-945B-ECC9F886BB5B}"/>
              </a:ext>
            </a:extLst>
          </p:cNvPr>
          <p:cNvSpPr txBox="1"/>
          <p:nvPr/>
        </p:nvSpPr>
        <p:spPr>
          <a:xfrm>
            <a:off x="539999" y="8680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某中学准备在校园里利用围墙的一段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再砌三面墙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围成一个矩形花园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围墙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最长可利用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现在已备足可以砌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长的墙的材料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试设计一种砌法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使矩形花园的面积为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且材料刚好用完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29" grpId="0" build="allAtOnce"/>
      <p:bldP spid="10730" grpId="0" build="allAtOnce"/>
      <p:bldP spid="1073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2" name="yt_shape_10732"/>
          <p:cNvSpPr txBox="1"/>
          <p:nvPr/>
        </p:nvSpPr>
        <p:spPr>
          <a:xfrm>
            <a:off x="540000" y="900000"/>
            <a:ext cx="394979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spc="11600">
                <a:noFill/>
                <a:effectLst/>
                <a:latin typeface="Times New Roman" pitchFamily="25"/>
                <a:ea typeface="宋体" pitchFamily="25"/>
                <a:cs typeface="宋体" pitchFamily="25"/>
                <a:sym typeface="Finished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边框与甬道问题</a:t>
            </a:r>
          </a:p>
        </p:txBody>
      </p:sp>
      <p:sp>
        <p:nvSpPr>
          <p:cNvPr id="10733" name="yt_shape_1073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在一块长为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的矩形绿地上有宽度相同的两条路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其中绿地的面积为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则小路的宽为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</a:p>
        </p:txBody>
      </p:sp>
      <p:pic>
        <p:nvPicPr>
          <p:cNvPr id="10734" name="yt_image_107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444" y="2511364"/>
            <a:ext cx="2031111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367547">
            <a:extLst>
              <a:ext uri="{FF2B5EF4-FFF2-40B4-BE49-F238E27FC236}">
                <a16:creationId xmlns:a16="http://schemas.microsoft.com/office/drawing/2014/main" id="{4CD5C450-4B73-18C7-2CD8-233AFDD8279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40629"/>
            <a:ext cx="1346264" cy="3631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A4A67C-066B-21F5-DE41-6290D4EFCB6D}"/>
              </a:ext>
            </a:extLst>
          </p:cNvPr>
          <p:cNvSpPr txBox="1"/>
          <p:nvPr/>
        </p:nvSpPr>
        <p:spPr>
          <a:xfrm>
            <a:off x="5207846" y="182824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6" name="yt_shape_1073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的矩形地面内的四周修筑同样宽的道路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余下的铺上草坪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要使草坪的面积为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1260m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道路的宽应为多少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？</a:t>
            </a:r>
          </a:p>
        </p:txBody>
      </p:sp>
      <p:pic>
        <p:nvPicPr>
          <p:cNvPr id="10737" name="yt_image_1073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2156" y="2011799"/>
            <a:ext cx="2067687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39" name="yt_shape_10739"/>
          <p:cNvSpPr txBox="1"/>
          <p:nvPr/>
        </p:nvSpPr>
        <p:spPr>
          <a:xfrm>
            <a:off x="540000" y="3499021"/>
            <a:ext cx="742831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设道路的宽应为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根据等量关系列方程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1260.</a:t>
            </a:r>
          </a:p>
        </p:txBody>
      </p:sp>
      <p:sp>
        <p:nvSpPr>
          <p:cNvPr id="10740" name="yt_shape_10740"/>
          <p:cNvSpPr txBox="1"/>
          <p:nvPr/>
        </p:nvSpPr>
        <p:spPr>
          <a:xfrm>
            <a:off x="540000" y="4458456"/>
            <a:ext cx="298318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不合题意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  <p:sp>
        <p:nvSpPr>
          <p:cNvPr id="10741" name="yt_shape_10741"/>
          <p:cNvSpPr txBox="1"/>
          <p:nvPr/>
        </p:nvSpPr>
        <p:spPr>
          <a:xfrm>
            <a:off x="540000" y="5898022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道路的宽应为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7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39" grpId="0" build="allAtOnce"/>
      <p:bldP spid="10740" grpId="0" build="allAtOnce"/>
      <p:bldP spid="1074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2" name="yt_shape_10742"/>
          <p:cNvSpPr txBox="1"/>
          <p:nvPr/>
        </p:nvSpPr>
        <p:spPr>
          <a:xfrm>
            <a:off x="540000" y="900000"/>
            <a:ext cx="4078039" cy="6933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850" b="0" i="0" u="none" spc="31800">
                <a:noFill/>
                <a:effectLst/>
                <a:latin typeface="Times New Roman" pitchFamily="38"/>
                <a:ea typeface="宋体" pitchFamily="38"/>
                <a:cs typeface="宋体" pitchFamily="38"/>
                <a:sym typeface="Finished"/>
              </a:rPr>
              <a:t>⁠</a:t>
            </a:r>
            <a:endParaRPr lang="zh-CN" altLang="zh-CN" sz="3850" b="0" i="0" u="none" spc="31800">
              <a:solidFill>
                <a:srgbClr val="1EE3CF"/>
              </a:solidFill>
              <a:effectLst/>
              <a:latin typeface="Times New Roman" pitchFamily="38"/>
              <a:ea typeface="宋体" pitchFamily="38"/>
              <a:cs typeface="宋体" pitchFamily="38"/>
              <a:sym typeface="Finished"/>
              <a:hlinkClick r:id="" action="ppaction://macro?name={&quot;type&quot;:&quot;ImageText&quot;,&quot;item&quot;:&quot;ImageText&quot;,&quot;path&quot;:&quot;\\ImageTexts\\11e19dac-14a4-400d-bc72-879372fbd42f.png&quot;}"/>
            </a:endParaRPr>
          </a:p>
        </p:txBody>
      </p:sp>
      <p:sp>
        <p:nvSpPr>
          <p:cNvPr id="10743" name="yt_shape_10743"/>
          <p:cNvSpPr txBox="1"/>
          <p:nvPr/>
        </p:nvSpPr>
        <p:spPr>
          <a:xfrm>
            <a:off x="540119" y="16441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的矩形地面上修筑同样宽的道路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图中阴影部分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余下的部分种草坪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要使草坪的面积为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540m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求道路的宽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如果设小路宽为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所列方程正确的是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45" name="yt_table_10745_skip" title="H_133.660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932633"/>
              </p:ext>
            </p:extLst>
          </p:nvPr>
        </p:nvGraphicFramePr>
        <p:xfrm>
          <a:off x="540000" y="3083749"/>
          <a:ext cx="4351338" cy="1697484"/>
        </p:xfrm>
        <a:graphic>
          <a:graphicData uri="http://schemas.openxmlformats.org/drawingml/2006/table">
            <a:tbl>
              <a:tblPr/>
              <a:tblGrid>
                <a:gridCol w="4351338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</a:tbl>
          </a:graphicData>
        </a:graphic>
      </p:graphicFrame>
      <p:pic>
        <p:nvPicPr>
          <p:cNvPr id="10744" name="yt_image_10744_skip" title="H_91.9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3956" y="3083749"/>
            <a:ext cx="1965960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84382367579">
            <a:extLst>
              <a:ext uri="{FF2B5EF4-FFF2-40B4-BE49-F238E27FC236}">
                <a16:creationId xmlns:a16="http://schemas.microsoft.com/office/drawing/2014/main" id="{98D3DF75-F582-FE1B-A688-931024CCCBC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0" y="925708"/>
            <a:ext cx="3911664" cy="635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68D24C-2DE3-2BBD-42A2-E208C3432728}"/>
              </a:ext>
            </a:extLst>
          </p:cNvPr>
          <p:cNvSpPr txBox="1"/>
          <p:nvPr/>
        </p:nvSpPr>
        <p:spPr>
          <a:xfrm>
            <a:off x="4717308" y="25483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7" name="yt_shape_10747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如图是一张长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的矩形铁皮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将其剪去两个全等的正方形和两个全等的矩形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剩余部分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阴影部分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可制成底面积是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的有盖的长方体铁盒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求剪去的正方形的边长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748" name="yt_image_107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6360" y="2425099"/>
            <a:ext cx="1809369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0" name="yt_shape_10750"/>
          <p:cNvSpPr txBox="1"/>
          <p:nvPr/>
        </p:nvSpPr>
        <p:spPr>
          <a:xfrm>
            <a:off x="540119" y="2425099"/>
            <a:ext cx="551272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设正方形的边长为</a:t>
            </a:r>
            <a:r>
              <a:rPr lang="en-US" altLang="zh-CN" sz="2400" b="0" i="1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</p:txBody>
      </p:sp>
      <p:sp>
        <p:nvSpPr>
          <p:cNvPr id="10751" name="yt_shape_10751"/>
          <p:cNvSpPr txBox="1"/>
          <p:nvPr/>
        </p:nvSpPr>
        <p:spPr>
          <a:xfrm>
            <a:off x="540119" y="3384534"/>
            <a:ext cx="34272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752" name="yt_shape_10752"/>
          <p:cNvSpPr txBox="1"/>
          <p:nvPr/>
        </p:nvSpPr>
        <p:spPr>
          <a:xfrm>
            <a:off x="540119" y="3863837"/>
            <a:ext cx="42992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剪去的正方形的边长为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0" grpId="0" build="allAtOnce"/>
      <p:bldP spid="10751" grpId="0" build="allAtOnce"/>
      <p:bldP spid="1075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3" name="yt_shape_1075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德州市中考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某小区矩形绿地的长、宽分别为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现计划对其进行扩充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将绿地的长、宽增加相同的长度后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得到一个新的矩形绿地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754" name="yt_shape_10754"/>
          <p:cNvSpPr txBox="1"/>
          <p:nvPr/>
        </p:nvSpPr>
        <p:spPr>
          <a:xfrm>
            <a:off x="540000" y="1859435"/>
            <a:ext cx="92669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若扩充后的矩形绿地面积为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求新的矩形绿地的长与宽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；</a:t>
            </a:r>
          </a:p>
        </p:txBody>
      </p:sp>
      <p:sp>
        <p:nvSpPr>
          <p:cNvPr id="2" name="yt_shape_10755"/>
          <p:cNvSpPr txBox="1"/>
          <p:nvPr/>
        </p:nvSpPr>
        <p:spPr>
          <a:xfrm>
            <a:off x="540000" y="2491102"/>
            <a:ext cx="7290457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设绿地的长、宽各增加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则新的矩形绿地的长为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宽为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不符合题意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舍去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新的矩形绿地的长为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宽为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20m.</a:t>
            </a:r>
          </a:p>
        </p:txBody>
      </p:sp>
      <p:pic>
        <p:nvPicPr>
          <p:cNvPr id="10756" name="yt_image_107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9695" y="2491102"/>
            <a:ext cx="2432304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1541</Words>
  <Application>Microsoft Office PowerPoint</Application>
  <PresentationFormat>宽屏</PresentationFormat>
  <Paragraphs>82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Arial</vt:lpstr>
      <vt:lpstr>Calibri Light</vt:lpstr>
      <vt:lpstr>Cambria Math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53</cp:revision>
  <dcterms:created xsi:type="dcterms:W3CDTF">2023-05-05T05:33:04Z</dcterms:created>
  <dcterms:modified xsi:type="dcterms:W3CDTF">2023-05-18T09:19:38Z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