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8" r:id="rId6"/>
    <p:sldId id="374" r:id="rId7"/>
    <p:sldId id="375" r:id="rId8"/>
    <p:sldId id="377" r:id="rId9"/>
    <p:sldId id="379" r:id="rId10"/>
    <p:sldId id="380" r:id="rId11"/>
    <p:sldId id="381" r:id="rId12"/>
    <p:sldId id="383" r:id="rId13"/>
    <p:sldId id="385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36" name="yt_image_148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38" name="yt_image_148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40" name="yt_shape_14840"/>
              <p:cNvSpPr txBox="1"/>
              <p:nvPr/>
            </p:nvSpPr>
            <p:spPr>
              <a:xfrm>
                <a:off x="540000" y="2203253"/>
                <a:ext cx="8800294" cy="7573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　　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　　）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40" name="yt_shape_14840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3253"/>
                <a:ext cx="8800294" cy="757387"/>
              </a:xfrm>
              <a:prstGeom prst="rect">
                <a:avLst/>
              </a:prstGeom>
              <a:blipFill>
                <a:blip r:embed="rId4"/>
                <a:stretch>
                  <a:fillRect l="-2148" r="-1247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42" name="yt_image_1484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8737" y="3163792"/>
            <a:ext cx="1914525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4" name="yt_shape_14844"/>
          <p:cNvSpPr txBox="1"/>
          <p:nvPr/>
        </p:nvSpPr>
        <p:spPr>
          <a:xfrm>
            <a:off x="540000" y="4601876"/>
            <a:ext cx="8864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对照图找出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被三条平行线所截得的对应线段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45" name="yt_shape_14845"/>
          <p:cNvSpPr txBox="1"/>
          <p:nvPr/>
        </p:nvSpPr>
        <p:spPr>
          <a:xfrm>
            <a:off x="540000" y="5081179"/>
            <a:ext cx="35907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2" name="yt_shape_14902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03" name="yt_image_1490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028" y="1948511"/>
            <a:ext cx="1829943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905" name="yt_shape_14905"/>
              <p:cNvSpPr txBox="1"/>
              <p:nvPr/>
            </p:nvSpPr>
            <p:spPr>
              <a:xfrm>
                <a:off x="540000" y="3518011"/>
                <a:ext cx="3984745" cy="29554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𝐺𝐹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05" name="yt_shape_149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8011"/>
                <a:ext cx="3984745" cy="2955424"/>
              </a:xfrm>
              <a:prstGeom prst="rect">
                <a:avLst/>
              </a:prstGeom>
              <a:blipFill>
                <a:blip r:embed="rId3"/>
                <a:stretch>
                  <a:fillRect l="-4747" r="-3675" b="-5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9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9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9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0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7" name="yt_shape_14907"/>
          <p:cNvSpPr txBox="1"/>
          <p:nvPr/>
        </p:nvSpPr>
        <p:spPr>
          <a:xfrm>
            <a:off x="468666" y="764704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f02ae22-c6f5-4479-a077-7afd9505c558.png&quot;}"/>
            </a:endParaRPr>
          </a:p>
        </p:txBody>
      </p:sp>
      <p:sp>
        <p:nvSpPr>
          <p:cNvPr id="14908" name="yt_shape_14908"/>
          <p:cNvSpPr txBox="1"/>
          <p:nvPr/>
        </p:nvSpPr>
        <p:spPr>
          <a:xfrm>
            <a:off x="540119" y="15178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大理下关一中单元卷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09" name="yt_image_1490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7736" y="2561612"/>
            <a:ext cx="163106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42154">
            <a:extLst>
              <a:ext uri="{FF2B5EF4-FFF2-40B4-BE49-F238E27FC236}">
                <a16:creationId xmlns:a16="http://schemas.microsoft.com/office/drawing/2014/main" id="{08C47F15-C52D-0055-AC7B-E49B1D83ED0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8857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911">
                <a:extLst>
                  <a:ext uri="{FF2B5EF4-FFF2-40B4-BE49-F238E27FC236}">
                    <a16:creationId xmlns:a16="http://schemas.microsoft.com/office/drawing/2014/main" id="{D23EAAA8-DD64-4D92-94B7-EC10E4D3B578}"/>
                  </a:ext>
                </a:extLst>
              </p:cNvPr>
              <p:cNvSpPr txBox="1"/>
              <p:nvPr/>
            </p:nvSpPr>
            <p:spPr>
              <a:xfrm>
                <a:off x="540119" y="2492896"/>
                <a:ext cx="6405600" cy="3933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设菱形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菱形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6" name="yt_shape_14911">
                <a:extLst>
                  <a:ext uri="{FF2B5EF4-FFF2-40B4-BE49-F238E27FC236}">
                    <a16:creationId xmlns:a16="http://schemas.microsoft.com/office/drawing/2014/main" id="{D23EAAA8-DD64-4D92-94B7-EC10E4D3B5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2896"/>
                <a:ext cx="6405600" cy="3933897"/>
              </a:xfrm>
              <a:prstGeom prst="rect">
                <a:avLst/>
              </a:prstGeom>
              <a:blipFill>
                <a:blip r:embed="rId4"/>
                <a:stretch>
                  <a:fillRect l="-2952" t="-1395" r="-1619" b="-1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3" name="yt_shape_14913"/>
          <p:cNvSpPr txBox="1"/>
          <p:nvPr/>
        </p:nvSpPr>
        <p:spPr>
          <a:xfrm>
            <a:off x="3292348" y="900000"/>
            <a:ext cx="5607304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130ea3a8-7bf9-4085-ba45-671bd5698eb7.png&quot;}"/>
            </a:endParaRPr>
          </a:p>
        </p:txBody>
      </p:sp>
      <p:sp>
        <p:nvSpPr>
          <p:cNvPr id="14914" name="yt_shape_14914"/>
          <p:cNvSpPr txBox="1"/>
          <p:nvPr/>
        </p:nvSpPr>
        <p:spPr>
          <a:xfrm>
            <a:off x="4711005" y="1410016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作平行线求线段的比</a:t>
            </a:r>
          </a:p>
        </p:txBody>
      </p:sp>
      <p:sp>
        <p:nvSpPr>
          <p:cNvPr id="14915" name="yt_shape_14915"/>
          <p:cNvSpPr txBox="1"/>
          <p:nvPr/>
        </p:nvSpPr>
        <p:spPr>
          <a:xfrm>
            <a:off x="540119" y="1889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919" name="yt_shape_14919"/>
          <p:cNvSpPr txBox="1"/>
          <p:nvPr/>
        </p:nvSpPr>
        <p:spPr>
          <a:xfrm>
            <a:off x="540000" y="48511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16" name="yt_shape_14916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0751" y="3001118"/>
            <a:ext cx="1690497" cy="1868119"/>
            <a:chOff x="0" y="0"/>
            <a:chExt cx="1690497" cy="1868119"/>
          </a:xfrm>
        </p:grpSpPr>
        <p:pic>
          <p:nvPicPr>
            <p:cNvPr id="2" name="yt_image_1491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0497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18" name="yt_shape_14918"/>
            <p:cNvSpPr txBox="1"/>
            <p:nvPr/>
          </p:nvSpPr>
          <p:spPr>
            <a:xfrm>
              <a:off x="235784" y="1439604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842181">
            <a:extLst>
              <a:ext uri="{FF2B5EF4-FFF2-40B4-BE49-F238E27FC236}">
                <a16:creationId xmlns:a16="http://schemas.microsoft.com/office/drawing/2014/main" id="{B1297B20-AE34-7252-114E-2DD450CEE8E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ADD79F3-6AB8-5E9F-7B9A-5D6BF58CC8B4}"/>
              </a:ext>
            </a:extLst>
          </p:cNvPr>
          <p:cNvSpPr txBox="1"/>
          <p:nvPr/>
        </p:nvSpPr>
        <p:spPr>
          <a:xfrm>
            <a:off x="2194771" y="231800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0" name="yt_shape_149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924" name="yt_shape_14924"/>
          <p:cNvSpPr txBox="1"/>
          <p:nvPr/>
        </p:nvSpPr>
        <p:spPr>
          <a:xfrm>
            <a:off x="540000" y="38617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21" name="yt_shape_14921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4182" y="2011799"/>
            <a:ext cx="1643634" cy="1868119"/>
            <a:chOff x="0" y="0"/>
            <a:chExt cx="1643634" cy="1868119"/>
          </a:xfrm>
        </p:grpSpPr>
        <p:pic>
          <p:nvPicPr>
            <p:cNvPr id="2" name="yt_image_1492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3634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3" name="yt_shape_14923"/>
            <p:cNvSpPr txBox="1"/>
            <p:nvPr/>
          </p:nvSpPr>
          <p:spPr>
            <a:xfrm>
              <a:off x="212353" y="1439604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4925" name="yt_image_149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8801" y="4387598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6C5A1F-7BB0-E434-1BCE-8F148A1EE16D}"/>
              </a:ext>
            </a:extLst>
          </p:cNvPr>
          <p:cNvSpPr txBox="1"/>
          <p:nvPr/>
        </p:nvSpPr>
        <p:spPr>
          <a:xfrm>
            <a:off x="365209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6" name="yt_shape_14846"/>
          <p:cNvSpPr txBox="1"/>
          <p:nvPr/>
        </p:nvSpPr>
        <p:spPr>
          <a:xfrm>
            <a:off x="540000" y="900000"/>
            <a:ext cx="89287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847" name="yt_image_148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7876" y="1531667"/>
            <a:ext cx="1976247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49" name="yt_shape_14849"/>
              <p:cNvSpPr txBox="1"/>
              <p:nvPr/>
            </p:nvSpPr>
            <p:spPr>
              <a:xfrm>
                <a:off x="540119" y="2717203"/>
                <a:ext cx="11111999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再根据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即可得出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49" name="yt_shape_14849" descr="{&quot;rangeId&quot;: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17203"/>
                <a:ext cx="11111999" cy="1113318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51" name="yt_shape_14851"/>
          <p:cNvSpPr txBox="1"/>
          <p:nvPr/>
        </p:nvSpPr>
        <p:spPr>
          <a:xfrm>
            <a:off x="540000" y="3881309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2" name="yt_shape_14852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8523d86-9e43-44f2-8abe-e1e4b27fd75e.png&quot;}"/>
            </a:endParaRPr>
          </a:p>
        </p:txBody>
      </p:sp>
      <p:sp>
        <p:nvSpPr>
          <p:cNvPr id="14853" name="yt_shape_14853"/>
          <p:cNvSpPr txBox="1"/>
          <p:nvPr/>
        </p:nvSpPr>
        <p:spPr>
          <a:xfrm>
            <a:off x="494314" y="1662201"/>
            <a:ext cx="55800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相似三角形的定义和相似比</a:t>
            </a:r>
          </a:p>
        </p:txBody>
      </p:sp>
      <p:sp>
        <p:nvSpPr>
          <p:cNvPr id="14854" name="yt_shape_14854"/>
          <p:cNvSpPr txBox="1"/>
          <p:nvPr/>
        </p:nvSpPr>
        <p:spPr>
          <a:xfrm>
            <a:off x="540119" y="21752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三个角分别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三边成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的两个三角形相似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用符号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读作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相似于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855" name="yt_shape_14855"/>
          <p:cNvSpPr txBox="1"/>
          <p:nvPr/>
        </p:nvSpPr>
        <p:spPr>
          <a:xfrm>
            <a:off x="540000" y="3121201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56" name="yt_table_14856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019"/>
              </p:ext>
            </p:extLst>
          </p:nvPr>
        </p:nvGraphicFramePr>
        <p:xfrm>
          <a:off x="540000" y="3752868"/>
          <a:ext cx="10698163" cy="1697484"/>
        </p:xfrm>
        <a:graphic>
          <a:graphicData uri="http://schemas.openxmlformats.org/drawingml/2006/table">
            <a:tbl>
              <a:tblPr/>
              <a:tblGrid>
                <a:gridCol w="1069816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两个全等的三角形一定相似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相似的两个三角形不一定全等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两个相似三角形的对应角相等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对应边成比例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∽△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DEF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则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DEF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的相似比是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pic>
        <p:nvPicPr>
          <p:cNvPr id="3" name="yt_shape_1684382841996">
            <a:extLst>
              <a:ext uri="{FF2B5EF4-FFF2-40B4-BE49-F238E27FC236}">
                <a16:creationId xmlns:a16="http://schemas.microsoft.com/office/drawing/2014/main" id="{93BB5CED-F1AA-AEDA-4FB4-4B5604C6417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842016">
            <a:extLst>
              <a:ext uri="{FF2B5EF4-FFF2-40B4-BE49-F238E27FC236}">
                <a16:creationId xmlns:a16="http://schemas.microsoft.com/office/drawing/2014/main" id="{58D88658-D9AC-4CF4-9F4D-5C1DA7F21EC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2453E5-BF98-3965-0D07-D474DAFAEA13}"/>
              </a:ext>
            </a:extLst>
          </p:cNvPr>
          <p:cNvSpPr txBox="1"/>
          <p:nvPr/>
        </p:nvSpPr>
        <p:spPr>
          <a:xfrm>
            <a:off x="2985289" y="21149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B62A2B-00D1-BC2F-4212-F8F0E4491FEC}"/>
              </a:ext>
            </a:extLst>
          </p:cNvPr>
          <p:cNvSpPr txBox="1"/>
          <p:nvPr/>
        </p:nvSpPr>
        <p:spPr>
          <a:xfrm>
            <a:off x="5577577" y="21149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519674-C305-28D9-FA80-7D37EE7894FC}"/>
              </a:ext>
            </a:extLst>
          </p:cNvPr>
          <p:cNvSpPr txBox="1"/>
          <p:nvPr/>
        </p:nvSpPr>
        <p:spPr>
          <a:xfrm>
            <a:off x="10634906" y="22118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876484-BE07-E946-7D37-8D3176F8DD74}"/>
              </a:ext>
            </a:extLst>
          </p:cNvPr>
          <p:cNvSpPr txBox="1"/>
          <p:nvPr/>
        </p:nvSpPr>
        <p:spPr>
          <a:xfrm>
            <a:off x="1974108" y="259044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相似于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5C6613-BE41-E00A-5D2C-8B82A5CFDDF1}"/>
              </a:ext>
            </a:extLst>
          </p:cNvPr>
          <p:cNvSpPr txBox="1"/>
          <p:nvPr/>
        </p:nvSpPr>
        <p:spPr>
          <a:xfrm>
            <a:off x="3726589" y="30743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8" name="yt_shape_14858"/>
          <p:cNvSpPr txBox="1"/>
          <p:nvPr/>
        </p:nvSpPr>
        <p:spPr>
          <a:xfrm>
            <a:off x="540000" y="836712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试分别依下列条件写出对应边的比例式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59" name="yt_shape_14859"/>
          <p:cNvSpPr txBox="1"/>
          <p:nvPr/>
        </p:nvSpPr>
        <p:spPr>
          <a:xfrm>
            <a:off x="540000" y="131601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860"/>
              <p:cNvSpPr txBox="1"/>
              <p:nvPr/>
            </p:nvSpPr>
            <p:spPr>
              <a:xfrm>
                <a:off x="540000" y="1947682"/>
                <a:ext cx="3008772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8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7682"/>
                <a:ext cx="3008772" cy="645626"/>
              </a:xfrm>
              <a:prstGeom prst="rect">
                <a:avLst/>
              </a:prstGeom>
              <a:blipFill>
                <a:blip r:embed="rId2"/>
                <a:stretch>
                  <a:fillRect l="-6288" r="-527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62" name="yt_image_1486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362" y="1947682"/>
            <a:ext cx="1667637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4" name="yt_shape_14864"/>
          <p:cNvSpPr txBox="1"/>
          <p:nvPr/>
        </p:nvSpPr>
        <p:spPr>
          <a:xfrm>
            <a:off x="540000" y="3045227"/>
            <a:ext cx="3504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865"/>
              <p:cNvSpPr txBox="1"/>
              <p:nvPr/>
            </p:nvSpPr>
            <p:spPr>
              <a:xfrm>
                <a:off x="540000" y="3676894"/>
                <a:ext cx="3001719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8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76894"/>
                <a:ext cx="3001719" cy="645626"/>
              </a:xfrm>
              <a:prstGeom prst="rect">
                <a:avLst/>
              </a:prstGeom>
              <a:blipFill>
                <a:blip r:embed="rId4"/>
                <a:stretch>
                  <a:fillRect l="-6301" r="-528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69" name="yt_shape_14869"/>
          <p:cNvSpPr txBox="1"/>
          <p:nvPr/>
        </p:nvSpPr>
        <p:spPr>
          <a:xfrm>
            <a:off x="540000" y="4774439"/>
            <a:ext cx="3273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870"/>
              <p:cNvSpPr txBox="1"/>
              <p:nvPr/>
            </p:nvSpPr>
            <p:spPr>
              <a:xfrm>
                <a:off x="540000" y="5406106"/>
                <a:ext cx="3001078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06106"/>
                <a:ext cx="3001078" cy="645626"/>
              </a:xfrm>
              <a:prstGeom prst="rect">
                <a:avLst/>
              </a:prstGeom>
              <a:blipFill>
                <a:blip r:embed="rId5"/>
                <a:stretch>
                  <a:fillRect l="-6301" r="-5285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4" name="yt_shape_14874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平行线分线段成比例的基本事实及推论</a:t>
            </a:r>
          </a:p>
        </p:txBody>
      </p:sp>
      <p:sp>
        <p:nvSpPr>
          <p:cNvPr id="14875" name="yt_shape_14875"/>
          <p:cNvSpPr txBox="1"/>
          <p:nvPr/>
        </p:nvSpPr>
        <p:spPr>
          <a:xfrm>
            <a:off x="540000" y="1412776"/>
            <a:ext cx="80791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两条直线被一组平行线所截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所得的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对应线段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成比例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876" name="yt_shape_14876"/>
          <p:cNvSpPr txBox="1"/>
          <p:nvPr/>
        </p:nvSpPr>
        <p:spPr>
          <a:xfrm>
            <a:off x="540119" y="18920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平行于三角形一边的直线截其他两边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或两边的延长线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所得的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对应线段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成比例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877" name="yt_shape_14877"/>
          <p:cNvSpPr txBox="1"/>
          <p:nvPr/>
        </p:nvSpPr>
        <p:spPr>
          <a:xfrm>
            <a:off x="540119" y="2838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878" name="yt_image_148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044" y="3797738"/>
            <a:ext cx="1565910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42057">
            <a:extLst>
              <a:ext uri="{FF2B5EF4-FFF2-40B4-BE49-F238E27FC236}">
                <a16:creationId xmlns:a16="http://schemas.microsoft.com/office/drawing/2014/main" id="{1790EE39-B66C-AF8C-66E8-0D309FC93E8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3E763D-5A8C-F35A-E6C0-5452D91DBFD6}"/>
              </a:ext>
            </a:extLst>
          </p:cNvPr>
          <p:cNvSpPr txBox="1"/>
          <p:nvPr/>
        </p:nvSpPr>
        <p:spPr>
          <a:xfrm>
            <a:off x="5860189" y="1352759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对应线段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414847-0ED2-A8A4-ADED-5E773D2E146D}"/>
              </a:ext>
            </a:extLst>
          </p:cNvPr>
          <p:cNvSpPr txBox="1"/>
          <p:nvPr/>
        </p:nvSpPr>
        <p:spPr>
          <a:xfrm>
            <a:off x="9822707" y="183206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对应线段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9CFFCD-EF1D-6375-1662-8D44A2D92E2D}"/>
              </a:ext>
            </a:extLst>
          </p:cNvPr>
          <p:cNvSpPr txBox="1"/>
          <p:nvPr/>
        </p:nvSpPr>
        <p:spPr>
          <a:xfrm>
            <a:off x="4817321" y="326698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0" name="yt_shape_14880"/>
          <p:cNvSpPr txBox="1"/>
          <p:nvPr/>
        </p:nvSpPr>
        <p:spPr>
          <a:xfrm>
            <a:off x="540000" y="921930"/>
            <a:ext cx="95378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881" name="yt_image_148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339" y="1553597"/>
            <a:ext cx="1417320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83" name="yt_shape_14883"/>
              <p:cNvSpPr txBox="1"/>
              <p:nvPr/>
            </p:nvSpPr>
            <p:spPr>
              <a:xfrm>
                <a:off x="540000" y="2991681"/>
                <a:ext cx="4402103" cy="3317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83" name="yt_shape_14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1681"/>
                <a:ext cx="4402103" cy="3317639"/>
              </a:xfrm>
              <a:prstGeom prst="rect">
                <a:avLst/>
              </a:prstGeom>
              <a:blipFill>
                <a:blip r:embed="rId3"/>
                <a:stretch>
                  <a:fillRect l="-4294" t="-1654" r="-3047" b="-4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8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5" name="yt_shape_14885"/>
          <p:cNvSpPr txBox="1"/>
          <p:nvPr/>
        </p:nvSpPr>
        <p:spPr>
          <a:xfrm>
            <a:off x="494314" y="908720"/>
            <a:ext cx="52722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由平行线判定三角形相似</a:t>
            </a:r>
          </a:p>
        </p:txBody>
      </p:sp>
      <p:sp>
        <p:nvSpPr>
          <p:cNvPr id="14886" name="yt_shape_14886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平行于三角形一边的直线和其他两边相交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所构成的三角形与原三角形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4887" name="yt_image_148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920" y="4259860"/>
            <a:ext cx="1296162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89" name="yt_shape_14889"/>
          <p:cNvSpPr txBox="1"/>
          <p:nvPr/>
        </p:nvSpPr>
        <p:spPr>
          <a:xfrm>
            <a:off x="540119" y="25649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则图中的相似三角形有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ADN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AEN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写出所有相似三角形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842090">
            <a:extLst>
              <a:ext uri="{FF2B5EF4-FFF2-40B4-BE49-F238E27FC236}">
                <a16:creationId xmlns:a16="http://schemas.microsoft.com/office/drawing/2014/main" id="{B1A26415-A650-E2C8-3882-868D13605A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934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94E218-4A0B-E2B4-88AA-850C424FC848}"/>
              </a:ext>
            </a:extLst>
          </p:cNvPr>
          <p:cNvSpPr txBox="1"/>
          <p:nvPr/>
        </p:nvSpPr>
        <p:spPr>
          <a:xfrm>
            <a:off x="11209518" y="134803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5C9488-3C46-1FFF-007A-64E25AA7ECE5}"/>
              </a:ext>
            </a:extLst>
          </p:cNvPr>
          <p:cNvSpPr txBox="1"/>
          <p:nvPr/>
        </p:nvSpPr>
        <p:spPr>
          <a:xfrm>
            <a:off x="450108" y="18235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似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24E255-8C9A-8753-7207-F0E5D1857439}"/>
              </a:ext>
            </a:extLst>
          </p:cNvPr>
          <p:cNvSpPr txBox="1"/>
          <p:nvPr/>
        </p:nvSpPr>
        <p:spPr>
          <a:xfrm>
            <a:off x="6816080" y="2993586"/>
            <a:ext cx="507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6E421C-670C-665A-B9DA-A3AFCF6BAEE1}"/>
              </a:ext>
            </a:extLst>
          </p:cNvPr>
          <p:cNvSpPr txBox="1"/>
          <p:nvPr/>
        </p:nvSpPr>
        <p:spPr>
          <a:xfrm>
            <a:off x="450108" y="3469074"/>
            <a:ext cx="256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0" name="yt_shape_14890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2e7d8e9-3612-4518-95c5-fe17be86adc6.png&quot;}"/>
            </a:endParaRPr>
          </a:p>
        </p:txBody>
      </p:sp>
      <p:sp>
        <p:nvSpPr>
          <p:cNvPr id="14891" name="yt_shape_1489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95" name="yt_table_14895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206452"/>
              </p:ext>
            </p:extLst>
          </p:nvPr>
        </p:nvGraphicFramePr>
        <p:xfrm>
          <a:off x="540000" y="2603618"/>
          <a:ext cx="3913506" cy="848742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grpSp>
        <p:nvGrpSpPr>
          <p:cNvPr id="14892" name="yt_shape_14892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0771" y="2603618"/>
            <a:ext cx="1519047" cy="2054428"/>
            <a:chOff x="0" y="0"/>
            <a:chExt cx="1519047" cy="2054428"/>
          </a:xfrm>
        </p:grpSpPr>
        <p:pic>
          <p:nvPicPr>
            <p:cNvPr id="2" name="yt_image_1489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9047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4" name="yt_shape_14894"/>
            <p:cNvSpPr txBox="1"/>
            <p:nvPr/>
          </p:nvSpPr>
          <p:spPr>
            <a:xfrm>
              <a:off x="226242" y="1625913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842120">
            <a:extLst>
              <a:ext uri="{FF2B5EF4-FFF2-40B4-BE49-F238E27FC236}">
                <a16:creationId xmlns:a16="http://schemas.microsoft.com/office/drawing/2014/main" id="{7DCA2D09-0902-50D5-EF95-FF5B5340012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EF2BED-5988-445D-858C-CD1B57166E21}"/>
              </a:ext>
            </a:extLst>
          </p:cNvPr>
          <p:cNvSpPr txBox="1"/>
          <p:nvPr/>
        </p:nvSpPr>
        <p:spPr>
          <a:xfrm>
            <a:off x="7355732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7" name="yt_shape_1489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如图是一架梯子的示意图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为使其更稳固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间加绑一条安全绳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量得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901" name="yt_shape_14901"/>
          <p:cNvSpPr txBox="1"/>
          <p:nvPr/>
        </p:nvSpPr>
        <p:spPr>
          <a:xfrm>
            <a:off x="540000" y="44082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98" name="yt_shape_14898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4447" y="2491930"/>
            <a:ext cx="1983105" cy="1934413"/>
            <a:chOff x="0" y="0"/>
            <a:chExt cx="1983105" cy="1934413"/>
          </a:xfrm>
        </p:grpSpPr>
        <p:pic>
          <p:nvPicPr>
            <p:cNvPr id="2" name="yt_image_1489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3105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00" name="yt_shape_14900"/>
            <p:cNvSpPr txBox="1"/>
            <p:nvPr/>
          </p:nvSpPr>
          <p:spPr>
            <a:xfrm>
              <a:off x="458271" y="1505898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DA96F3-DA91-A540-F9CC-3C5CEB2D32BF}"/>
              </a:ext>
            </a:extLst>
          </p:cNvPr>
          <p:cNvSpPr txBox="1"/>
          <p:nvPr/>
        </p:nvSpPr>
        <p:spPr>
          <a:xfrm>
            <a:off x="1059708" y="180417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1065</Words>
  <Application>Microsoft Office PowerPoint</Application>
  <PresentationFormat>宽屏</PresentationFormat>
  <Paragraphs>81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58</cp:revision>
  <dcterms:created xsi:type="dcterms:W3CDTF">2023-05-05T05:33:04Z</dcterms:created>
  <dcterms:modified xsi:type="dcterms:W3CDTF">2023-05-19T02:55:51Z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