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70" r:id="rId6"/>
    <p:sldId id="371" r:id="rId7"/>
    <p:sldId id="372" r:id="rId8"/>
    <p:sldId id="374" r:id="rId9"/>
    <p:sldId id="377" r:id="rId10"/>
    <p:sldId id="378" r:id="rId11"/>
    <p:sldId id="384" r:id="rId12"/>
    <p:sldId id="379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bin"/><Relationship Id="rId4" Type="http://schemas.openxmlformats.org/officeDocument/2006/relationships/image" Target="../media/image3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7" Type="http://schemas.openxmlformats.org/officeDocument/2006/relationships/image" Target="../media/image16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bin"/><Relationship Id="rId4" Type="http://schemas.openxmlformats.org/officeDocument/2006/relationships/image" Target="../media/image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png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0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0" name="yt_image_1276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620688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62" name="yt_image_127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544042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64" name="yt_shape_12764"/>
              <p:cNvSpPr txBox="1"/>
              <p:nvPr/>
            </p:nvSpPr>
            <p:spPr>
              <a:xfrm>
                <a:off x="540000" y="1923941"/>
                <a:ext cx="1056776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且有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64" name="yt_shape_127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3941"/>
                <a:ext cx="10567765" cy="490006"/>
              </a:xfrm>
              <a:prstGeom prst="rect">
                <a:avLst/>
              </a:prstGeom>
              <a:blipFill>
                <a:blip r:embed="rId4"/>
                <a:stretch>
                  <a:fillRect l="-1789" r="-923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66" name="yt_image_1276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9341" y="2617099"/>
            <a:ext cx="139331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8" name="yt_shape_12768"/>
          <p:cNvSpPr txBox="1"/>
          <p:nvPr/>
        </p:nvSpPr>
        <p:spPr>
          <a:xfrm>
            <a:off x="540000" y="4076895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2769" name="yt_shape_12769"/>
          <p:cNvSpPr txBox="1"/>
          <p:nvPr/>
        </p:nvSpPr>
        <p:spPr>
          <a:xfrm>
            <a:off x="540000" y="4556198"/>
            <a:ext cx="4012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70" name="yt_shape_12770"/>
              <p:cNvSpPr txBox="1"/>
              <p:nvPr/>
            </p:nvSpPr>
            <p:spPr>
              <a:xfrm>
                <a:off x="540119" y="5035501"/>
                <a:ext cx="11111999" cy="14666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可得出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即可得出三角形的形状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根据直角三角形的性质即可得出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70" name="yt_shape_127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35501"/>
                <a:ext cx="11111999" cy="1466620"/>
              </a:xfrm>
              <a:prstGeom prst="rect">
                <a:avLst/>
              </a:prstGeom>
              <a:blipFill>
                <a:blip r:embed="rId6"/>
                <a:stretch>
                  <a:fillRect l="-1701" r="-878" b="-1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3" name="yt_shape_12863"/>
              <p:cNvSpPr txBox="1"/>
              <p:nvPr/>
            </p:nvSpPr>
            <p:spPr>
              <a:xfrm>
                <a:off x="540000" y="900000"/>
                <a:ext cx="689464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3" name="yt_shape_12863" descr="{&quot;rangeId&quot;:2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94644" cy="490006"/>
              </a:xfrm>
              <a:prstGeom prst="rect">
                <a:avLst/>
              </a:prstGeom>
              <a:blipFill>
                <a:blip r:embed="rId2"/>
                <a:stretch>
                  <a:fillRect l="-2741" r="-168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5" name="yt_shape_12865"/>
          <p:cNvSpPr txBox="1"/>
          <p:nvPr/>
        </p:nvSpPr>
        <p:spPr>
          <a:xfrm>
            <a:off x="540000" y="1440794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66"/>
              <p:cNvSpPr txBox="1"/>
              <p:nvPr/>
            </p:nvSpPr>
            <p:spPr>
              <a:xfrm>
                <a:off x="540000" y="2072461"/>
                <a:ext cx="4231928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866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2461"/>
                <a:ext cx="4231928" cy="2426883"/>
              </a:xfrm>
              <a:prstGeom prst="rect">
                <a:avLst/>
              </a:prstGeom>
              <a:blipFill>
                <a:blip r:embed="rId3"/>
                <a:stretch>
                  <a:fillRect l="-4467" t="-2261" r="-3458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8" name="yt_image_128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0923" y="2072461"/>
            <a:ext cx="175107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0" name="yt_shape_12870"/>
          <p:cNvSpPr txBox="1"/>
          <p:nvPr/>
        </p:nvSpPr>
        <p:spPr>
          <a:xfrm>
            <a:off x="540000" y="900000"/>
            <a:ext cx="2915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871"/>
          <p:cNvSpPr txBox="1"/>
          <p:nvPr/>
        </p:nvSpPr>
        <p:spPr>
          <a:xfrm>
            <a:off x="540000" y="1531667"/>
            <a:ext cx="4089261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72" name="yt_image_128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0923" y="1531667"/>
            <a:ext cx="175107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0fcba83d-7c25-4f53-8cc2-ab87ac744d07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75" name="yt_shape_12875"/>
              <p:cNvSpPr txBox="1"/>
              <p:nvPr/>
            </p:nvSpPr>
            <p:spPr>
              <a:xfrm>
                <a:off x="540000" y="1653160"/>
                <a:ext cx="828348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丽江实中段考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75" name="yt_shape_12875" descr="{&quot;rangeId&quot;:2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3160"/>
                <a:ext cx="8283486" cy="490006"/>
              </a:xfrm>
              <a:prstGeom prst="rect">
                <a:avLst/>
              </a:prstGeom>
              <a:blipFill>
                <a:blip r:embed="rId2"/>
                <a:stretch>
                  <a:fillRect l="-2283" r="-1325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7" name="yt_shape_12877"/>
          <p:cNvSpPr txBox="1"/>
          <p:nvPr/>
        </p:nvSpPr>
        <p:spPr>
          <a:xfrm>
            <a:off x="540000" y="2193954"/>
            <a:ext cx="5368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78"/>
              <p:cNvSpPr txBox="1"/>
              <p:nvPr/>
            </p:nvSpPr>
            <p:spPr>
              <a:xfrm>
                <a:off x="540000" y="2825621"/>
                <a:ext cx="6144311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2878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5621"/>
                <a:ext cx="6144311" cy="2426883"/>
              </a:xfrm>
              <a:prstGeom prst="rect">
                <a:avLst/>
              </a:prstGeom>
              <a:blipFill>
                <a:blip r:embed="rId3"/>
                <a:stretch>
                  <a:fillRect l="-3075" r="-2282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80" name="yt_image_1288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4399" y="2825621"/>
            <a:ext cx="1587600" cy="158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604738">
            <a:extLst>
              <a:ext uri="{FF2B5EF4-FFF2-40B4-BE49-F238E27FC236}">
                <a16:creationId xmlns:a16="http://schemas.microsoft.com/office/drawing/2014/main" id="{DADCBA1C-00DE-AC8A-8011-87F5C56BC0E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2" name="yt_shape_12882"/>
              <p:cNvSpPr txBox="1"/>
              <p:nvPr/>
            </p:nvSpPr>
            <p:spPr>
              <a:xfrm>
                <a:off x="540000" y="900000"/>
                <a:ext cx="691240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2" name="yt_shape_12882" descr="{&quot;rangeId&quot;:2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12405" cy="490006"/>
              </a:xfrm>
              <a:prstGeom prst="rect">
                <a:avLst/>
              </a:prstGeom>
              <a:blipFill>
                <a:blip r:embed="rId2"/>
                <a:stretch>
                  <a:fillRect l="-2734" r="-1764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2884"/>
              <p:cNvSpPr txBox="1"/>
              <p:nvPr/>
            </p:nvSpPr>
            <p:spPr>
              <a:xfrm>
                <a:off x="540000" y="1593158"/>
                <a:ext cx="5498813" cy="46231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都是等边三角形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2884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3158"/>
                <a:ext cx="5498813" cy="4623125"/>
              </a:xfrm>
              <a:prstGeom prst="rect">
                <a:avLst/>
              </a:prstGeom>
              <a:blipFill>
                <a:blip r:embed="rId3"/>
                <a:stretch>
                  <a:fillRect l="-3437" t="-1054" r="-2439" b="-3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86" name="yt_image_128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4399" y="1593158"/>
            <a:ext cx="1587600" cy="158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888">
            <a:extLst>
              <a:ext uri="{FF2B5EF4-FFF2-40B4-BE49-F238E27FC236}">
                <a16:creationId xmlns:a16="http://schemas.microsoft.com/office/drawing/2014/main" id="{42E6C0B8-3DAA-4086-803A-2F47EC2FE61E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66658" y="3789040"/>
            <a:ext cx="1585341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72" name="yt_shape_12772"/>
              <p:cNvSpPr txBox="1"/>
              <p:nvPr/>
            </p:nvSpPr>
            <p:spPr>
              <a:xfrm>
                <a:off x="540000" y="764704"/>
                <a:ext cx="5656164" cy="986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72" name="yt_shape_127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5656164" cy="986489"/>
              </a:xfrm>
              <a:prstGeom prst="rect">
                <a:avLst/>
              </a:prstGeom>
              <a:blipFill>
                <a:blip r:embed="rId2"/>
                <a:stretch>
                  <a:fillRect l="-3344" r="-2589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776">
                <a:extLst>
                  <a:ext uri="{FF2B5EF4-FFF2-40B4-BE49-F238E27FC236}">
                    <a16:creationId xmlns:a16="http://schemas.microsoft.com/office/drawing/2014/main" id="{C7C45B64-243B-428C-BB3D-7F2C1E601757}"/>
                  </a:ext>
                </a:extLst>
              </p:cNvPr>
              <p:cNvSpPr txBox="1"/>
              <p:nvPr/>
            </p:nvSpPr>
            <p:spPr>
              <a:xfrm>
                <a:off x="540000" y="1853544"/>
                <a:ext cx="11652000" cy="33027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2776">
                <a:extLst>
                  <a:ext uri="{FF2B5EF4-FFF2-40B4-BE49-F238E27FC236}">
                    <a16:creationId xmlns:a16="http://schemas.microsoft.com/office/drawing/2014/main" id="{C7C45B64-243B-428C-BB3D-7F2C1E601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3544"/>
                <a:ext cx="11652000" cy="3302764"/>
              </a:xfrm>
              <a:prstGeom prst="rect">
                <a:avLst/>
              </a:prstGeom>
              <a:blipFill>
                <a:blip r:embed="rId3"/>
                <a:stretch>
                  <a:fillRect l="-1622" t="-1476" b="-4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90">
                <a:extLst>
                  <a:ext uri="{FF2B5EF4-FFF2-40B4-BE49-F238E27FC236}">
                    <a16:creationId xmlns:a16="http://schemas.microsoft.com/office/drawing/2014/main" id="{3343C503-3EEC-432F-B03B-6F9E99078A85}"/>
                  </a:ext>
                </a:extLst>
              </p:cNvPr>
              <p:cNvSpPr txBox="1"/>
              <p:nvPr/>
            </p:nvSpPr>
            <p:spPr>
              <a:xfrm>
                <a:off x="540000" y="5093904"/>
                <a:ext cx="10236520" cy="1488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负值已舍去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790">
                <a:extLst>
                  <a:ext uri="{FF2B5EF4-FFF2-40B4-BE49-F238E27FC236}">
                    <a16:creationId xmlns:a16="http://schemas.microsoft.com/office/drawing/2014/main" id="{3343C503-3EEC-432F-B03B-6F9E99078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93904"/>
                <a:ext cx="10236520" cy="1488293"/>
              </a:xfrm>
              <a:prstGeom prst="rect">
                <a:avLst/>
              </a:prstGeom>
              <a:blipFill>
                <a:blip r:embed="rId4"/>
                <a:stretch>
                  <a:fillRect l="-1846" b="-5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6" name="yt_shape_12796"/>
          <p:cNvSpPr txBox="1"/>
          <p:nvPr/>
        </p:nvSpPr>
        <p:spPr>
          <a:xfrm>
            <a:off x="467063" y="890789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e4d2cb9b-2978-4d93-92a8-842e6f8de23f.png&quot;}"/>
            </a:endParaRPr>
          </a:p>
        </p:txBody>
      </p:sp>
      <p:sp>
        <p:nvSpPr>
          <p:cNvPr id="12797" name="yt_shape_12797"/>
          <p:cNvSpPr txBox="1"/>
          <p:nvPr/>
        </p:nvSpPr>
        <p:spPr>
          <a:xfrm>
            <a:off x="494314" y="1652990"/>
            <a:ext cx="34256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认识圆心角</a:t>
            </a:r>
          </a:p>
        </p:txBody>
      </p:sp>
      <p:sp>
        <p:nvSpPr>
          <p:cNvPr id="12798" name="yt_shape_12798"/>
          <p:cNvSpPr txBox="1"/>
          <p:nvPr/>
        </p:nvSpPr>
        <p:spPr>
          <a:xfrm>
            <a:off x="540119" y="21525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圆是中心对称图形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它的对称中心是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顶点在圆心的角叫做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799" name="yt_shape_12799"/>
          <p:cNvSpPr txBox="1"/>
          <p:nvPr/>
        </p:nvSpPr>
        <p:spPr>
          <a:xfrm>
            <a:off x="540000" y="3111990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下列图形中的角是圆心角的是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800" name="yt_image_128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836240"/>
            <a:ext cx="1359027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1" name="yt_image_128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9027" y="3836240"/>
            <a:ext cx="1404747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2" name="yt_image_128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3774" y="3787091"/>
            <a:ext cx="1203579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3" name="yt_image_128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7353" y="3743657"/>
            <a:ext cx="1094994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6" name="yt_shape_12806"/>
          <p:cNvSpPr txBox="1"/>
          <p:nvPr/>
        </p:nvSpPr>
        <p:spPr>
          <a:xfrm>
            <a:off x="1019479" y="5037533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807" name="yt_shape_12807"/>
          <p:cNvSpPr txBox="1"/>
          <p:nvPr/>
        </p:nvSpPr>
        <p:spPr>
          <a:xfrm>
            <a:off x="2769773" y="5037533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808" name="yt_shape_12808"/>
          <p:cNvSpPr txBox="1"/>
          <p:nvPr/>
        </p:nvSpPr>
        <p:spPr>
          <a:xfrm>
            <a:off x="4433936" y="5037533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809" name="yt_shape_12809"/>
          <p:cNvSpPr txBox="1"/>
          <p:nvPr/>
        </p:nvSpPr>
        <p:spPr>
          <a:xfrm>
            <a:off x="5934816" y="5037533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2810" name="yt_shape_12810"/>
          <p:cNvSpPr txBox="1"/>
          <p:nvPr/>
        </p:nvSpPr>
        <p:spPr>
          <a:xfrm>
            <a:off x="540000" y="5550111"/>
            <a:ext cx="11091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604582">
            <a:extLst>
              <a:ext uri="{FF2B5EF4-FFF2-40B4-BE49-F238E27FC236}">
                <a16:creationId xmlns:a16="http://schemas.microsoft.com/office/drawing/2014/main" id="{F59FED1A-4371-9B84-266E-C67FA28E657C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16993"/>
            <a:ext cx="4102164" cy="652125"/>
          </a:xfrm>
          <a:prstGeom prst="rect">
            <a:avLst/>
          </a:prstGeom>
        </p:spPr>
      </p:pic>
      <p:pic>
        <p:nvPicPr>
          <p:cNvPr id="5" name="yt_shape_1684382604598">
            <a:extLst>
              <a:ext uri="{FF2B5EF4-FFF2-40B4-BE49-F238E27FC236}">
                <a16:creationId xmlns:a16="http://schemas.microsoft.com/office/drawing/2014/main" id="{21ED90D3-49EE-0D6B-3460-82D411D96D3D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93620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E801CE-37D2-822F-F06D-13060F4C373A}"/>
              </a:ext>
            </a:extLst>
          </p:cNvPr>
          <p:cNvSpPr txBox="1"/>
          <p:nvPr/>
        </p:nvSpPr>
        <p:spPr>
          <a:xfrm>
            <a:off x="6600056" y="20923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FF440C-D4C0-5B8B-EAB2-316CDB7A5B9C}"/>
              </a:ext>
            </a:extLst>
          </p:cNvPr>
          <p:cNvSpPr txBox="1"/>
          <p:nvPr/>
        </p:nvSpPr>
        <p:spPr>
          <a:xfrm>
            <a:off x="10949832" y="20923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841381-DF64-7C19-520B-FC18F2021FC7}"/>
              </a:ext>
            </a:extLst>
          </p:cNvPr>
          <p:cNvSpPr txBox="1"/>
          <p:nvPr/>
        </p:nvSpPr>
        <p:spPr>
          <a:xfrm>
            <a:off x="450108" y="25812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D3D15D-0C47-A85A-E23E-9FBA08CE6BEE}"/>
              </a:ext>
            </a:extLst>
          </p:cNvPr>
          <p:cNvSpPr txBox="1"/>
          <p:nvPr/>
        </p:nvSpPr>
        <p:spPr>
          <a:xfrm>
            <a:off x="5250589" y="30651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973129-2270-5B57-411E-55BF5F1EA913}"/>
              </a:ext>
            </a:extLst>
          </p:cNvPr>
          <p:cNvSpPr txBox="1"/>
          <p:nvPr/>
        </p:nvSpPr>
        <p:spPr>
          <a:xfrm>
            <a:off x="10549664" y="5503305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1" name="yt_shape_12811"/>
          <p:cNvSpPr txBox="1"/>
          <p:nvPr/>
        </p:nvSpPr>
        <p:spPr>
          <a:xfrm>
            <a:off x="540000" y="900000"/>
            <a:ext cx="54886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弧、弦、圆心角之间的关系</a:t>
            </a:r>
          </a:p>
        </p:txBody>
      </p:sp>
      <p:sp>
        <p:nvSpPr>
          <p:cNvPr id="12812" name="yt_shape_12812"/>
          <p:cNvSpPr txBox="1"/>
          <p:nvPr/>
        </p:nvSpPr>
        <p:spPr>
          <a:xfrm>
            <a:off x="540000" y="1413012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在同圆或等圆中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相等的圆心角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所对的弧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所对的弦也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13" name="yt_shape_12813"/>
              <p:cNvSpPr txBox="1"/>
              <p:nvPr/>
            </p:nvSpPr>
            <p:spPr>
              <a:xfrm>
                <a:off x="540000" y="2028496"/>
                <a:ext cx="9552551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13" name="yt_shape_12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28496"/>
                <a:ext cx="9552551" cy="490006"/>
              </a:xfrm>
              <a:prstGeom prst="rect">
                <a:avLst/>
              </a:prstGeom>
              <a:blipFill>
                <a:blip r:embed="rId2"/>
                <a:stretch>
                  <a:fillRect l="-1978" r="-957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18" name="yt_table_12818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430871"/>
              </p:ext>
            </p:extLst>
          </p:nvPr>
        </p:nvGraphicFramePr>
        <p:xfrm>
          <a:off x="538802" y="2890667"/>
          <a:ext cx="79940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grpSp>
        <p:nvGrpSpPr>
          <p:cNvPr id="12815" name="yt_shape_12815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6751" y="2576440"/>
            <a:ext cx="1303020" cy="1881900"/>
            <a:chOff x="0" y="0"/>
            <a:chExt cx="1303020" cy="1881900"/>
          </a:xfrm>
        </p:grpSpPr>
        <p:pic>
          <p:nvPicPr>
            <p:cNvPr id="2" name="yt_image_1281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3020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7" name="yt_shape_12817"/>
            <p:cNvSpPr txBox="1"/>
            <p:nvPr/>
          </p:nvSpPr>
          <p:spPr>
            <a:xfrm>
              <a:off x="118229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04626">
            <a:extLst>
              <a:ext uri="{FF2B5EF4-FFF2-40B4-BE49-F238E27FC236}">
                <a16:creationId xmlns:a16="http://schemas.microsoft.com/office/drawing/2014/main" id="{9763AD19-2D0E-82A9-27DF-35F8B10C6E6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62EBE4-9AB9-66F5-C469-C60FA7CD30E7}"/>
              </a:ext>
            </a:extLst>
          </p:cNvPr>
          <p:cNvSpPr txBox="1"/>
          <p:nvPr/>
        </p:nvSpPr>
        <p:spPr>
          <a:xfrm>
            <a:off x="7166701" y="1352759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63F3A4-851C-D00D-E741-3C75241A0282}"/>
              </a:ext>
            </a:extLst>
          </p:cNvPr>
          <p:cNvSpPr txBox="1"/>
          <p:nvPr/>
        </p:nvSpPr>
        <p:spPr>
          <a:xfrm>
            <a:off x="10225814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3B9800-105E-CA82-D9B2-74E8BB4A70C5}"/>
              </a:ext>
            </a:extLst>
          </p:cNvPr>
          <p:cNvSpPr txBox="1"/>
          <p:nvPr/>
        </p:nvSpPr>
        <p:spPr>
          <a:xfrm>
            <a:off x="9079892" y="1988840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0" name="yt_shape_12820"/>
          <p:cNvSpPr txBox="1"/>
          <p:nvPr/>
        </p:nvSpPr>
        <p:spPr>
          <a:xfrm>
            <a:off x="540000" y="900000"/>
            <a:ext cx="7364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根据下列条件填空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2824" name="yt_shape_12824"/>
          <p:cNvSpPr txBox="1"/>
          <p:nvPr/>
        </p:nvSpPr>
        <p:spPr>
          <a:xfrm>
            <a:off x="540000" y="34148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21" name="yt_shape_12821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7042" y="1531667"/>
            <a:ext cx="1597914" cy="1832751"/>
            <a:chOff x="0" y="0"/>
            <a:chExt cx="1597914" cy="1832751"/>
          </a:xfrm>
        </p:grpSpPr>
        <p:pic>
          <p:nvPicPr>
            <p:cNvPr id="2" name="yt_image_1282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7914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3" name="yt_shape_12823"/>
            <p:cNvSpPr txBox="1"/>
            <p:nvPr/>
          </p:nvSpPr>
          <p:spPr>
            <a:xfrm>
              <a:off x="265676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2825" name="yt_shape_12825"/>
              <p:cNvSpPr txBox="1"/>
              <p:nvPr/>
            </p:nvSpPr>
            <p:spPr>
              <a:xfrm>
                <a:off x="540000" y="3788242"/>
                <a:ext cx="845930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   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825" name="yt_shape_128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8242"/>
                <a:ext cx="8459303" cy="490006"/>
              </a:xfrm>
              <a:prstGeom prst="rect">
                <a:avLst/>
              </a:prstGeom>
              <a:blipFill>
                <a:blip r:embed="rId3"/>
                <a:stretch>
                  <a:fillRect l="-2235" r="-1226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27" name="yt_shape_12827"/>
              <p:cNvSpPr txBox="1"/>
              <p:nvPr/>
            </p:nvSpPr>
            <p:spPr>
              <a:xfrm>
                <a:off x="540000" y="4329036"/>
                <a:ext cx="863505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7" name="yt_shape_1282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9036"/>
                <a:ext cx="8635056" cy="490006"/>
              </a:xfrm>
              <a:prstGeom prst="rect">
                <a:avLst/>
              </a:prstGeom>
              <a:blipFill>
                <a:blip r:embed="rId4"/>
                <a:stretch>
                  <a:fillRect l="-2189" r="-28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29" name="yt_shape_12829"/>
              <p:cNvSpPr txBox="1"/>
              <p:nvPr/>
            </p:nvSpPr>
            <p:spPr>
              <a:xfrm>
                <a:off x="540000" y="4869830"/>
                <a:ext cx="8382359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    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829" name="yt_shape_12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9830"/>
                <a:ext cx="8382359" cy="490006"/>
              </a:xfrm>
              <a:prstGeom prst="rect">
                <a:avLst/>
              </a:prstGeom>
              <a:blipFill>
                <a:blip r:embed="rId5"/>
                <a:stretch>
                  <a:fillRect l="-2255" r="-364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A905EA-2EB3-9516-FF8E-7D71A9F34A6C}"/>
              </a:ext>
            </a:extLst>
          </p:cNvPr>
          <p:cNvSpPr txBox="1"/>
          <p:nvPr/>
        </p:nvSpPr>
        <p:spPr>
          <a:xfrm>
            <a:off x="5868127" y="3741436"/>
            <a:ext cx="908749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BF7682-FB4A-6898-FB8D-035C168F1E46}"/>
                  </a:ext>
                </a:extLst>
              </p:cNvPr>
              <p:cNvSpPr txBox="1"/>
              <p:nvPr/>
            </p:nvSpPr>
            <p:spPr>
              <a:xfrm>
                <a:off x="7989281" y="3741436"/>
                <a:ext cx="887540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07BF7682-FB4A-6898-FB8D-035C168F1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9281" y="3741436"/>
                <a:ext cx="887540" cy="5788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163D485-B73E-27DF-0CD8-318EB0E957EF}"/>
              </a:ext>
            </a:extLst>
          </p:cNvPr>
          <p:cNvSpPr txBox="1"/>
          <p:nvPr/>
        </p:nvSpPr>
        <p:spPr>
          <a:xfrm>
            <a:off x="5351872" y="4282230"/>
            <a:ext cx="1434211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2DF1C7-F006-36DA-B086-9FF4FEA700AB}"/>
              </a:ext>
            </a:extLst>
          </p:cNvPr>
          <p:cNvSpPr txBox="1"/>
          <p:nvPr/>
        </p:nvSpPr>
        <p:spPr>
          <a:xfrm>
            <a:off x="7891872" y="4282230"/>
            <a:ext cx="908749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5EDD6D-5FDC-0AC3-C33E-46905727D09C}"/>
                  </a:ext>
                </a:extLst>
              </p:cNvPr>
              <p:cNvSpPr txBox="1"/>
              <p:nvPr/>
            </p:nvSpPr>
            <p:spPr>
              <a:xfrm>
                <a:off x="4923818" y="4823024"/>
                <a:ext cx="887540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mathAnswerShape': 1}">
                <a:extLst>
                  <a:ext uri="{FF2B5EF4-FFF2-40B4-BE49-F238E27FC236}">
                    <a16:creationId xmlns:a16="http://schemas.microsoft.com/office/drawing/2014/main" id="{005EDD6D-5FDC-0AC3-C33E-46905727D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3818" y="4823024"/>
                <a:ext cx="887540" cy="57887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1D4170B-2FA8-7A71-D418-6A3BE9F50E08}"/>
              </a:ext>
            </a:extLst>
          </p:cNvPr>
          <p:cNvSpPr txBox="1"/>
          <p:nvPr/>
        </p:nvSpPr>
        <p:spPr>
          <a:xfrm>
            <a:off x="7442609" y="4823024"/>
            <a:ext cx="1434212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1" name="yt_shape_12831"/>
              <p:cNvSpPr txBox="1"/>
              <p:nvPr/>
            </p:nvSpPr>
            <p:spPr>
              <a:xfrm>
                <a:off x="540119" y="900000"/>
                <a:ext cx="11111999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判断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31" name="yt_shape_12831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47979"/>
              </a:xfrm>
              <a:prstGeom prst="rect">
                <a:avLst/>
              </a:prstGeom>
              <a:blipFill>
                <a:blip r:embed="rId2"/>
                <a:stretch>
                  <a:fillRect l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35" name="yt_shape_12835"/>
          <p:cNvSpPr txBox="1"/>
          <p:nvPr/>
        </p:nvSpPr>
        <p:spPr>
          <a:xfrm>
            <a:off x="4693019" y="2151131"/>
            <a:ext cx="2658420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8485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8495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</a:p>
        </p:txBody>
      </p:sp>
      <p:pic>
        <p:nvPicPr>
          <p:cNvPr id="12833" name="yt_image_128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2749" y="2151131"/>
            <a:ext cx="1315440" cy="149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34" name="yt_image_128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432" y="2151734"/>
            <a:ext cx="131673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37" name="yt_shape_12837"/>
              <p:cNvSpPr txBox="1"/>
              <p:nvPr/>
            </p:nvSpPr>
            <p:spPr>
              <a:xfrm>
                <a:off x="540000" y="3693808"/>
                <a:ext cx="6950621" cy="24883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37" name="yt_shape_12837" descr="{&quot;rangeId&quot;:9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3808"/>
                <a:ext cx="6950621" cy="2488374"/>
              </a:xfrm>
              <a:prstGeom prst="rect">
                <a:avLst/>
              </a:prstGeom>
              <a:blipFill>
                <a:blip r:embed="rId5"/>
                <a:stretch>
                  <a:fillRect l="-2719" r="-1754" b="-6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8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8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3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82586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对弧、弦、圆心角之间的关系理解不透彻而致错</a:t>
            </a:r>
          </a:p>
        </p:txBody>
      </p:sp>
      <p:sp>
        <p:nvSpPr>
          <p:cNvPr id="12840" name="yt_shape_12840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下列四个命题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圆心角是顶点在圆心的角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两个圆心角相等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它们所对的弦也相等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两条弦相等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它们所对的弧也相等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等弧所对的圆心角相等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其中正确的命题有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41" name="yt_table_12841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574939"/>
              </p:ext>
            </p:extLst>
          </p:nvPr>
        </p:nvGraphicFramePr>
        <p:xfrm>
          <a:off x="540000" y="2991495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pic>
        <p:nvPicPr>
          <p:cNvPr id="3" name="yt_shape_1684382604666">
            <a:extLst>
              <a:ext uri="{FF2B5EF4-FFF2-40B4-BE49-F238E27FC236}">
                <a16:creationId xmlns:a16="http://schemas.microsoft.com/office/drawing/2014/main" id="{359892B7-A69D-EF4D-303B-7F988BA79C8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0F65E1-904A-08DB-C4D9-C9D645AD1331}"/>
              </a:ext>
            </a:extLst>
          </p:cNvPr>
          <p:cNvSpPr txBox="1"/>
          <p:nvPr/>
        </p:nvSpPr>
        <p:spPr>
          <a:xfrm>
            <a:off x="22789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764704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af1aec03-3998-4a56-a3cb-fb294d356490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44" name="yt_shape_12844"/>
              <p:cNvSpPr txBox="1"/>
              <p:nvPr/>
            </p:nvSpPr>
            <p:spPr>
              <a:xfrm>
                <a:off x="540000" y="1347426"/>
                <a:ext cx="1079269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844" name="yt_shape_12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7426"/>
                <a:ext cx="10792698" cy="490006"/>
              </a:xfrm>
              <a:prstGeom prst="rect">
                <a:avLst/>
              </a:prstGeom>
              <a:blipFill>
                <a:blip r:embed="rId2"/>
                <a:stretch>
                  <a:fillRect l="-1751" r="-56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9" name="yt_shape_12849"/>
          <p:cNvSpPr txBox="1"/>
          <p:nvPr/>
        </p:nvSpPr>
        <p:spPr>
          <a:xfrm>
            <a:off x="540000" y="39899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6" name="yt_shape_12846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2464" y="1889091"/>
            <a:ext cx="1497330" cy="1899045"/>
            <a:chOff x="0" y="0"/>
            <a:chExt cx="1497330" cy="1899045"/>
          </a:xfrm>
        </p:grpSpPr>
        <p:pic>
          <p:nvPicPr>
            <p:cNvPr id="2" name="yt_image_1284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7330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8" name="yt_shape_12848"/>
            <p:cNvSpPr txBox="1"/>
            <p:nvPr/>
          </p:nvSpPr>
          <p:spPr>
            <a:xfrm>
              <a:off x="215384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604693">
            <a:extLst>
              <a:ext uri="{FF2B5EF4-FFF2-40B4-BE49-F238E27FC236}">
                <a16:creationId xmlns:a16="http://schemas.microsoft.com/office/drawing/2014/main" id="{3A864C3E-BD0A-6EBC-4BCE-4C9FB643CC5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8404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C4BA8E-3446-6C59-5929-557217E9F681}"/>
              </a:ext>
            </a:extLst>
          </p:cNvPr>
          <p:cNvSpPr txBox="1"/>
          <p:nvPr/>
        </p:nvSpPr>
        <p:spPr>
          <a:xfrm>
            <a:off x="5837647" y="1300620"/>
            <a:ext cx="7896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850">
            <a:extLst>
              <a:ext uri="{FF2B5EF4-FFF2-40B4-BE49-F238E27FC236}">
                <a16:creationId xmlns:a16="http://schemas.microsoft.com/office/drawing/2014/main" id="{8726DCB4-E1E2-4CE6-BBE9-9775EBC6F408}"/>
              </a:ext>
            </a:extLst>
          </p:cNvPr>
          <p:cNvSpPr txBox="1"/>
          <p:nvPr/>
        </p:nvSpPr>
        <p:spPr>
          <a:xfrm>
            <a:off x="540001" y="38177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说法正确的是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②③④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2854">
            <a:extLst>
              <a:ext uri="{FF2B5EF4-FFF2-40B4-BE49-F238E27FC236}">
                <a16:creationId xmlns:a16="http://schemas.microsoft.com/office/drawing/2014/main" id="{97B8920D-FB50-461C-922A-97838A3018BD}"/>
              </a:ext>
            </a:extLst>
          </p:cNvPr>
          <p:cNvSpPr txBox="1"/>
          <p:nvPr/>
        </p:nvSpPr>
        <p:spPr>
          <a:xfrm>
            <a:off x="539882" y="74988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851" title="H_147.8211">
            <a:extLst>
              <a:ext uri="{FF2B5EF4-FFF2-40B4-BE49-F238E27FC236}">
                <a16:creationId xmlns:a16="http://schemas.microsoft.com/office/drawing/2014/main" id="{EB802036-78F2-42BA-9A35-530383801C59}"/>
              </a:ext>
            </a:extLst>
          </p:cNvPr>
          <p:cNvGrpSpPr/>
          <p:nvPr/>
        </p:nvGrpSpPr>
        <p:grpSpPr>
          <a:xfrm>
            <a:off x="10045578" y="4795525"/>
            <a:ext cx="1951101" cy="1945843"/>
            <a:chOff x="0" y="0"/>
            <a:chExt cx="1951101" cy="1945843"/>
          </a:xfrm>
        </p:grpSpPr>
        <p:pic>
          <p:nvPicPr>
            <p:cNvPr id="13" name="yt_image_12851">
              <a:extLst>
                <a:ext uri="{FF2B5EF4-FFF2-40B4-BE49-F238E27FC236}">
                  <a16:creationId xmlns:a16="http://schemas.microsoft.com/office/drawing/2014/main" id="{104E55FC-C193-4646-A23D-1E7BC65D7F8C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5110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853">
              <a:extLst>
                <a:ext uri="{FF2B5EF4-FFF2-40B4-BE49-F238E27FC236}">
                  <a16:creationId xmlns:a16="http://schemas.microsoft.com/office/drawing/2014/main" id="{3D5AD5B1-5C29-4031-A294-2E3D7711EAB9}"/>
                </a:ext>
              </a:extLst>
            </p:cNvPr>
            <p:cNvSpPr txBox="1"/>
            <p:nvPr/>
          </p:nvSpPr>
          <p:spPr>
            <a:xfrm>
              <a:off x="442269" y="151732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54D3553-2BF1-4870-857A-5850387EEC1B}"/>
              </a:ext>
            </a:extLst>
          </p:cNvPr>
          <p:cNvSpPr txBox="1"/>
          <p:nvPr/>
        </p:nvSpPr>
        <p:spPr>
          <a:xfrm>
            <a:off x="5304565" y="469501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②③④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5" name="yt_shape_12855"/>
              <p:cNvSpPr txBox="1"/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5" name="yt_shape_12855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1153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59" name="yt_shape_12859"/>
          <p:cNvSpPr txBox="1"/>
          <p:nvPr/>
        </p:nvSpPr>
        <p:spPr>
          <a:xfrm>
            <a:off x="4195508" y="2073289"/>
            <a:ext cx="3665042" cy="12427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 spc="-6900">
                <a:solidFill>
                  <a:srgbClr val="1EE3CF"/>
                </a:solidFill>
                <a:effectLst/>
                <a:latin typeface="Times New Roman" pitchFamily="69"/>
                <a:ea typeface="宋体" pitchFamily="69"/>
                <a:cs typeface="宋体" pitchFamily="69"/>
              </a:rPr>
              <a:t> </a:t>
            </a:r>
            <a:r>
              <a:rPr lang="en-US" altLang="zh-CN" sz="6900" b="0" i="0" u="none" spc="12565">
                <a:solidFill>
                  <a:srgbClr val="1EE3CF"/>
                </a:solidFill>
                <a:effectLst/>
                <a:latin typeface="Times New Roman" pitchFamily="69"/>
                <a:ea typeface="宋体" pitchFamily="69"/>
                <a:cs typeface="宋体" pitchFamily="69"/>
              </a:rPr>
              <a:t> </a:t>
            </a:r>
            <a:r>
              <a:rPr lang="en-US" altLang="zh-CN" sz="6750" b="0" i="0" u="none" spc="12602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</a:p>
        </p:txBody>
      </p:sp>
      <p:pic>
        <p:nvPicPr>
          <p:cNvPr id="12857" name="yt_image_128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7481" y="1628800"/>
            <a:ext cx="1814400" cy="137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58" name="yt_image_128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37481" y="3337005"/>
            <a:ext cx="1812798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61">
                <a:extLst>
                  <a:ext uri="{FF2B5EF4-FFF2-40B4-BE49-F238E27FC236}">
                    <a16:creationId xmlns:a16="http://schemas.microsoft.com/office/drawing/2014/main" id="{3413E457-2126-4E00-B056-97098812A951}"/>
                  </a:ext>
                </a:extLst>
              </p:cNvPr>
              <p:cNvSpPr txBox="1"/>
              <p:nvPr/>
            </p:nvSpPr>
            <p:spPr>
              <a:xfrm>
                <a:off x="540119" y="2073289"/>
                <a:ext cx="5915081" cy="3850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为平行四边形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861">
                <a:extLst>
                  <a:ext uri="{FF2B5EF4-FFF2-40B4-BE49-F238E27FC236}">
                    <a16:creationId xmlns:a16="http://schemas.microsoft.com/office/drawing/2014/main" id="{3413E457-2126-4E00-B056-97098812A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3289"/>
                <a:ext cx="5915081" cy="3850926"/>
              </a:xfrm>
              <a:prstGeom prst="rect">
                <a:avLst/>
              </a:prstGeom>
              <a:blipFill>
                <a:blip r:embed="rId5"/>
                <a:stretch>
                  <a:fillRect l="-3196" t="-1266" r="-2268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1252</Words>
  <Application>Microsoft Office PowerPoint</Application>
  <PresentationFormat>宽屏</PresentationFormat>
  <Paragraphs>115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56</cp:revision>
  <dcterms:created xsi:type="dcterms:W3CDTF">2023-05-05T05:33:04Z</dcterms:created>
  <dcterms:modified xsi:type="dcterms:W3CDTF">2023-05-18T14:35:48Z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