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3" r:id="rId3"/>
    <p:sldId id="384" r:id="rId4"/>
    <p:sldId id="364" r:id="rId5"/>
    <p:sldId id="367" r:id="rId6"/>
    <p:sldId id="368" r:id="rId7"/>
    <p:sldId id="373" r:id="rId8"/>
    <p:sldId id="385" r:id="rId9"/>
    <p:sldId id="375" r:id="rId10"/>
    <p:sldId id="379" r:id="rId11"/>
    <p:sldId id="381" r:id="rId12"/>
    <p:sldId id="38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13" name="yt_image_14013" title="H_56.72134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5" name="yt_image_14015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7" name="yt_shape_14017"/>
          <p:cNvSpPr txBox="1"/>
          <p:nvPr/>
        </p:nvSpPr>
        <p:spPr>
          <a:xfrm>
            <a:off x="540119" y="220325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张相同的小纸条上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分别写有语句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函数的图象关于原点对称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函数的图象关于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张小纸条做成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放在不透明的盒子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中搅匀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放在不透明的盒子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中搅匀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从盒子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中任意抽出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先从盒子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中任意抽出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支签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再从盒子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中任意抽出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支签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求抽到的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张小纸条上的语句对函数的描述相符合的概率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58" name="yt_table_14058" title="H_122.425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058995"/>
              </p:ext>
            </p:extLst>
          </p:nvPr>
        </p:nvGraphicFramePr>
        <p:xfrm>
          <a:off x="539998" y="2234241"/>
          <a:ext cx="11111997" cy="15547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19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4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4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4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马匹等级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下等马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中等马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上等马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齐王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田忌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060" name="yt_shape_14060"/>
          <p:cNvSpPr txBox="1"/>
          <p:nvPr/>
        </p:nvSpPr>
        <p:spPr>
          <a:xfrm>
            <a:off x="539996" y="388757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当齐王的三匹马出场顺序为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田忌的马按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的顺序出场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田忌才能赢得比赛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当田忌的三匹马随机出场时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双方马的对阵情况如下表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4061" name="yt_table_14061" title="H_81.2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871961"/>
              </p:ext>
            </p:extLst>
          </p:nvPr>
        </p:nvGraphicFramePr>
        <p:xfrm>
          <a:off x="539996" y="4722386"/>
          <a:ext cx="11111995" cy="103162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2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152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齐王的马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田忌的马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上下中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中上下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中下上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下上中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下中上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063" name="yt_shape_14063"/>
              <p:cNvSpPr txBox="1"/>
              <p:nvPr/>
            </p:nvSpPr>
            <p:spPr>
              <a:xfrm>
                <a:off x="539996" y="5848175"/>
                <a:ext cx="6463308" cy="8931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双方马的对阵中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只有一种对阵情况田忌能赢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田忌能赢得比赛的概率为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63" name="yt_shape_14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6" y="5848175"/>
                <a:ext cx="6463308" cy="893193"/>
              </a:xfrm>
              <a:prstGeom prst="rect">
                <a:avLst/>
              </a:prstGeom>
              <a:blipFill>
                <a:blip r:embed="rId2"/>
                <a:stretch>
                  <a:fillRect l="-2925" t="-12245" r="-1887" b="-10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057">
            <a:extLst>
              <a:ext uri="{FF2B5EF4-FFF2-40B4-BE49-F238E27FC236}">
                <a16:creationId xmlns:a16="http://schemas.microsoft.com/office/drawing/2014/main" id="{4C9816CC-9169-4FB9-ADF6-7E55E38CAA18}"/>
              </a:ext>
            </a:extLst>
          </p:cNvPr>
          <p:cNvSpPr txBox="1"/>
          <p:nvPr/>
        </p:nvSpPr>
        <p:spPr>
          <a:xfrm>
            <a:off x="539996" y="745411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看了《田忌赛马》后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小杨用数学模型来分析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齐王与田忌的上中下三个等级的三匹马综合指标数如表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每匹马只赛一场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综合指标的两数相比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大数为胜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三场两胜则赢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已知齐王的三匹马出场顺序为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若田忌的三匹马随机出场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求田忌能赢得比赛的概率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60" grpId="0" build="allAtOnce"/>
      <p:bldP spid="1406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468666" y="67857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d4431a2-ab92-4f7e-bd21-a400c689bb48.png&quot;}"/>
            </a:endParaRPr>
          </a:p>
        </p:txBody>
      </p:sp>
      <p:sp>
        <p:nvSpPr>
          <p:cNvPr id="14066" name="yt_shape_14066"/>
          <p:cNvSpPr txBox="1"/>
          <p:nvPr/>
        </p:nvSpPr>
        <p:spPr>
          <a:xfrm>
            <a:off x="540119" y="1431732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数据观念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有一个可自由转动的转盘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被分成了三个大小相同的扇形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另有一个不透明的瓶子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装有分别标有数字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的三个完全相同的小球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小杰先转动一次转盘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停止后记下指针指向的数字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若指针指在分界线上则重转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小玉再从瓶子中随机取出一个小球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记下小球上的数字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67" name="yt_shape_14067"/>
          <p:cNvSpPr txBox="1"/>
          <p:nvPr/>
        </p:nvSpPr>
        <p:spPr>
          <a:xfrm>
            <a:off x="539882" y="2852936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选其中一种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表示出所有可能出现的结果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4068"/>
          <p:cNvSpPr txBox="1"/>
          <p:nvPr/>
        </p:nvSpPr>
        <p:spPr>
          <a:xfrm>
            <a:off x="603500" y="322886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用列表法表示所有可能出现的结果情况如下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4069" name="yt_image_14069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8027" y="3520426"/>
            <a:ext cx="3014091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728767">
            <a:extLst>
              <a:ext uri="{FF2B5EF4-FFF2-40B4-BE49-F238E27FC236}">
                <a16:creationId xmlns:a16="http://schemas.microsoft.com/office/drawing/2014/main" id="{AC1A9242-26F3-C275-ED07-59D2A76E822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02725"/>
            <a:ext cx="4089464" cy="647273"/>
          </a:xfrm>
          <a:prstGeom prst="rect">
            <a:avLst/>
          </a:prstGeom>
        </p:spPr>
      </p:pic>
      <p:graphicFrame>
        <p:nvGraphicFramePr>
          <p:cNvPr id="8" name="yt_table_14071" title="H_200.77016">
            <a:extLst>
              <a:ext uri="{FF2B5EF4-FFF2-40B4-BE49-F238E27FC236}">
                <a16:creationId xmlns:a16="http://schemas.microsoft.com/office/drawing/2014/main" id="{8A8A2838-1D38-496B-ACA1-D9C33E943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118820"/>
              </p:ext>
            </p:extLst>
          </p:nvPr>
        </p:nvGraphicFramePr>
        <p:xfrm>
          <a:off x="623392" y="3672092"/>
          <a:ext cx="5913120" cy="222695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转盘</a:t>
                      </a:r>
                    </a:p>
                    <a:p>
                      <a:pPr algn="l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摸球</a:t>
                      </a: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noFill/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yt_shape_14073">
            <a:extLst>
              <a:ext uri="{FF2B5EF4-FFF2-40B4-BE49-F238E27FC236}">
                <a16:creationId xmlns:a16="http://schemas.microsoft.com/office/drawing/2014/main" id="{CF8DDF6A-A0FA-4A12-BE25-A3860CE1B0BA}"/>
              </a:ext>
            </a:extLst>
          </p:cNvPr>
          <p:cNvSpPr txBox="1"/>
          <p:nvPr/>
        </p:nvSpPr>
        <p:spPr>
          <a:xfrm>
            <a:off x="614044" y="5901387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4" name="yt_shape_1407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若得到的两数字之和是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则小杰赢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若得到的两数字之和是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则小玉赢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此游戏公平吗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4075"/>
          <p:cNvSpPr txBox="1"/>
          <p:nvPr/>
        </p:nvSpPr>
        <p:spPr>
          <a:xfrm>
            <a:off x="540000" y="1948511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列出两次得数之和的所有可能的结果如下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4076" name="yt_image_14076">
            <a:extLs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7908" y="1948511"/>
            <a:ext cx="3014091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078" name="yt_table_14078" title="H_200.77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449043"/>
              </p:ext>
            </p:extLst>
          </p:nvPr>
        </p:nvGraphicFramePr>
        <p:xfrm>
          <a:off x="540000" y="2580178"/>
          <a:ext cx="5597017" cy="222695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7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转盘</a:t>
                      </a:r>
                    </a:p>
                    <a:p>
                      <a:pPr algn="l" eaLnBrk="1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摸球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080">
                <a:extLst>
                  <a:ext uri="{FF2B5EF4-FFF2-40B4-BE49-F238E27FC236}">
                    <a16:creationId xmlns:a16="http://schemas.microsoft.com/office/drawing/2014/main" id="{DE43C736-FCB5-4F4C-8368-B06C85868AEA}"/>
                  </a:ext>
                </a:extLst>
              </p:cNvPr>
              <p:cNvSpPr txBox="1"/>
              <p:nvPr/>
            </p:nvSpPr>
            <p:spPr>
              <a:xfrm>
                <a:off x="540000" y="4893102"/>
                <a:ext cx="11111999" cy="16322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种可能出现的结果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和为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和为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小杰胜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小玉胜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游戏是公平的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080">
                <a:extLst>
                  <a:ext uri="{FF2B5EF4-FFF2-40B4-BE49-F238E27FC236}">
                    <a16:creationId xmlns:a16="http://schemas.microsoft.com/office/drawing/2014/main" id="{DE43C736-FCB5-4F4C-8368-B06C85868A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3102"/>
                <a:ext cx="11111999" cy="1632242"/>
              </a:xfrm>
              <a:prstGeom prst="rect">
                <a:avLst/>
              </a:prstGeom>
              <a:blipFill>
                <a:blip r:embed="rId3"/>
                <a:stretch>
                  <a:fillRect l="-1701" t="-7116" r="-878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21" name="yt_shape_14021"/>
              <p:cNvSpPr txBox="1"/>
              <p:nvPr/>
            </p:nvSpPr>
            <p:spPr>
              <a:xfrm>
                <a:off x="335360" y="900000"/>
                <a:ext cx="11460537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直接根据概率公式求解即可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列表得出所有等可能结果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从中找到符合条件的结果数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再根据概率公式求解即可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从盒子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中任意抽出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支签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抽到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021" name="yt_shape_140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900000"/>
                <a:ext cx="11460537" cy="1599156"/>
              </a:xfrm>
              <a:prstGeom prst="rect">
                <a:avLst/>
              </a:prstGeom>
              <a:blipFill>
                <a:blip r:embed="rId2"/>
                <a:stretch>
                  <a:fillRect l="-1596" t="-3435" r="-1436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40000" y="90000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4024" name="yt_table_14024" title="H_196.04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163816"/>
              </p:ext>
            </p:extLst>
          </p:nvPr>
        </p:nvGraphicFramePr>
        <p:xfrm>
          <a:off x="540000" y="1531667"/>
          <a:ext cx="11111998" cy="24897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3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3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1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1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026" name="yt_shape_14026"/>
              <p:cNvSpPr txBox="1"/>
              <p:nvPr/>
            </p:nvSpPr>
            <p:spPr>
              <a:xfrm>
                <a:off x="540119" y="4290890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由表知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其中抽到的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张小纸条上的语句对函数的描述相符合的有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张小纸条上的语句对函数的描述相符合的概率为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26" name="yt_shape_14026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0890"/>
                <a:ext cx="11111999" cy="1603003"/>
              </a:xfrm>
              <a:prstGeom prst="rect">
                <a:avLst/>
              </a:prstGeom>
              <a:blipFill>
                <a:blip r:embed="rId2"/>
                <a:stretch>
                  <a:fillRect l="-1701" t="-3422" r="-714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" name="yt_shape_14028"/>
          <p:cNvSpPr txBox="1"/>
          <p:nvPr/>
        </p:nvSpPr>
        <p:spPr>
          <a:xfrm>
            <a:off x="455561" y="801185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4ea2f68-e2ce-44cd-b04d-575fd4828bd3.png&quot;}"/>
            </a:endParaRPr>
          </a:p>
        </p:txBody>
      </p:sp>
      <p:sp>
        <p:nvSpPr>
          <p:cNvPr id="14029" name="yt_shape_14029"/>
          <p:cNvSpPr txBox="1"/>
          <p:nvPr/>
        </p:nvSpPr>
        <p:spPr>
          <a:xfrm>
            <a:off x="482812" y="1563386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直接用列举法求概率</a:t>
            </a:r>
          </a:p>
        </p:txBody>
      </p:sp>
      <p:sp>
        <p:nvSpPr>
          <p:cNvPr id="14030" name="yt_shape_14030"/>
          <p:cNvSpPr txBox="1"/>
          <p:nvPr/>
        </p:nvSpPr>
        <p:spPr>
          <a:xfrm>
            <a:off x="528617" y="20629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为了疫情防控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某小区需要从甲、乙、丙、丁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名志愿者中随机抽取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名负责该小区入口处的测温工作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则甲被抽中的概率是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1" name="yt_table_14031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1833083"/>
                  </p:ext>
                </p:extLst>
              </p:nvPr>
            </p:nvGraphicFramePr>
            <p:xfrm>
              <a:off x="528498" y="3174750"/>
              <a:ext cx="6928804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1" name="yt_table_14031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1833083"/>
                  </p:ext>
                </p:extLst>
              </p:nvPr>
            </p:nvGraphicFramePr>
            <p:xfrm>
              <a:off x="528498" y="3174750"/>
              <a:ext cx="6928804" cy="64001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45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67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917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917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855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32" name="yt_shape_14032"/>
          <p:cNvSpPr txBox="1"/>
          <p:nvPr/>
        </p:nvSpPr>
        <p:spPr>
          <a:xfrm>
            <a:off x="528617" y="3865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某班级计划举办手抄报展览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北斗卫星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高铁速度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三个主题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若小明和小亮每人随机选择其中一个主题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则他们恰好选择一个主题的概率是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3" name="yt_table_14033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5377179"/>
                  </p:ext>
                </p:extLst>
              </p:nvPr>
            </p:nvGraphicFramePr>
            <p:xfrm>
              <a:off x="528498" y="5457343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3" name="yt_table_14033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5377179"/>
                  </p:ext>
                </p:extLst>
              </p:nvPr>
            </p:nvGraphicFramePr>
            <p:xfrm>
              <a:off x="528498" y="5457343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5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728656">
            <a:extLst>
              <a:ext uri="{FF2B5EF4-FFF2-40B4-BE49-F238E27FC236}">
                <a16:creationId xmlns:a16="http://schemas.microsoft.com/office/drawing/2014/main" id="{75085ECB-E112-3C47-D4CD-55A52D28CCD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98" y="827389"/>
            <a:ext cx="4102164" cy="652125"/>
          </a:xfrm>
          <a:prstGeom prst="rect">
            <a:avLst/>
          </a:prstGeom>
        </p:spPr>
      </p:pic>
      <p:pic>
        <p:nvPicPr>
          <p:cNvPr id="5" name="yt_shape_1684382728672">
            <a:extLst>
              <a:ext uri="{FF2B5EF4-FFF2-40B4-BE49-F238E27FC236}">
                <a16:creationId xmlns:a16="http://schemas.microsoft.com/office/drawing/2014/main" id="{3F931526-47F1-44BC-577D-AADD7606DCB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98" y="1604016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F53397-04D0-5557-5CEC-A174254D400F}"/>
              </a:ext>
            </a:extLst>
          </p:cNvPr>
          <p:cNvSpPr txBox="1"/>
          <p:nvPr/>
        </p:nvSpPr>
        <p:spPr>
          <a:xfrm>
            <a:off x="8820605" y="24916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AC598-0EFF-85EE-F68F-5014572DA62F}"/>
              </a:ext>
            </a:extLst>
          </p:cNvPr>
          <p:cNvSpPr txBox="1"/>
          <p:nvPr/>
        </p:nvSpPr>
        <p:spPr>
          <a:xfrm>
            <a:off x="4401006" y="47695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34" name="yt_shape_14034"/>
              <p:cNvSpPr txBox="1"/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小亮、小莹、大刚三位同学随机地站成一排合影留念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小亮恰好站在中间的概率是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34" name="yt_shape_14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8832F2-EFE8-DA91-BE71-4E96E8715E7C}"/>
                  </a:ext>
                </a:extLst>
              </p:cNvPr>
              <p:cNvSpPr txBox="1"/>
              <p:nvPr/>
            </p:nvSpPr>
            <p:spPr>
              <a:xfrm>
                <a:off x="1135908" y="1247732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8832F2-EFE8-DA91-BE71-4E96E8715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1247732"/>
                <a:ext cx="613474" cy="6770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6" name="yt_shape_14036"/>
          <p:cNvSpPr txBox="1"/>
          <p:nvPr/>
        </p:nvSpPr>
        <p:spPr>
          <a:xfrm>
            <a:off x="494314" y="900198"/>
            <a:ext cx="4041171" cy="3910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用列表法求概率</a:t>
            </a:r>
          </a:p>
        </p:txBody>
      </p:sp>
      <p:sp>
        <p:nvSpPr>
          <p:cNvPr id="14037" name="yt_shape_14037"/>
          <p:cNvSpPr txBox="1"/>
          <p:nvPr/>
        </p:nvSpPr>
        <p:spPr>
          <a:xfrm>
            <a:off x="540119" y="1342068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同时掷两枚质地均匀的骰子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则这两枚骰子向上的点数之和为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8" name="yt_table_1403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3105791"/>
                  </p:ext>
                </p:extLst>
              </p:nvPr>
            </p:nvGraphicFramePr>
            <p:xfrm>
              <a:off x="540000" y="2172248"/>
              <a:ext cx="6928804" cy="570675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49642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8" name="yt_table_1403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3105791"/>
                  </p:ext>
                </p:extLst>
              </p:nvPr>
            </p:nvGraphicFramePr>
            <p:xfrm>
              <a:off x="540000" y="2172248"/>
              <a:ext cx="6928804" cy="570675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5706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4706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7595" r="-152532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95" r="-52532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542" b="-180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39" name="yt_shape_14039"/>
              <p:cNvSpPr txBox="1"/>
              <p:nvPr/>
            </p:nvSpPr>
            <p:spPr>
              <a:xfrm>
                <a:off x="540119" y="2793723"/>
                <a:ext cx="11111999" cy="9169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小强和小华两人玩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剪刀、石头、布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随机出手一次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则两人平局的概率为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39" name="yt_shape_140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3723"/>
                <a:ext cx="11111999" cy="916918"/>
              </a:xfrm>
              <a:prstGeom prst="rect">
                <a:avLst/>
              </a:prstGeom>
              <a:blipFill>
                <a:blip r:embed="rId3"/>
                <a:stretch>
                  <a:fillRect l="-1701" t="-13245" r="-1701" b="-14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41" name="yt_shape_14041"/>
              <p:cNvSpPr txBox="1"/>
              <p:nvPr/>
            </p:nvSpPr>
            <p:spPr>
              <a:xfrm>
                <a:off x="540119" y="3826523"/>
                <a:ext cx="11111999" cy="13231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一个不透明的盒子里放置三张完全相同的卡片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分别标有数字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放回后再随机抽取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则抽得的第二张卡片上的数字大于第一张卡片上的数字的概率为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41" name="yt_shape_14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6523"/>
                <a:ext cx="11111999" cy="1323183"/>
              </a:xfrm>
              <a:prstGeom prst="rect">
                <a:avLst/>
              </a:prstGeom>
              <a:blipFill>
                <a:blip r:embed="rId4"/>
                <a:stretch>
                  <a:fillRect l="-1701" t="-9677" r="-1701" b="-9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84382728703">
            <a:extLst>
              <a:ext uri="{FF2B5EF4-FFF2-40B4-BE49-F238E27FC236}">
                <a16:creationId xmlns:a16="http://schemas.microsoft.com/office/drawing/2014/main" id="{484577F1-3290-607E-0C58-211F68C990F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2252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C81D0A-9A6C-4804-D081-020852FA33B4}"/>
              </a:ext>
            </a:extLst>
          </p:cNvPr>
          <p:cNvSpPr txBox="1"/>
          <p:nvPr/>
        </p:nvSpPr>
        <p:spPr>
          <a:xfrm>
            <a:off x="1059708" y="1697598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917636-11A4-2AD1-3FBA-75D178B1D700}"/>
                  </a:ext>
                </a:extLst>
              </p:cNvPr>
              <p:cNvSpPr txBox="1"/>
              <p:nvPr/>
            </p:nvSpPr>
            <p:spPr>
              <a:xfrm>
                <a:off x="1135908" y="3068303"/>
                <a:ext cx="613474" cy="599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917636-11A4-2AD1-3FBA-75D178B1D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3068303"/>
                <a:ext cx="613474" cy="5993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3DCE2F0-7BA1-2180-FF2D-894DCEDE307C}"/>
                  </a:ext>
                </a:extLst>
              </p:cNvPr>
              <p:cNvSpPr txBox="1"/>
              <p:nvPr/>
            </p:nvSpPr>
            <p:spPr>
              <a:xfrm>
                <a:off x="2355108" y="4503439"/>
                <a:ext cx="613474" cy="599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3DCE2F0-7BA1-2180-FF2D-894DCEDE30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5108" y="4503439"/>
                <a:ext cx="613474" cy="5993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4" name="yt_shape_14044"/>
          <p:cNvSpPr txBox="1"/>
          <p:nvPr/>
        </p:nvSpPr>
        <p:spPr>
          <a:xfrm>
            <a:off x="540000" y="2061872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请用列表法表示出两次所得数字可能出现的所有结果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045" name="yt_shape_14045"/>
          <p:cNvSpPr txBox="1"/>
          <p:nvPr/>
        </p:nvSpPr>
        <p:spPr>
          <a:xfrm>
            <a:off x="540000" y="254117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列表如下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4046" name="yt_table_14046" title="H_159.86511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709916"/>
              </p:ext>
            </p:extLst>
          </p:nvPr>
        </p:nvGraphicFramePr>
        <p:xfrm>
          <a:off x="540000" y="3172842"/>
          <a:ext cx="11111999" cy="20302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8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75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甲口袋</a:t>
                      </a:r>
                    </a:p>
                    <a:p>
                      <a:pPr algn="l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乙口袋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 </a:t>
                      </a:r>
                      <a:r>
                        <a:rPr lang="zh-CN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048" name="yt_shape_14048"/>
          <p:cNvSpPr txBox="1"/>
          <p:nvPr/>
        </p:nvSpPr>
        <p:spPr>
          <a:xfrm>
            <a:off x="540119" y="5472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可能出现的结果共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它们出现的可能性相同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4043">
            <a:extLst>
              <a:ext uri="{FF2B5EF4-FFF2-40B4-BE49-F238E27FC236}">
                <a16:creationId xmlns:a16="http://schemas.microsoft.com/office/drawing/2014/main" id="{37E980E4-610E-4496-A760-D532E1705F8A}"/>
              </a:ext>
            </a:extLst>
          </p:cNvPr>
          <p:cNvSpPr txBox="1"/>
          <p:nvPr/>
        </p:nvSpPr>
        <p:spPr>
          <a:xfrm>
            <a:off x="539999" y="884946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甲、乙两个不透明的口袋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甲口袋中装有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乙口袋中装有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它们的形状、大小完全相同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现随机从甲口袋中摸出一个小球记下数字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再从乙口袋中摸出一个小球记下数字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45" grpId="0" build="allAtOnce"/>
      <p:bldP spid="1404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" name="yt_shape_14049"/>
          <p:cNvSpPr txBox="1"/>
          <p:nvPr/>
        </p:nvSpPr>
        <p:spPr>
          <a:xfrm>
            <a:off x="540000" y="900000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求出两个数字之和为偶数的概率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50" name="yt_shape_14050"/>
              <p:cNvSpPr txBox="1"/>
              <p:nvPr/>
            </p:nvSpPr>
            <p:spPr>
              <a:xfrm>
                <a:off x="540000" y="1379303"/>
                <a:ext cx="7078861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两个数字之和为偶数的情况共有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两个数字之和为偶数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050" name="yt_shape_14050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078861" cy="1603003"/>
              </a:xfrm>
              <a:prstGeom prst="rect">
                <a:avLst/>
              </a:prstGeom>
              <a:blipFill>
                <a:blip r:embed="rId2"/>
                <a:stretch>
                  <a:fillRect l="-2670" t="-3042" r="-1637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5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2" name="yt_shape_14052"/>
          <p:cNvSpPr txBox="1"/>
          <p:nvPr/>
        </p:nvSpPr>
        <p:spPr>
          <a:xfrm>
            <a:off x="469468" y="796182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6f8ba4b-3415-4ace-8bd7-b585fba9d391.png&quot;}"/>
            </a:endParaRPr>
          </a:p>
        </p:txBody>
      </p:sp>
      <p:sp>
        <p:nvSpPr>
          <p:cNvPr id="14053" name="yt_shape_14053"/>
          <p:cNvSpPr txBox="1"/>
          <p:nvPr/>
        </p:nvSpPr>
        <p:spPr>
          <a:xfrm>
            <a:off x="540119" y="15403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长度依次是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从中任选三条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能组成三角形的概率是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54" name="yt_table_14054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1352436"/>
                  </p:ext>
                </p:extLst>
              </p:nvPr>
            </p:nvGraphicFramePr>
            <p:xfrm>
              <a:off x="540000" y="2652164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54" name="yt_table_14054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1352436"/>
                  </p:ext>
                </p:extLst>
              </p:nvPr>
            </p:nvGraphicFramePr>
            <p:xfrm>
              <a:off x="540000" y="2652164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55" name="yt_shape_14055"/>
              <p:cNvSpPr txBox="1"/>
              <p:nvPr/>
            </p:nvSpPr>
            <p:spPr>
              <a:xfrm>
                <a:off x="540119" y="3339335"/>
                <a:ext cx="11111999" cy="1070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从中任选两个作为已知条件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能判定四边形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是平行四边形的概率是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055" name="yt_shape_14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39335"/>
                <a:ext cx="11111999" cy="1070037"/>
              </a:xfrm>
              <a:prstGeom prst="rect">
                <a:avLst/>
              </a:prstGeom>
              <a:blipFill>
                <a:blip r:embed="rId3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28738">
            <a:extLst>
              <a:ext uri="{FF2B5EF4-FFF2-40B4-BE49-F238E27FC236}">
                <a16:creationId xmlns:a16="http://schemas.microsoft.com/office/drawing/2014/main" id="{E007AA92-FD9D-1DF1-4B66-8D4A369BC27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1890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CBE0E9-F8B1-9645-8F3E-8B3AEE34FBEC}"/>
              </a:ext>
            </a:extLst>
          </p:cNvPr>
          <p:cNvSpPr txBox="1"/>
          <p:nvPr/>
        </p:nvSpPr>
        <p:spPr>
          <a:xfrm>
            <a:off x="1059708" y="19690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295A8-10EA-9E2C-C7A9-066423E64E37}"/>
                  </a:ext>
                </a:extLst>
              </p:cNvPr>
              <p:cNvSpPr txBox="1"/>
              <p:nvPr/>
            </p:nvSpPr>
            <p:spPr>
              <a:xfrm>
                <a:off x="9246446" y="3687067"/>
                <a:ext cx="613474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295A8-10EA-9E2C-C7A9-066423E64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6446" y="3687067"/>
                <a:ext cx="613474" cy="677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1624</Words>
  <Application>Microsoft Office PowerPoint</Application>
  <PresentationFormat>宽屏</PresentationFormat>
  <Paragraphs>151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2023-05-05T05:33:04Z</dcterms:created>
  <dcterms:modified xsi:type="dcterms:W3CDTF">2023-05-18T15:19:14Z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