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71" r:id="rId7"/>
    <p:sldId id="374" r:id="rId8"/>
    <p:sldId id="376" r:id="rId9"/>
    <p:sldId id="378" r:id="rId10"/>
    <p:sldId id="380" r:id="rId11"/>
    <p:sldId id="383" r:id="rId12"/>
    <p:sldId id="381" r:id="rId13"/>
    <p:sldId id="384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954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78" name="yt_image_15178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764704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80" name="yt_image_15180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688058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82" name="yt_shape_15182"/>
          <p:cNvSpPr txBox="1"/>
          <p:nvPr/>
        </p:nvSpPr>
        <p:spPr>
          <a:xfrm>
            <a:off x="540119" y="20679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的周长之比为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5183" name="yt_image_15183">
            <a:extLst>
              <a:ext uri="">
                <a16:creationId xmlns="" xmlns:a14="http://schemas.microsoft.com/office/drawing/2010/main" xmlns:mc="http://schemas.openxmlformats.org/markup-compatibility/2006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3905" y="3179756"/>
            <a:ext cx="1504188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185" name="yt_table_151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422707"/>
              </p:ext>
            </p:extLst>
          </p:nvPr>
        </p:nvGraphicFramePr>
        <p:xfrm>
          <a:off x="540000" y="4407953"/>
          <a:ext cx="3913506" cy="84874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sp>
        <p:nvSpPr>
          <p:cNvPr id="15187" name="yt_shape_15187"/>
          <p:cNvSpPr txBox="1"/>
          <p:nvPr/>
        </p:nvSpPr>
        <p:spPr>
          <a:xfrm>
            <a:off x="540000" y="5526507"/>
            <a:ext cx="108138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易证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根据周长的比等于相似比即可求出答案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88" name="yt_shape_15188"/>
          <p:cNvSpPr txBox="1"/>
          <p:nvPr/>
        </p:nvSpPr>
        <p:spPr>
          <a:xfrm>
            <a:off x="540000" y="6005810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41" name="yt_shape_15241"/>
              <p:cNvSpPr txBox="1"/>
              <p:nvPr/>
            </p:nvSpPr>
            <p:spPr>
              <a:xfrm>
                <a:off x="540119" y="900000"/>
                <a:ext cx="11111999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杭州市中考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41" name="yt_shape_152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3128"/>
              </a:xfrm>
              <a:prstGeom prst="rect">
                <a:avLst/>
              </a:prstGeom>
              <a:blipFill>
                <a:blip r:embed="rId2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43" name="yt_shape_15243"/>
          <p:cNvSpPr txBox="1"/>
          <p:nvPr/>
        </p:nvSpPr>
        <p:spPr>
          <a:xfrm>
            <a:off x="540000" y="2073916"/>
            <a:ext cx="4478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244"/>
              <p:cNvSpPr txBox="1"/>
              <p:nvPr/>
            </p:nvSpPr>
            <p:spPr>
              <a:xfrm>
                <a:off x="540000" y="2705583"/>
                <a:ext cx="5556008" cy="20711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2" name="yt_shape_152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5583"/>
                <a:ext cx="5556008" cy="2071144"/>
              </a:xfrm>
              <a:prstGeom prst="rect">
                <a:avLst/>
              </a:prstGeom>
              <a:blipFill>
                <a:blip r:embed="rId3"/>
                <a:stretch>
                  <a:fillRect l="-3403" t="-2647" r="-2415" b="-7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46" name="yt_image_1524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1225" y="2705583"/>
            <a:ext cx="162077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8" name="yt_shape_15248"/>
          <p:cNvSpPr txBox="1"/>
          <p:nvPr/>
        </p:nvSpPr>
        <p:spPr>
          <a:xfrm>
            <a:off x="540000" y="836712"/>
            <a:ext cx="73080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249"/>
              <p:cNvSpPr txBox="1"/>
              <p:nvPr/>
            </p:nvSpPr>
            <p:spPr>
              <a:xfrm>
                <a:off x="540000" y="1468379"/>
                <a:ext cx="5717912" cy="4821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𝐷𝐸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𝐵𝐶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</p:txBody>
          </p:sp>
        </mc:Choice>
        <mc:Fallback xmlns="">
          <p:sp>
            <p:nvSpPr>
              <p:cNvPr id="3" name="yt_shape_15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8379"/>
                <a:ext cx="5717912" cy="4821448"/>
              </a:xfrm>
              <a:prstGeom prst="rect">
                <a:avLst/>
              </a:prstGeom>
              <a:blipFill>
                <a:blip r:embed="rId2"/>
                <a:stretch>
                  <a:fillRect l="-3305" t="-1138" r="-2452" b="-2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51" name="yt_image_1525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1225" y="1468379"/>
            <a:ext cx="162077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3" name="yt_shape_15253"/>
          <p:cNvSpPr txBox="1"/>
          <p:nvPr/>
        </p:nvSpPr>
        <p:spPr>
          <a:xfrm>
            <a:off x="468666" y="83671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a5309ba-a4f8-44ce-9c1b-810fb4e6b07a.png&quot;}"/>
            </a:endParaRPr>
          </a:p>
        </p:txBody>
      </p:sp>
      <p:sp>
        <p:nvSpPr>
          <p:cNvPr id="15254" name="yt_shape_15254"/>
          <p:cNvSpPr txBox="1"/>
          <p:nvPr/>
        </p:nvSpPr>
        <p:spPr>
          <a:xfrm>
            <a:off x="540119" y="1589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楚雄一中模拟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55" name="yt_shape_15255"/>
          <p:cNvSpPr txBox="1"/>
          <p:nvPr/>
        </p:nvSpPr>
        <p:spPr>
          <a:xfrm>
            <a:off x="540000" y="2549307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256"/>
          <p:cNvSpPr txBox="1"/>
          <p:nvPr/>
        </p:nvSpPr>
        <p:spPr>
          <a:xfrm>
            <a:off x="540119" y="3180974"/>
            <a:ext cx="1088447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257" name="yt_image_1525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356619"/>
            <a:ext cx="2203200" cy="124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890009">
            <a:extLst>
              <a:ext uri="{FF2B5EF4-FFF2-40B4-BE49-F238E27FC236}">
                <a16:creationId xmlns:a16="http://schemas.microsoft.com/office/drawing/2014/main" id="{2AAAEEB6-D33D-A702-2713-1D5D40A3883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0865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9" name="yt_shape_15259"/>
          <p:cNvSpPr txBox="1"/>
          <p:nvPr/>
        </p:nvSpPr>
        <p:spPr>
          <a:xfrm>
            <a:off x="540000" y="764704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260"/>
              <p:cNvSpPr txBox="1"/>
              <p:nvPr/>
            </p:nvSpPr>
            <p:spPr>
              <a:xfrm>
                <a:off x="540000" y="1312572"/>
                <a:ext cx="8724352" cy="53655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宋体" panose="02040503050406030204" pitchFamily="12" charset="0"/>
                                <a:ea typeface="宋体" panose="02040503050406030204" pitchFamily="12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𝐹𝐶𝐷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𝐶𝐵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𝐶𝐷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   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yt_shape_152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2572"/>
                <a:ext cx="8724352" cy="5365508"/>
              </a:xfrm>
              <a:prstGeom prst="rect">
                <a:avLst/>
              </a:prstGeom>
              <a:blipFill>
                <a:blip r:embed="rId2"/>
                <a:stretch>
                  <a:fillRect l="-2166" t="-1477" b="-1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62" name="yt_image_1526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8799" y="1531667"/>
            <a:ext cx="2203200" cy="124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264">
            <a:extLst>
              <a:ext uri="{FF2B5EF4-FFF2-40B4-BE49-F238E27FC236}">
                <a16:creationId xmlns:a16="http://schemas.microsoft.com/office/drawing/2014/main" id="{23B4A208-BCD6-48B4-9827-4C0447BCA82F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49438" y="3429000"/>
            <a:ext cx="2202561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9" name="yt_shape_1518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90" name="yt_image_1519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196" y="1948511"/>
            <a:ext cx="1419606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92" name="yt_shape_15192"/>
          <p:cNvSpPr txBox="1"/>
          <p:nvPr/>
        </p:nvSpPr>
        <p:spPr>
          <a:xfrm>
            <a:off x="540000" y="3276891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将已知条件的面积之比转化为两相似三角形的面积之比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93" name="yt_shape_15193"/>
          <p:cNvSpPr txBox="1"/>
          <p:nvPr/>
        </p:nvSpPr>
        <p:spPr>
          <a:xfrm>
            <a:off x="540000" y="3756194"/>
            <a:ext cx="42255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194" name="yt_shape_15194"/>
          <p:cNvSpPr txBox="1"/>
          <p:nvPr/>
        </p:nvSpPr>
        <p:spPr>
          <a:xfrm>
            <a:off x="540000" y="4235497"/>
            <a:ext cx="25583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95" name="yt_shape_15195"/>
          <p:cNvSpPr txBox="1"/>
          <p:nvPr/>
        </p:nvSpPr>
        <p:spPr>
          <a:xfrm>
            <a:off x="540000" y="4714800"/>
            <a:ext cx="39930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1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196" name="yt_shape_15196"/>
          <p:cNvSpPr txBox="1"/>
          <p:nvPr/>
        </p:nvSpPr>
        <p:spPr>
          <a:xfrm>
            <a:off x="540000" y="5194103"/>
            <a:ext cx="343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197" name="yt_shape_15197"/>
          <p:cNvSpPr txBox="1"/>
          <p:nvPr/>
        </p:nvSpPr>
        <p:spPr>
          <a:xfrm>
            <a:off x="540000" y="5673406"/>
            <a:ext cx="24429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8" name="yt_shape_15198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426a0d9-5987-44f8-9e60-d74f2da5d4b0.png&quot;}"/>
            </a:endParaRPr>
          </a:p>
        </p:txBody>
      </p:sp>
      <p:sp>
        <p:nvSpPr>
          <p:cNvPr id="15199" name="yt_shape_15199"/>
          <p:cNvSpPr txBox="1"/>
          <p:nvPr/>
        </p:nvSpPr>
        <p:spPr>
          <a:xfrm>
            <a:off x="494314" y="1662201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相似三角形对应线段的比</a:t>
            </a:r>
          </a:p>
        </p:txBody>
      </p:sp>
      <p:sp>
        <p:nvSpPr>
          <p:cNvPr id="15200" name="yt_shape_15200"/>
          <p:cNvSpPr txBox="1"/>
          <p:nvPr/>
        </p:nvSpPr>
        <p:spPr>
          <a:xfrm>
            <a:off x="540119" y="21752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相似三角形对应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的比、对应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的比、对应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的比都等于相似比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201" name="yt_shape_15201"/>
          <p:cNvSpPr txBox="1"/>
          <p:nvPr/>
        </p:nvSpPr>
        <p:spPr>
          <a:xfrm>
            <a:off x="540119" y="3121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如果两个相似三角形的对应边之比为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那么它们的对应中线之比为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02" name="yt_table_1520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074864"/>
              </p:ext>
            </p:extLst>
          </p:nvPr>
        </p:nvGraphicFramePr>
        <p:xfrm>
          <a:off x="540000" y="4233000"/>
          <a:ext cx="90290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pic>
        <p:nvPicPr>
          <p:cNvPr id="3" name="yt_shape_1684382889816">
            <a:extLst>
              <a:ext uri="{FF2B5EF4-FFF2-40B4-BE49-F238E27FC236}">
                <a16:creationId xmlns:a16="http://schemas.microsoft.com/office/drawing/2014/main" id="{1C3C11E2-5E96-2259-6FD6-A63E9334C2E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889838">
            <a:extLst>
              <a:ext uri="{FF2B5EF4-FFF2-40B4-BE49-F238E27FC236}">
                <a16:creationId xmlns:a16="http://schemas.microsoft.com/office/drawing/2014/main" id="{FB89E2AD-A027-F64A-1825-09F11D85E37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5A10E2-2832-B26A-A4A9-DD35C7F5B9CE}"/>
              </a:ext>
            </a:extLst>
          </p:cNvPr>
          <p:cNvSpPr txBox="1"/>
          <p:nvPr/>
        </p:nvSpPr>
        <p:spPr>
          <a:xfrm>
            <a:off x="3498108" y="21149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20DBA6-1994-2A21-80F6-1D3F1010921A}"/>
              </a:ext>
            </a:extLst>
          </p:cNvPr>
          <p:cNvSpPr txBox="1"/>
          <p:nvPr/>
        </p:nvSpPr>
        <p:spPr>
          <a:xfrm>
            <a:off x="5936508" y="21149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AF0926-6F34-3C84-8C11-50DC2689BFA2}"/>
              </a:ext>
            </a:extLst>
          </p:cNvPr>
          <p:cNvSpPr txBox="1"/>
          <p:nvPr/>
        </p:nvSpPr>
        <p:spPr>
          <a:xfrm>
            <a:off x="8706601" y="21149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2E0586-7C1F-3690-814A-A57F547B0F7A}"/>
              </a:ext>
            </a:extLst>
          </p:cNvPr>
          <p:cNvSpPr txBox="1"/>
          <p:nvPr/>
        </p:nvSpPr>
        <p:spPr>
          <a:xfrm>
            <a:off x="1059708" y="35498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4" name="yt_shape_1520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在横杆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的正上方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在灯光下的影子为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205" name="yt_image_152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8744" y="2011799"/>
            <a:ext cx="179451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67CCF7-86E4-1B30-E51D-ED87EDF3168F}"/>
              </a:ext>
            </a:extLst>
          </p:cNvPr>
          <p:cNvSpPr txBox="1"/>
          <p:nvPr/>
        </p:nvSpPr>
        <p:spPr>
          <a:xfrm>
            <a:off x="8228857" y="1328682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7" name="yt_shape_15207"/>
          <p:cNvSpPr txBox="1"/>
          <p:nvPr/>
        </p:nvSpPr>
        <p:spPr>
          <a:xfrm>
            <a:off x="494314" y="959874"/>
            <a:ext cx="46567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相似三角形周长的比</a:t>
            </a:r>
          </a:p>
        </p:txBody>
      </p:sp>
      <p:sp>
        <p:nvSpPr>
          <p:cNvPr id="15208" name="yt_shape_15208"/>
          <p:cNvSpPr txBox="1"/>
          <p:nvPr/>
        </p:nvSpPr>
        <p:spPr>
          <a:xfrm>
            <a:off x="540000" y="1459439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相似三角形周长的比等于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209" name="yt_shape_15209"/>
          <p:cNvSpPr txBox="1"/>
          <p:nvPr/>
        </p:nvSpPr>
        <p:spPr>
          <a:xfrm>
            <a:off x="540119" y="19387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13" name="yt_table_15213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0153072"/>
                  </p:ext>
                </p:extLst>
              </p:nvPr>
            </p:nvGraphicFramePr>
            <p:xfrm>
              <a:off x="540000" y="2898177"/>
              <a:ext cx="9016493" cy="462153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213" name="yt_table_15213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40153072"/>
                  </p:ext>
                </p:extLst>
              </p:nvPr>
            </p:nvGraphicFramePr>
            <p:xfrm>
              <a:off x="540000" y="2898177"/>
              <a:ext cx="9016493" cy="462153"/>
            </p:xfrm>
            <a:graphic>
              <a:graphicData uri="http://schemas.openxmlformats.org/drawingml/2006/table">
                <a:tbl>
                  <a:tblPr/>
                  <a:tblGrid>
                    <a:gridCol w="2715070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9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494" r="-23183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210" name="yt_shape_15210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4515" y="2708920"/>
            <a:ext cx="1825371" cy="1538935"/>
            <a:chOff x="0" y="0"/>
            <a:chExt cx="1825371" cy="1538935"/>
          </a:xfrm>
        </p:grpSpPr>
        <p:pic>
          <p:nvPicPr>
            <p:cNvPr id="2" name="yt_image_15210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5371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12" name="yt_shape_15212"/>
            <p:cNvSpPr txBox="1"/>
            <p:nvPr/>
          </p:nvSpPr>
          <p:spPr>
            <a:xfrm>
              <a:off x="379404" y="111042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89871">
            <a:extLst>
              <a:ext uri="{FF2B5EF4-FFF2-40B4-BE49-F238E27FC236}">
                <a16:creationId xmlns:a16="http://schemas.microsoft.com/office/drawing/2014/main" id="{877B79C3-58B2-EC37-F0F8-A00EC86F916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00503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0679B25-8A76-3FBD-2F19-479457CF22FE}"/>
              </a:ext>
            </a:extLst>
          </p:cNvPr>
          <p:cNvSpPr txBox="1"/>
          <p:nvPr/>
        </p:nvSpPr>
        <p:spPr>
          <a:xfrm>
            <a:off x="4717189" y="141263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B1A621-A76B-F1C3-9224-EB35D31CFE84}"/>
              </a:ext>
            </a:extLst>
          </p:cNvPr>
          <p:cNvSpPr txBox="1"/>
          <p:nvPr/>
        </p:nvSpPr>
        <p:spPr>
          <a:xfrm>
            <a:off x="5901583" y="23674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5214">
            <a:extLst>
              <a:ext uri="{FF2B5EF4-FFF2-40B4-BE49-F238E27FC236}">
                <a16:creationId xmlns:a16="http://schemas.microsoft.com/office/drawing/2014/main" id="{FDE67E95-E157-4E4A-83C2-33017797500A}"/>
              </a:ext>
            </a:extLst>
          </p:cNvPr>
          <p:cNvSpPr txBox="1"/>
          <p:nvPr/>
        </p:nvSpPr>
        <p:spPr>
          <a:xfrm>
            <a:off x="540000" y="4267894"/>
            <a:ext cx="10659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已知每个小方格的边长均为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" name="yt_shape_15218">
            <a:extLst>
              <a:ext uri="{FF2B5EF4-FFF2-40B4-BE49-F238E27FC236}">
                <a16:creationId xmlns:a16="http://schemas.microsoft.com/office/drawing/2014/main" id="{916C8BFA-B395-4646-AF13-3E749DA86AAB}"/>
              </a:ext>
            </a:extLst>
          </p:cNvPr>
          <p:cNvSpPr txBox="1"/>
          <p:nvPr/>
        </p:nvSpPr>
        <p:spPr>
          <a:xfrm>
            <a:off x="540000" y="66947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" name="yt_shape_15215" title="H_137.3811">
            <a:extLst>
              <a:ext uri="{FF2B5EF4-FFF2-40B4-BE49-F238E27FC236}">
                <a16:creationId xmlns:a16="http://schemas.microsoft.com/office/drawing/2014/main" id="{ADBBC64B-DCB1-40B8-A72B-38F8F31573DD}"/>
              </a:ext>
            </a:extLst>
          </p:cNvPr>
          <p:cNvGrpSpPr/>
          <p:nvPr/>
        </p:nvGrpSpPr>
        <p:grpSpPr>
          <a:xfrm>
            <a:off x="5197601" y="4899561"/>
            <a:ext cx="1796796" cy="1744740"/>
            <a:chOff x="0" y="0"/>
            <a:chExt cx="1796796" cy="1744740"/>
          </a:xfrm>
        </p:grpSpPr>
        <p:pic>
          <p:nvPicPr>
            <p:cNvPr id="15" name="yt_image_15215">
              <a:extLst>
                <a:ext uri="{FF2B5EF4-FFF2-40B4-BE49-F238E27FC236}">
                  <a16:creationId xmlns:a16="http://schemas.microsoft.com/office/drawing/2014/main" id="{42F5DEF7-7DFC-4ADA-A43E-A392DC082177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96796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5217">
              <a:extLst>
                <a:ext uri="{FF2B5EF4-FFF2-40B4-BE49-F238E27FC236}">
                  <a16:creationId xmlns:a16="http://schemas.microsoft.com/office/drawing/2014/main" id="{83A493E4-FBCE-4BF3-B344-C093664F07E2}"/>
                </a:ext>
              </a:extLst>
            </p:cNvPr>
            <p:cNvSpPr txBox="1"/>
            <p:nvPr/>
          </p:nvSpPr>
          <p:spPr>
            <a:xfrm>
              <a:off x="365117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C2171D1-BA04-4959-8D0E-4713E323DB73}"/>
              </a:ext>
            </a:extLst>
          </p:cNvPr>
          <p:cNvSpPr txBox="1"/>
          <p:nvPr/>
        </p:nvSpPr>
        <p:spPr>
          <a:xfrm>
            <a:off x="9940064" y="42210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9" name="yt_shape_15219"/>
          <p:cNvSpPr txBox="1"/>
          <p:nvPr/>
        </p:nvSpPr>
        <p:spPr>
          <a:xfrm>
            <a:off x="494314" y="900000"/>
            <a:ext cx="46567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相似三角形面积的比</a:t>
            </a:r>
          </a:p>
        </p:txBody>
      </p:sp>
      <p:sp>
        <p:nvSpPr>
          <p:cNvPr id="15220" name="yt_shape_15220"/>
          <p:cNvSpPr txBox="1"/>
          <p:nvPr/>
        </p:nvSpPr>
        <p:spPr>
          <a:xfrm>
            <a:off x="540000" y="1399565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两个相似三角形的面积比是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则它们的周长比是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221" name="yt_image_1522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6194" y="3302904"/>
            <a:ext cx="1459611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23" name="yt_shape_15223"/>
          <p:cNvSpPr txBox="1"/>
          <p:nvPr/>
        </p:nvSpPr>
        <p:spPr>
          <a:xfrm>
            <a:off x="540119" y="1988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889904">
            <a:extLst>
              <a:ext uri="{FF2B5EF4-FFF2-40B4-BE49-F238E27FC236}">
                <a16:creationId xmlns:a16="http://schemas.microsoft.com/office/drawing/2014/main" id="{F301F06D-18B2-0001-3E3A-D0323F90BDC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1EF7D0-62D9-59F4-1EF9-7D5DBACACFA6}"/>
              </a:ext>
            </a:extLst>
          </p:cNvPr>
          <p:cNvSpPr txBox="1"/>
          <p:nvPr/>
        </p:nvSpPr>
        <p:spPr>
          <a:xfrm>
            <a:off x="8298589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C74913-507F-715A-6A00-66F52173321F}"/>
              </a:ext>
            </a:extLst>
          </p:cNvPr>
          <p:cNvSpPr txBox="1"/>
          <p:nvPr/>
        </p:nvSpPr>
        <p:spPr>
          <a:xfrm>
            <a:off x="8135196" y="241752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4" name="yt_shape_15224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图形不唯一导致漏解</a:t>
            </a:r>
          </a:p>
        </p:txBody>
      </p:sp>
      <p:sp>
        <p:nvSpPr>
          <p:cNvPr id="15225" name="yt_shape_1522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的面积比是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889930">
            <a:extLst>
              <a:ext uri="{FF2B5EF4-FFF2-40B4-BE49-F238E27FC236}">
                <a16:creationId xmlns:a16="http://schemas.microsoft.com/office/drawing/2014/main" id="{5646C9A2-5E1B-3F94-161F-38FFEFAC44F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6C5B3A-CA6A-6601-5576-2C141F91AD26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18657C-DC8E-9AF9-91CF-4DE0ED943149}"/>
              </a:ext>
            </a:extLst>
          </p:cNvPr>
          <p:cNvSpPr txBox="1"/>
          <p:nvPr/>
        </p:nvSpPr>
        <p:spPr>
          <a:xfrm>
            <a:off x="6034933" y="181480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6" name="yt_shape_15226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3887954-09d5-43a1-8e38-d4fa6ccc19c0.png&quot;}"/>
            </a:endParaRPr>
          </a:p>
        </p:txBody>
      </p:sp>
      <p:sp>
        <p:nvSpPr>
          <p:cNvPr id="15227" name="yt_shape_15227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若方格纸中每个小正方形的边长均为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29" name="yt_table_1522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074754"/>
                  </p:ext>
                </p:extLst>
              </p:nvPr>
            </p:nvGraphicFramePr>
            <p:xfrm>
              <a:off x="540000" y="2603618"/>
              <a:ext cx="7105016" cy="6359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229" name="yt_table_1522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074754"/>
                  </p:ext>
                </p:extLst>
              </p:nvPr>
            </p:nvGraphicFramePr>
            <p:xfrm>
              <a:off x="540000" y="2603618"/>
              <a:ext cx="7105016" cy="6359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9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97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9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0801" r="-5549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406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228" name="yt_image_15228_skip" title="H_93.06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7881" y="2603618"/>
            <a:ext cx="1181862" cy="118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89962">
            <a:extLst>
              <a:ext uri="{FF2B5EF4-FFF2-40B4-BE49-F238E27FC236}">
                <a16:creationId xmlns:a16="http://schemas.microsoft.com/office/drawing/2014/main" id="{F4CE26C4-23FD-44E3-5A10-22E785A5BA9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91D66E-B51B-257F-3F0A-42980CF58529}"/>
              </a:ext>
            </a:extLst>
          </p:cNvPr>
          <p:cNvSpPr txBox="1"/>
          <p:nvPr/>
        </p:nvSpPr>
        <p:spPr>
          <a:xfrm>
            <a:off x="13645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30" name="yt_shape_15230"/>
              <p:cNvSpPr txBox="1"/>
              <p:nvPr/>
            </p:nvSpPr>
            <p:spPr>
              <a:xfrm>
                <a:off x="540119" y="755984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5230" name="yt_shape_152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55984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250" r="-170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35" name="yt_shape_15235"/>
          <p:cNvSpPr txBox="1"/>
          <p:nvPr/>
        </p:nvSpPr>
        <p:spPr>
          <a:xfrm>
            <a:off x="540000" y="40039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32" name="yt_shape_15232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3004" y="1844782"/>
            <a:ext cx="2205990" cy="1940128"/>
            <a:chOff x="0" y="0"/>
            <a:chExt cx="2205990" cy="1940128"/>
          </a:xfrm>
        </p:grpSpPr>
        <p:pic>
          <p:nvPicPr>
            <p:cNvPr id="2" name="yt_image_15232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599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34" name="yt_shape_15234"/>
            <p:cNvSpPr txBox="1"/>
            <p:nvPr/>
          </p:nvSpPr>
          <p:spPr>
            <a:xfrm>
              <a:off x="569714" y="151161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E669C9-BDA2-EC87-1D4A-9609CB86A8A9}"/>
                  </a:ext>
                </a:extLst>
              </p:cNvPr>
              <p:cNvSpPr txBox="1"/>
              <p:nvPr/>
            </p:nvSpPr>
            <p:spPr>
              <a:xfrm>
                <a:off x="10040196" y="1103716"/>
                <a:ext cx="742060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E669C9-BDA2-EC87-1D4A-9609CB86A8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0196" y="1103716"/>
                <a:ext cx="742060" cy="678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236">
            <a:extLst>
              <a:ext uri="{FF2B5EF4-FFF2-40B4-BE49-F238E27FC236}">
                <a16:creationId xmlns:a16="http://schemas.microsoft.com/office/drawing/2014/main" id="{5B491BD8-43E5-413D-B4BE-6F2629555FA7}"/>
              </a:ext>
            </a:extLst>
          </p:cNvPr>
          <p:cNvSpPr txBox="1"/>
          <p:nvPr/>
        </p:nvSpPr>
        <p:spPr>
          <a:xfrm>
            <a:off x="540000" y="37678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两块直角三角板如图所示放置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grpSp>
        <p:nvGrpSpPr>
          <p:cNvPr id="10" name="yt_shape_15237" title="H_151.2411">
            <a:extLst>
              <a:ext uri="{FF2B5EF4-FFF2-40B4-BE49-F238E27FC236}">
                <a16:creationId xmlns:a16="http://schemas.microsoft.com/office/drawing/2014/main" id="{1EB84ED5-C5DC-43DD-AA68-9009FCE56EAE}"/>
              </a:ext>
            </a:extLst>
          </p:cNvPr>
          <p:cNvGrpSpPr/>
          <p:nvPr/>
        </p:nvGrpSpPr>
        <p:grpSpPr>
          <a:xfrm>
            <a:off x="5486417" y="4725144"/>
            <a:ext cx="1254928" cy="1989277"/>
            <a:chOff x="-20247" y="0"/>
            <a:chExt cx="1254928" cy="1989277"/>
          </a:xfrm>
        </p:grpSpPr>
        <p:pic>
          <p:nvPicPr>
            <p:cNvPr id="11" name="yt_image_15237">
              <a:extLst>
                <a:ext uri="{FF2B5EF4-FFF2-40B4-BE49-F238E27FC236}">
                  <a16:creationId xmlns:a16="http://schemas.microsoft.com/office/drawing/2014/main" id="{766D34A9-2E45-4071-BCAF-C2049ACD671B}"/>
                </a:ex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178433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239">
              <a:extLst>
                <a:ext uri="{FF2B5EF4-FFF2-40B4-BE49-F238E27FC236}">
                  <a16:creationId xmlns:a16="http://schemas.microsoft.com/office/drawing/2014/main" id="{C63E1081-FF30-4D6C-9750-7F3D04396769}"/>
                </a:ext>
              </a:extLst>
            </p:cNvPr>
            <p:cNvSpPr txBox="1"/>
            <p:nvPr/>
          </p:nvSpPr>
          <p:spPr>
            <a:xfrm>
              <a:off x="-20247" y="1560762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36FFBE29-4FEC-475F-AD13-A3E15A9EC8FB}"/>
              </a:ext>
            </a:extLst>
          </p:cNvPr>
          <p:cNvSpPr txBox="1"/>
          <p:nvPr/>
        </p:nvSpPr>
        <p:spPr>
          <a:xfrm>
            <a:off x="5344252" y="419652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1248</Words>
  <Application>Microsoft Office PowerPoint</Application>
  <PresentationFormat>宽屏</PresentationFormat>
  <Paragraphs>95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65</cp:revision>
  <dcterms:created xsi:type="dcterms:W3CDTF">2023-05-05T05:33:04Z</dcterms:created>
  <dcterms:modified xsi:type="dcterms:W3CDTF">2023-05-19T07:58:14Z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