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70" r:id="rId6"/>
    <p:sldId id="372" r:id="rId7"/>
    <p:sldId id="373" r:id="rId8"/>
    <p:sldId id="375" r:id="rId9"/>
    <p:sldId id="378" r:id="rId10"/>
    <p:sldId id="381" r:id="rId11"/>
    <p:sldId id="379" r:id="rId12"/>
    <p:sldId id="38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82" name="yt_image_14082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84" name="yt_image_1408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6" name="yt_shape_14086"/>
          <p:cNvSpPr txBox="1"/>
          <p:nvPr/>
        </p:nvSpPr>
        <p:spPr>
          <a:xfrm>
            <a:off x="540119" y="2203253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为传承中华民族优秀传统文化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提高学生文化素养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学校举办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经典诵读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比赛题目分为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诗词之风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散文之韵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小说之趣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戏剧之雅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依次记为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小雨和莉莉两名同学参加比赛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其中一名同学从四组题目中随机抽取一组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然后放回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另一名同学再随机抽取一组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小雨抽到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组题目的概率是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请用列表法或画树状图的方法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求小雨和莉莉两名同学抽到相同题目的概率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直接由概率公式求解即可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画树状图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共有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种等可能的结果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其中小雨和莉莉两名同学抽到相同题目的结果有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再由概率公式求解即可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先从口袋中随机摸出一个小球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将小球上的数字记为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在剩下的三个小球中再随机摸出一个小球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将小球上的数字记为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31" name="yt_shape_14131"/>
          <p:cNvSpPr txBox="1"/>
          <p:nvPr/>
        </p:nvSpPr>
        <p:spPr>
          <a:xfrm>
            <a:off x="540000" y="233956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4132" name="yt_image_141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1207" y="2971233"/>
            <a:ext cx="3529584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34" name="yt_shape_14134"/>
              <p:cNvSpPr txBox="1"/>
              <p:nvPr/>
            </p:nvSpPr>
            <p:spPr>
              <a:xfrm>
                <a:off x="540119" y="4211621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其中点在函数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的图象上的有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确定的点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34" name="yt_shape_14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11621"/>
                <a:ext cx="11111999" cy="1602042"/>
              </a:xfrm>
              <a:prstGeom prst="rect">
                <a:avLst/>
              </a:prstGeom>
              <a:blipFill>
                <a:blip r:embed="rId3"/>
                <a:stretch>
                  <a:fillRect l="-1701" t="-3422" r="-1701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" grpId="0" build="allAtOnce"/>
      <p:bldP spid="1413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468666" y="772341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dacac7e-1721-4397-b298-30deff45ebde.png&quot;}"/>
            </a:endParaRPr>
          </a:p>
        </p:txBody>
      </p:sp>
      <p:sp>
        <p:nvSpPr>
          <p:cNvPr id="14137" name="yt_shape_14137"/>
          <p:cNvSpPr txBox="1"/>
          <p:nvPr/>
        </p:nvSpPr>
        <p:spPr>
          <a:xfrm>
            <a:off x="540119" y="14747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为庆祝中国共产党成立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某市组织该市七、八两个年级学生参加演讲比赛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演讲比赛的主题为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追忆百年历程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凝聚青春力量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该市一中学经过初选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在七年级选出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在八年级选出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现分别从两个年级初选出的同学中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每个年级随机选出一名同学组成代表队参加比赛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38" name="yt_shape_14138"/>
          <p:cNvSpPr txBox="1"/>
          <p:nvPr/>
        </p:nvSpPr>
        <p:spPr>
          <a:xfrm>
            <a:off x="540119" y="38745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用列表法或画树状图法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树状图也称树形图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求所有可能出现的代表队总数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139" name="yt_shape_14139"/>
          <p:cNvSpPr txBox="1"/>
          <p:nvPr/>
        </p:nvSpPr>
        <p:spPr>
          <a:xfrm>
            <a:off x="540000" y="4833977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</p:txBody>
      </p:sp>
      <p:pic>
        <p:nvPicPr>
          <p:cNvPr id="14140" name="yt_image_1414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3912" y="4571325"/>
            <a:ext cx="465886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2" name="yt_shape_14142"/>
          <p:cNvSpPr txBox="1"/>
          <p:nvPr/>
        </p:nvSpPr>
        <p:spPr>
          <a:xfrm>
            <a:off x="560470" y="5877272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由树状图知可能出现的代表队总数为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</a:p>
        </p:txBody>
      </p:sp>
      <p:pic>
        <p:nvPicPr>
          <p:cNvPr id="3" name="yt_shape_1684382736671">
            <a:extLst>
              <a:ext uri="{FF2B5EF4-FFF2-40B4-BE49-F238E27FC236}">
                <a16:creationId xmlns:a16="http://schemas.microsoft.com/office/drawing/2014/main" id="{8D0C0A98-8BF0-02BB-B3DC-52127E5FA38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6494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9" grpId="0" build="allAtOnce"/>
      <p:bldP spid="1414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3" name="yt_shape_14143"/>
          <p:cNvSpPr txBox="1"/>
          <p:nvPr/>
        </p:nvSpPr>
        <p:spPr>
          <a:xfrm>
            <a:off x="540000" y="1004680"/>
            <a:ext cx="9651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求选出的代表队中的两名同学恰好是一名男生和一名女生的概率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44" name="yt_shape_14144"/>
              <p:cNvSpPr txBox="1"/>
              <p:nvPr/>
            </p:nvSpPr>
            <p:spPr>
              <a:xfrm>
                <a:off x="540119" y="1483983"/>
                <a:ext cx="11111999" cy="2089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中树状图知可能出现的代表队总数为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其中恰好一名男生和一名女生的结果有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故所求概率</a:t>
                </a:r>
                <a:r>
                  <a:rPr lang="en-US" altLang="zh-CN" sz="24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44" name="yt_shape_14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3983"/>
                <a:ext cx="11111999" cy="2089033"/>
              </a:xfrm>
              <a:prstGeom prst="rect">
                <a:avLst/>
              </a:prstGeom>
              <a:blipFill>
                <a:blip r:embed="rId2"/>
                <a:stretch>
                  <a:fillRect l="-1701" t="-2332" r="-1701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90" name="yt_shape_14090"/>
              <p:cNvSpPr txBox="1"/>
              <p:nvPr/>
            </p:nvSpPr>
            <p:spPr>
              <a:xfrm>
                <a:off x="540000" y="900000"/>
                <a:ext cx="869789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小雨抽到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组题目的概率是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0" name="yt_shape_14090" descr="{&quot;rangeId&quot;:2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97894" cy="638893"/>
              </a:xfrm>
              <a:prstGeom prst="rect">
                <a:avLst/>
              </a:prstGeom>
              <a:blipFill>
                <a:blip r:embed="rId2"/>
                <a:stretch>
                  <a:fillRect l="-2174" r="-119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92" name="yt_shape_14092"/>
          <p:cNvSpPr txBox="1"/>
          <p:nvPr/>
        </p:nvSpPr>
        <p:spPr>
          <a:xfrm>
            <a:off x="540000" y="1589681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4093" name="yt_image_140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979" y="2221348"/>
            <a:ext cx="2614041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5" name="yt_shape_14095"/>
          <p:cNvSpPr txBox="1"/>
          <p:nvPr/>
        </p:nvSpPr>
        <p:spPr>
          <a:xfrm>
            <a:off x="540000" y="3352032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其中小雨和莉莉两名同学抽到相同题目的结果有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96" name="yt_shape_14096"/>
              <p:cNvSpPr txBox="1"/>
              <p:nvPr/>
            </p:nvSpPr>
            <p:spPr>
              <a:xfrm>
                <a:off x="540000" y="3831335"/>
                <a:ext cx="6932988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小雨和莉莉两名同学抽到相同题目的概率为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6" name="yt_shape_14096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1335"/>
                <a:ext cx="6932988" cy="640816"/>
              </a:xfrm>
              <a:prstGeom prst="rect">
                <a:avLst/>
              </a:prstGeom>
              <a:blipFill>
                <a:blip r:embed="rId4"/>
                <a:stretch>
                  <a:fillRect l="-2726" r="-184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8" name="yt_shape_14098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a0da6c7-4a02-4a87-92c8-e1bcb846e6d1.png&quot;}"/>
            </a:endParaRPr>
          </a:p>
        </p:txBody>
      </p:sp>
      <p:sp>
        <p:nvSpPr>
          <p:cNvPr id="14099" name="yt_shape_14099"/>
          <p:cNvSpPr txBox="1"/>
          <p:nvPr/>
        </p:nvSpPr>
        <p:spPr>
          <a:xfrm>
            <a:off x="494314" y="1662201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用画树状图法求概率</a:t>
            </a:r>
          </a:p>
        </p:txBody>
      </p:sp>
      <p:sp>
        <p:nvSpPr>
          <p:cNvPr id="14100" name="yt_shape_14100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现有两个不透明的袋子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另一个装有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这些球除颜色外完全相同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从两个袋子中各随机摸出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摸出的两个球颜色相同的概率是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01" name="yt_table_14101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9343923"/>
                  </p:ext>
                </p:extLst>
              </p:nvPr>
            </p:nvGraphicFramePr>
            <p:xfrm>
              <a:off x="540000" y="3753696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01" name="yt_table_14101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9343923"/>
                  </p:ext>
                </p:extLst>
              </p:nvPr>
            </p:nvGraphicFramePr>
            <p:xfrm>
              <a:off x="540000" y="3753696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736394">
            <a:extLst>
              <a:ext uri="{FF2B5EF4-FFF2-40B4-BE49-F238E27FC236}">
                <a16:creationId xmlns:a16="http://schemas.microsoft.com/office/drawing/2014/main" id="{6F658DF0-F209-C157-592A-64DD947BED3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736410">
            <a:extLst>
              <a:ext uri="{FF2B5EF4-FFF2-40B4-BE49-F238E27FC236}">
                <a16:creationId xmlns:a16="http://schemas.microsoft.com/office/drawing/2014/main" id="{3E14FC84-E987-E8BB-5B1F-55BC2FA84DC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94B3FD-AAFD-9343-E466-A5CF15AF9D19}"/>
              </a:ext>
            </a:extLst>
          </p:cNvPr>
          <p:cNvSpPr txBox="1"/>
          <p:nvPr/>
        </p:nvSpPr>
        <p:spPr>
          <a:xfrm>
            <a:off x="3498108" y="30659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119" y="95885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小明的衣柜里有两件上衣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一件是长袖的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一件是短袖的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有三条裤子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分别为白色、黄色、蓝色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他任意拿出一件上衣和一条裤子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正好是长袖上衣和白色裤子的概率是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103" name="yt_table_14103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7667807"/>
                  </p:ext>
                </p:extLst>
              </p:nvPr>
            </p:nvGraphicFramePr>
            <p:xfrm>
              <a:off x="540000" y="2550780"/>
              <a:ext cx="6800216" cy="6428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103" name="yt_table_14103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7667807"/>
                  </p:ext>
                </p:extLst>
              </p:nvPr>
            </p:nvGraphicFramePr>
            <p:xfrm>
              <a:off x="540000" y="2550780"/>
              <a:ext cx="6800216" cy="6428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104" name="yt_shape_14104"/>
              <p:cNvSpPr txBox="1"/>
              <p:nvPr/>
            </p:nvSpPr>
            <p:spPr>
              <a:xfrm>
                <a:off x="540119" y="3244300"/>
                <a:ext cx="11111999" cy="16015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经过某十字路口的汽车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可能直行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也可能向左转或向右转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如果这三种可能性大小相同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那么两辆汽车经过这个十字路口时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第一辆车向左转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第二辆车向右转的概率是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04" name="yt_shape_14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44300"/>
                <a:ext cx="11111999" cy="1601529"/>
              </a:xfrm>
              <a:prstGeom prst="rect">
                <a:avLst/>
              </a:prstGeom>
              <a:blipFill>
                <a:blip r:embed="rId3"/>
                <a:stretch>
                  <a:fillRect l="-1701" t="-4183" r="-1701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3F4B6F-5DC4-E141-4F0D-9638645B10A0}"/>
              </a:ext>
            </a:extLst>
          </p:cNvPr>
          <p:cNvSpPr txBox="1"/>
          <p:nvPr/>
        </p:nvSpPr>
        <p:spPr>
          <a:xfrm>
            <a:off x="1974108" y="18630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C6BB86-08A8-E369-5C9C-2215BD91CDE7}"/>
                  </a:ext>
                </a:extLst>
              </p:cNvPr>
              <p:cNvSpPr txBox="1"/>
              <p:nvPr/>
            </p:nvSpPr>
            <p:spPr>
              <a:xfrm>
                <a:off x="4183908" y="4067520"/>
                <a:ext cx="613474" cy="677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C6BB86-08A8-E369-5C9C-2215BD91C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908" y="4067520"/>
                <a:ext cx="613474" cy="6771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07" name="yt_image_14107" title="H_100.1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2056110"/>
            <a:ext cx="5114925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09" name="yt_shape_14109"/>
              <p:cNvSpPr txBox="1"/>
              <p:nvPr/>
            </p:nvSpPr>
            <p:spPr>
              <a:xfrm>
                <a:off x="540119" y="3371555"/>
                <a:ext cx="11111999" cy="18028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由树状图可知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共有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种结果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并且每种结果发生的可能性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其中出现两枚正面向上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一枚反面向上的结果有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两正一反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其中至少一枚正面向上的结果有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至少一枚正面向上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09" name="yt_shape_14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71555"/>
                <a:ext cx="11111999" cy="1802801"/>
              </a:xfrm>
              <a:prstGeom prst="rect">
                <a:avLst/>
              </a:prstGeom>
              <a:blipFill>
                <a:blip r:embed="rId3"/>
                <a:stretch>
                  <a:fillRect l="-1701" t="-3716" r="-1701" b="-4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>
            <a:extLst>
              <a:ext uri="{FF2B5EF4-FFF2-40B4-BE49-F238E27FC236}">
                <a16:creationId xmlns:a16="http://schemas.microsoft.com/office/drawing/2014/main" id="{AFC5A7EA-28BA-990D-6E24-76382CC579E0}"/>
              </a:ext>
            </a:extLst>
          </p:cNvPr>
          <p:cNvSpPr/>
          <p:nvPr/>
        </p:nvSpPr>
        <p:spPr>
          <a:xfrm>
            <a:off x="5864183" y="2565236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1FFD08-7A13-CF4D-5791-55E64522E5BE}"/>
              </a:ext>
            </a:extLst>
          </p:cNvPr>
          <p:cNvSpPr txBox="1"/>
          <p:nvPr/>
        </p:nvSpPr>
        <p:spPr>
          <a:xfrm>
            <a:off x="3592237" y="33113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1C19B8-8850-D326-F7B6-1CE398726A40}"/>
              </a:ext>
            </a:extLst>
          </p:cNvPr>
          <p:cNvSpPr txBox="1"/>
          <p:nvPr/>
        </p:nvSpPr>
        <p:spPr>
          <a:xfrm>
            <a:off x="9394001" y="32849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A6E3EF-FBA5-D377-83DC-79BD1A9BB005}"/>
              </a:ext>
            </a:extLst>
          </p:cNvPr>
          <p:cNvSpPr txBox="1"/>
          <p:nvPr/>
        </p:nvSpPr>
        <p:spPr>
          <a:xfrm>
            <a:off x="6241308" y="3800237"/>
            <a:ext cx="637286" cy="76931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D472715-AC58-2CAF-A560-8D0B24594306}"/>
                  </a:ext>
                </a:extLst>
              </p:cNvPr>
              <p:cNvSpPr txBox="1"/>
              <p:nvPr/>
            </p:nvSpPr>
            <p:spPr>
              <a:xfrm>
                <a:off x="10393928" y="3678946"/>
                <a:ext cx="61347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D472715-AC58-2CAF-A560-8D0B24594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3928" y="3678946"/>
                <a:ext cx="613474" cy="7693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6AE9702-B9A9-B0C6-F9F5-F55DF63FF70A}"/>
              </a:ext>
            </a:extLst>
          </p:cNvPr>
          <p:cNvSpPr txBox="1"/>
          <p:nvPr/>
        </p:nvSpPr>
        <p:spPr>
          <a:xfrm>
            <a:off x="4717308" y="4539021"/>
            <a:ext cx="637286" cy="6767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8DC879F-D439-0C99-FF33-881819677D15}"/>
                  </a:ext>
                </a:extLst>
              </p:cNvPr>
              <p:cNvSpPr txBox="1"/>
              <p:nvPr/>
            </p:nvSpPr>
            <p:spPr>
              <a:xfrm>
                <a:off x="9957504" y="4395005"/>
                <a:ext cx="613474" cy="6767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8DC879F-D439-0C99-FF33-881819677D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7504" y="4395005"/>
                <a:ext cx="613474" cy="676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yt_shape_14106">
            <a:extLst>
              <a:ext uri="{FF2B5EF4-FFF2-40B4-BE49-F238E27FC236}">
                <a16:creationId xmlns:a16="http://schemas.microsoft.com/office/drawing/2014/main" id="{101D1FA8-583B-40C1-A291-6BAD1D2F6E21}"/>
              </a:ext>
            </a:extLst>
          </p:cNvPr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同时抛掷质地均匀的三枚硬币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此事件的环节共三步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用列表法就不方便了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请完成下列填空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0ADB2BD-2E3B-427E-92BF-9384E400AB3E}"/>
              </a:ext>
            </a:extLst>
          </p:cNvPr>
          <p:cNvSpPr/>
          <p:nvPr/>
        </p:nvSpPr>
        <p:spPr>
          <a:xfrm>
            <a:off x="6929348" y="2564703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78DA72-9A17-41B9-864F-1A66C366363A}"/>
              </a:ext>
            </a:extLst>
          </p:cNvPr>
          <p:cNvSpPr/>
          <p:nvPr/>
        </p:nvSpPr>
        <p:spPr>
          <a:xfrm>
            <a:off x="4439816" y="310448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FA2CD40-9C2D-49AC-A46D-DCFC829931EB}"/>
              </a:ext>
            </a:extLst>
          </p:cNvPr>
          <p:cNvSpPr/>
          <p:nvPr/>
        </p:nvSpPr>
        <p:spPr>
          <a:xfrm>
            <a:off x="4985132" y="3107433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1917DEC-7342-474C-A9DE-F3AF215683C1}"/>
              </a:ext>
            </a:extLst>
          </p:cNvPr>
          <p:cNvSpPr/>
          <p:nvPr/>
        </p:nvSpPr>
        <p:spPr>
          <a:xfrm>
            <a:off x="5561196" y="310448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58F831-3790-4DFC-9A57-3D70277E5637}"/>
              </a:ext>
            </a:extLst>
          </p:cNvPr>
          <p:cNvSpPr/>
          <p:nvPr/>
        </p:nvSpPr>
        <p:spPr>
          <a:xfrm>
            <a:off x="6060587" y="309440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5395A7B-965D-476E-A922-D38364232CB9}"/>
              </a:ext>
            </a:extLst>
          </p:cNvPr>
          <p:cNvSpPr/>
          <p:nvPr/>
        </p:nvSpPr>
        <p:spPr>
          <a:xfrm>
            <a:off x="6686997" y="310448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FF1FE16-A853-4CC9-AB0B-F2994CA5F15B}"/>
              </a:ext>
            </a:extLst>
          </p:cNvPr>
          <p:cNvSpPr/>
          <p:nvPr/>
        </p:nvSpPr>
        <p:spPr>
          <a:xfrm>
            <a:off x="7216226" y="310448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E2EE527-A1B8-4595-96FD-E79040DE4222}"/>
              </a:ext>
            </a:extLst>
          </p:cNvPr>
          <p:cNvSpPr/>
          <p:nvPr/>
        </p:nvSpPr>
        <p:spPr>
          <a:xfrm>
            <a:off x="7794045" y="3104489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4F32692-290E-4A24-BA50-1B1817CCF9FB}"/>
              </a:ext>
            </a:extLst>
          </p:cNvPr>
          <p:cNvSpPr/>
          <p:nvPr/>
        </p:nvSpPr>
        <p:spPr>
          <a:xfrm>
            <a:off x="8305120" y="3104682"/>
            <a:ext cx="246772" cy="2020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1" name="yt_shape_14111"/>
          <p:cNvSpPr txBox="1"/>
          <p:nvPr/>
        </p:nvSpPr>
        <p:spPr>
          <a:xfrm>
            <a:off x="528617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为了促进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足球进校园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活动的开展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某市举行了中学生足球比赛活动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三支获胜足球队中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随机抽取两支球队分别到两所边远地区学校进行交流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12" name="yt_shape_14112"/>
          <p:cNvSpPr txBox="1"/>
          <p:nvPr/>
        </p:nvSpPr>
        <p:spPr>
          <a:xfrm>
            <a:off x="528498" y="1859435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请用画树状图的方法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表示出抽到的两支球队的所有可能结果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113" name="yt_shape_14113"/>
          <p:cNvSpPr txBox="1"/>
          <p:nvPr/>
        </p:nvSpPr>
        <p:spPr>
          <a:xfrm>
            <a:off x="528617" y="2338738"/>
            <a:ext cx="11111999" cy="1668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3800" b="0" i="0" u="none" spc="305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00" b="0" i="0" u="none" spc="30500">
              <a:solidFill>
                <a:srgbClr val="FF0000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56ec7f4-fd04-4912-8735-014de7307a55.png&quot;,&quot;picAns&quot;:1,&quot;MergeAnimId&quot;:&quot;MattsId_304&quot;,&quot;DontModifyFontSize&quot;:&quot;1&quot;,&quot;desc&quot;:&quot;{\&quot;picAns\&quot;:1}&quot;}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14" name="yt_shape_14114"/>
          <p:cNvSpPr txBox="1"/>
          <p:nvPr/>
        </p:nvSpPr>
        <p:spPr>
          <a:xfrm>
            <a:off x="528498" y="4058381"/>
            <a:ext cx="6163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求出抽到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队和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队参加交流活动的概率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15" name="yt_shape_14115"/>
              <p:cNvSpPr txBox="1"/>
              <p:nvPr/>
            </p:nvSpPr>
            <p:spPr>
              <a:xfrm>
                <a:off x="528617" y="4537684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由树状图知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其中抽到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队和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队参加交流活动的结果有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抽到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队和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队参加交流活动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15" name="yt_shape_141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17" y="4537684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0" t="-3042" r="-1646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36469">
            <a:extLst>
              <a:ext uri="{FF2B5EF4-FFF2-40B4-BE49-F238E27FC236}">
                <a16:creationId xmlns:a16="http://schemas.microsoft.com/office/drawing/2014/main" id="{A73867DB-0E36-499C-533B-4EB0B7B3222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17" y="2338738"/>
            <a:ext cx="4556587" cy="7528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13" grpId="0" build="allAtOnce"/>
      <p:bldP spid="141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494315" y="900000"/>
            <a:ext cx="80422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没有注意关键词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18" name="yt_shape_14118"/>
              <p:cNvSpPr txBox="1"/>
              <p:nvPr/>
            </p:nvSpPr>
            <p:spPr>
              <a:xfrm>
                <a:off x="540119" y="1399565"/>
                <a:ext cx="11111999" cy="16096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一个仅装有球的不透明布袋里共有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只有编号不同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编号分别为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从中任意摸出一个球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记下编号后放回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搅匀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再任意摸出一个球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则两次摸出的球的编号之和为偶数的概率是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118" name="yt_shape_14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609608"/>
              </a:xfrm>
              <a:prstGeom prst="rect">
                <a:avLst/>
              </a:prstGeom>
              <a:blipFill>
                <a:blip r:embed="rId2"/>
                <a:stretch>
                  <a:fillRect l="-1701" t="-4545" r="-1701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36589">
            <a:extLst>
              <a:ext uri="{FF2B5EF4-FFF2-40B4-BE49-F238E27FC236}">
                <a16:creationId xmlns:a16="http://schemas.microsoft.com/office/drawing/2014/main" id="{CE3660FD-50F7-7F1C-A5D9-2AB6B8D4B18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DB6A1A-277A-F8A8-55F5-2AC4EAE3871C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1523C5-0653-7A8A-91D0-DC9D693876BF}"/>
                  </a:ext>
                </a:extLst>
              </p:cNvPr>
              <p:cNvSpPr txBox="1"/>
              <p:nvPr/>
            </p:nvSpPr>
            <p:spPr>
              <a:xfrm>
                <a:off x="5403108" y="2222785"/>
                <a:ext cx="613474" cy="6838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1523C5-0653-7A8A-91D0-DC9D69387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108" y="2222785"/>
                <a:ext cx="613474" cy="6838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" name="yt_shape_1412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4be34a8-165b-436b-83f3-c27b3524e202.png&quot;}"/>
            </a:endParaRPr>
          </a:p>
        </p:txBody>
      </p:sp>
      <p:sp>
        <p:nvSpPr>
          <p:cNvPr id="14121" name="yt_shape_14121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四把钥匙去开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两把锁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其中仅有钥匙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能打开锁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仅有钥匙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能打开锁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则取一把钥匙恰能打开一把锁的概率是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22" name="yt_table_14122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6312467"/>
                  </p:ext>
                </p:extLst>
              </p:nvPr>
            </p:nvGraphicFramePr>
            <p:xfrm>
              <a:off x="540000" y="3236113"/>
              <a:ext cx="6800216" cy="63576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122" name="yt_table_14122" descr="{&quot;rangeId&quot;:11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6312467"/>
                  </p:ext>
                </p:extLst>
              </p:nvPr>
            </p:nvGraphicFramePr>
            <p:xfrm>
              <a:off x="540000" y="3236113"/>
              <a:ext cx="6800216" cy="63576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23" name="yt_shape_14123"/>
          <p:cNvSpPr txBox="1"/>
          <p:nvPr/>
        </p:nvSpPr>
        <p:spPr>
          <a:xfrm>
            <a:off x="540119" y="39225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如图所示的电路图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同时闭合两个开关能形成闭合电路的概率是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25" name="yt_table_14125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551706"/>
                  </p:ext>
                </p:extLst>
              </p:nvPr>
            </p:nvGraphicFramePr>
            <p:xfrm>
              <a:off x="540000" y="4881957"/>
              <a:ext cx="6824029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125" name="yt_table_14125_skip" descr="{&quot;rangeId&quot;:12,&quot;type&quot;:&quot;Option&quot;,&quot;drawing&quot;:[&quot;yt_image_14124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2551706"/>
                  </p:ext>
                </p:extLst>
              </p:nvPr>
            </p:nvGraphicFramePr>
            <p:xfrm>
              <a:off x="540000" y="4881957"/>
              <a:ext cx="6824029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41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37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37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124" name="yt_image_14124_skip" title="H_106.6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36541" y="4881957"/>
            <a:ext cx="2113407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736634">
            <a:extLst>
              <a:ext uri="{FF2B5EF4-FFF2-40B4-BE49-F238E27FC236}">
                <a16:creationId xmlns:a16="http://schemas.microsoft.com/office/drawing/2014/main" id="{247F9A3F-7C99-62A6-5748-01437D703A5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DA2571-B3C9-B2A1-199E-AA90AD6F30FB}"/>
              </a:ext>
            </a:extLst>
          </p:cNvPr>
          <p:cNvSpPr txBox="1"/>
          <p:nvPr/>
        </p:nvSpPr>
        <p:spPr>
          <a:xfrm>
            <a:off x="1059708" y="25483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A1CDFC-3E89-58D4-8E2A-0C63A887A9A1}"/>
              </a:ext>
            </a:extLst>
          </p:cNvPr>
          <p:cNvSpPr txBox="1"/>
          <p:nvPr/>
        </p:nvSpPr>
        <p:spPr>
          <a:xfrm>
            <a:off x="1059708" y="43512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6" name="yt_shape_14126"/>
          <p:cNvSpPr txBox="1"/>
          <p:nvPr/>
        </p:nvSpPr>
        <p:spPr>
          <a:xfrm>
            <a:off x="540000" y="90000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一个不透明的口袋中装有四个完全相同的小球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上面分别标有数字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4127" name="yt_shape_1412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从口袋中随机摸出一个小球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求摸出小球上的数字是奇数的概率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128" name="yt_shape_14128"/>
              <p:cNvSpPr txBox="1"/>
              <p:nvPr/>
            </p:nvSpPr>
            <p:spPr>
              <a:xfrm>
                <a:off x="540000" y="2338738"/>
                <a:ext cx="8771632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口袋中共有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个小球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且小球上数字是奇数的有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摸出小球上的数字是奇数的概率为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28" name="yt_shape_14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8738"/>
                <a:ext cx="8771632" cy="1119987"/>
              </a:xfrm>
              <a:prstGeom prst="rect">
                <a:avLst/>
              </a:prstGeom>
              <a:blipFill>
                <a:blip r:embed="rId2"/>
                <a:stretch>
                  <a:fillRect l="-2156" t="-4918" r="-118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2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1510</Words>
  <Application>Microsoft Office PowerPoint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2023-05-18T15:23:52Z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