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70" r:id="rId6"/>
    <p:sldId id="372" r:id="rId7"/>
    <p:sldId id="373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7" name="yt_shape_1534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a65c866-9dae-48d7-bb3a-76cd6cb7f099.png&quot;}"/>
            </a:endParaRPr>
          </a:p>
        </p:txBody>
      </p:sp>
      <p:sp>
        <p:nvSpPr>
          <p:cNvPr id="15348" name="yt_shape_15348"/>
          <p:cNvSpPr txBox="1"/>
          <p:nvPr/>
        </p:nvSpPr>
        <p:spPr>
          <a:xfrm>
            <a:off x="540000" y="1662201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位似图形及位似中心</a:t>
            </a:r>
          </a:p>
        </p:txBody>
      </p:sp>
      <p:sp>
        <p:nvSpPr>
          <p:cNvPr id="15349" name="yt_shape_15349"/>
          <p:cNvSpPr txBox="1"/>
          <p:nvPr/>
        </p:nvSpPr>
        <p:spPr>
          <a:xfrm>
            <a:off x="540119" y="21752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两个多边形不仅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而且对应顶点的连线相交于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像这样的两个图形叫做位似图形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这点叫做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350" name="yt_shape_15350"/>
          <p:cNvSpPr txBox="1"/>
          <p:nvPr/>
        </p:nvSpPr>
        <p:spPr>
          <a:xfrm>
            <a:off x="540000" y="3121201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如图中的两个图形不是位似图形的是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86D64DD-D1BE-4F77-9DD9-F5921BA25063}"/>
              </a:ext>
            </a:extLst>
          </p:cNvPr>
          <p:cNvGrpSpPr/>
          <p:nvPr/>
        </p:nvGrpSpPr>
        <p:grpSpPr>
          <a:xfrm>
            <a:off x="552376" y="4163443"/>
            <a:ext cx="829818" cy="1636039"/>
            <a:chOff x="540000" y="3856881"/>
            <a:chExt cx="829818" cy="1636039"/>
          </a:xfrm>
        </p:grpSpPr>
        <p:pic>
          <p:nvPicPr>
            <p:cNvPr id="15351" name="yt_image_153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3856881"/>
              <a:ext cx="829818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7" name="yt_shape_15357"/>
            <p:cNvSpPr txBox="1"/>
            <p:nvPr/>
          </p:nvSpPr>
          <p:spPr>
            <a:xfrm>
              <a:off x="754875" y="5030742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D2063D2-4557-42F2-AB8F-4412F29A50EB}"/>
              </a:ext>
            </a:extLst>
          </p:cNvPr>
          <p:cNvGrpSpPr/>
          <p:nvPr/>
        </p:nvGrpSpPr>
        <p:grpSpPr>
          <a:xfrm>
            <a:off x="2150242" y="4059430"/>
            <a:ext cx="1321308" cy="1740052"/>
            <a:chOff x="1729818" y="3752868"/>
            <a:chExt cx="1321308" cy="1740052"/>
          </a:xfrm>
        </p:grpSpPr>
        <p:pic>
          <p:nvPicPr>
            <p:cNvPr id="15352" name="yt_image_153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29818" y="3752868"/>
              <a:ext cx="132130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8" name="yt_shape_15358"/>
            <p:cNvSpPr txBox="1"/>
            <p:nvPr/>
          </p:nvSpPr>
          <p:spPr>
            <a:xfrm>
              <a:off x="2198845" y="5030742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821926D-746A-4B44-8075-BE7FD3174807}"/>
              </a:ext>
            </a:extLst>
          </p:cNvPr>
          <p:cNvGrpSpPr/>
          <p:nvPr/>
        </p:nvGrpSpPr>
        <p:grpSpPr>
          <a:xfrm>
            <a:off x="4239598" y="4241167"/>
            <a:ext cx="1423035" cy="1558315"/>
            <a:chOff x="3411126" y="3934605"/>
            <a:chExt cx="1423035" cy="1558315"/>
          </a:xfrm>
        </p:grpSpPr>
        <p:pic>
          <p:nvPicPr>
            <p:cNvPr id="15353" name="yt_image_1535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1126" y="3934605"/>
              <a:ext cx="1423035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59" name="yt_shape_15359"/>
            <p:cNvSpPr txBox="1"/>
            <p:nvPr/>
          </p:nvSpPr>
          <p:spPr>
            <a:xfrm>
              <a:off x="3931016" y="5030742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127D41-6A0E-4E0A-867B-31C6DF924425}"/>
              </a:ext>
            </a:extLst>
          </p:cNvPr>
          <p:cNvGrpSpPr/>
          <p:nvPr/>
        </p:nvGrpSpPr>
        <p:grpSpPr>
          <a:xfrm>
            <a:off x="6430682" y="4400044"/>
            <a:ext cx="1117854" cy="1399438"/>
            <a:chOff x="5194161" y="4093482"/>
            <a:chExt cx="1117854" cy="1399438"/>
          </a:xfrm>
        </p:grpSpPr>
        <p:pic>
          <p:nvPicPr>
            <p:cNvPr id="15354" name="yt_image_153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94161" y="4093482"/>
              <a:ext cx="1117854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0" name="yt_shape_15360"/>
            <p:cNvSpPr txBox="1"/>
            <p:nvPr/>
          </p:nvSpPr>
          <p:spPr>
            <a:xfrm>
              <a:off x="5553054" y="5030742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2903584">
            <a:extLst>
              <a:ext uri="{FF2B5EF4-FFF2-40B4-BE49-F238E27FC236}">
                <a16:creationId xmlns:a16="http://schemas.microsoft.com/office/drawing/2014/main" id="{0913D6D2-3C2E-7C5F-CA49-F36E2819F93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903603">
            <a:extLst>
              <a:ext uri="{FF2B5EF4-FFF2-40B4-BE49-F238E27FC236}">
                <a16:creationId xmlns:a16="http://schemas.microsoft.com/office/drawing/2014/main" id="{2C0FA25F-C01D-8900-328D-D7BCD253A3C6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F185D9-DC74-DE23-EB09-4850097275AE}"/>
              </a:ext>
            </a:extLst>
          </p:cNvPr>
          <p:cNvSpPr txBox="1"/>
          <p:nvPr/>
        </p:nvSpPr>
        <p:spPr>
          <a:xfrm>
            <a:off x="3498108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0C3F54-B542-87CF-9CF7-0A55B87EE524}"/>
              </a:ext>
            </a:extLst>
          </p:cNvPr>
          <p:cNvSpPr txBox="1"/>
          <p:nvPr/>
        </p:nvSpPr>
        <p:spPr>
          <a:xfrm>
            <a:off x="8679707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A3BA57-F7C2-19FD-5D00-1D72BF86995C}"/>
              </a:ext>
            </a:extLst>
          </p:cNvPr>
          <p:cNvSpPr txBox="1"/>
          <p:nvPr/>
        </p:nvSpPr>
        <p:spPr>
          <a:xfrm>
            <a:off x="5022108" y="259044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位似中心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FB4911-2852-9910-3FC0-E4007993E24D}"/>
              </a:ext>
            </a:extLst>
          </p:cNvPr>
          <p:cNvSpPr txBox="1"/>
          <p:nvPr/>
        </p:nvSpPr>
        <p:spPr>
          <a:xfrm>
            <a:off x="6164989" y="30743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yt_shape_15361"/>
          <p:cNvSpPr txBox="1"/>
          <p:nvPr/>
        </p:nvSpPr>
        <p:spPr>
          <a:xfrm>
            <a:off x="540000" y="900000"/>
            <a:ext cx="82666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图中的两个四边形是位似图形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它们的位似中心是点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365" name="yt_shape_15365"/>
          <p:cNvSpPr txBox="1"/>
          <p:nvPr/>
        </p:nvSpPr>
        <p:spPr>
          <a:xfrm>
            <a:off x="540000" y="37930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62" name="yt_shape_15362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6972" y="1793980"/>
            <a:ext cx="2718054" cy="2211084"/>
            <a:chOff x="0" y="0"/>
            <a:chExt cx="2718054" cy="2211084"/>
          </a:xfrm>
        </p:grpSpPr>
        <p:pic>
          <p:nvPicPr>
            <p:cNvPr id="2" name="yt_image_153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18054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64" name="yt_shape_15364"/>
            <p:cNvSpPr txBox="1"/>
            <p:nvPr/>
          </p:nvSpPr>
          <p:spPr>
            <a:xfrm>
              <a:off x="825746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73B8B7-E29E-1984-9B2A-329A74DF6F49}"/>
              </a:ext>
            </a:extLst>
          </p:cNvPr>
          <p:cNvSpPr txBox="1"/>
          <p:nvPr/>
        </p:nvSpPr>
        <p:spPr>
          <a:xfrm>
            <a:off x="7993789" y="853194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yt_shape_15366"/>
          <p:cNvSpPr txBox="1"/>
          <p:nvPr/>
        </p:nvSpPr>
        <p:spPr>
          <a:xfrm>
            <a:off x="494314" y="923977"/>
            <a:ext cx="40411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位似图形的性质</a:t>
            </a:r>
          </a:p>
        </p:txBody>
      </p:sp>
      <p:sp>
        <p:nvSpPr>
          <p:cNvPr id="15367" name="yt_shape_15367"/>
          <p:cNvSpPr txBox="1"/>
          <p:nvPr/>
        </p:nvSpPr>
        <p:spPr>
          <a:xfrm>
            <a:off x="540119" y="14235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面积比是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371" name="yt_shape_15371"/>
          <p:cNvSpPr txBox="1"/>
          <p:nvPr/>
        </p:nvSpPr>
        <p:spPr>
          <a:xfrm>
            <a:off x="540000" y="43304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68" name="yt_shape_15368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6758" y="2535341"/>
            <a:ext cx="1578483" cy="1813255"/>
            <a:chOff x="0" y="0"/>
            <a:chExt cx="1578483" cy="1813255"/>
          </a:xfrm>
        </p:grpSpPr>
        <p:pic>
          <p:nvPicPr>
            <p:cNvPr id="2" name="yt_image_153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8483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70" name="yt_shape_15370"/>
            <p:cNvSpPr txBox="1"/>
            <p:nvPr/>
          </p:nvSpPr>
          <p:spPr>
            <a:xfrm>
              <a:off x="255960" y="138474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03634">
            <a:extLst>
              <a:ext uri="{FF2B5EF4-FFF2-40B4-BE49-F238E27FC236}">
                <a16:creationId xmlns:a16="http://schemas.microsoft.com/office/drawing/2014/main" id="{A2974AD2-D3E5-C14F-3B18-0D8CB27B6D5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4606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D12C25-F001-717F-626D-9B268E9A81CC}"/>
              </a:ext>
            </a:extLst>
          </p:cNvPr>
          <p:cNvSpPr txBox="1"/>
          <p:nvPr/>
        </p:nvSpPr>
        <p:spPr>
          <a:xfrm>
            <a:off x="7001721" y="185222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4DF3A4-26DF-5D4B-DCBD-D9E89FB6CED3}"/>
              </a:ext>
            </a:extLst>
          </p:cNvPr>
          <p:cNvSpPr txBox="1"/>
          <p:nvPr/>
        </p:nvSpPr>
        <p:spPr>
          <a:xfrm>
            <a:off x="9744921" y="185222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yt_shape_15372"/>
          <p:cNvSpPr txBox="1"/>
          <p:nvPr/>
        </p:nvSpPr>
        <p:spPr>
          <a:xfrm>
            <a:off x="494314" y="900000"/>
            <a:ext cx="40411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位似图形的画法</a:t>
            </a:r>
          </a:p>
        </p:txBody>
      </p:sp>
      <p:sp>
        <p:nvSpPr>
          <p:cNvPr id="15373" name="yt_shape_15373"/>
          <p:cNvSpPr txBox="1"/>
          <p:nvPr/>
        </p:nvSpPr>
        <p:spPr>
          <a:xfrm>
            <a:off x="540000" y="1399565"/>
            <a:ext cx="10352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以图中的点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76" name="yt_shape_15376"/>
          <p:cNvSpPr txBox="1"/>
          <p:nvPr/>
        </p:nvSpPr>
        <p:spPr>
          <a:xfrm>
            <a:off x="3742394" y="2031232"/>
            <a:ext cx="4581895" cy="204414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11350" b="0" i="0" u="none" spc="-1135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  <a:cs typeface="宋体" pitchFamily="112"/>
              </a:rPr>
              <a:t> </a:t>
            </a:r>
            <a:r>
              <a:rPr lang="en-US" altLang="zh-CN" sz="11150" b="0" i="0" u="none" spc="15087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  <a:cs typeface="宋体" pitchFamily="112"/>
              </a:rPr>
              <a:t> </a:t>
            </a:r>
            <a:r>
              <a:rPr lang="en-US" altLang="zh-CN" sz="11350" b="0" i="0" u="none" spc="15017">
                <a:solidFill>
                  <a:srgbClr val="1EE3CF"/>
                </a:solidFill>
                <a:effectLst/>
                <a:latin typeface="Times New Roman" pitchFamily="114"/>
                <a:ea typeface="宋体" pitchFamily="114"/>
                <a:cs typeface="宋体" pitchFamily="114"/>
              </a:rPr>
              <a:t> </a:t>
            </a:r>
          </a:p>
        </p:txBody>
      </p:sp>
      <p:pic>
        <p:nvPicPr>
          <p:cNvPr id="15374" name="yt_image_153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2394" y="2077726"/>
            <a:ext cx="2268000" cy="221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yt_image_153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8846" y="2031232"/>
            <a:ext cx="2265426" cy="226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78" name="yt_shape_15378"/>
          <p:cNvSpPr txBox="1"/>
          <p:nvPr/>
        </p:nvSpPr>
        <p:spPr>
          <a:xfrm>
            <a:off x="540000" y="4346946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903663">
            <a:extLst>
              <a:ext uri="{FF2B5EF4-FFF2-40B4-BE49-F238E27FC236}">
                <a16:creationId xmlns:a16="http://schemas.microsoft.com/office/drawing/2014/main" id="{0142C80B-D55B-8358-9209-6599AF802B3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yt_shape_15379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faec9fa-9bca-4a72-b02e-10f09c1f47ae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80" name="yt_shape_15380"/>
              <p:cNvSpPr txBox="1"/>
              <p:nvPr/>
            </p:nvSpPr>
            <p:spPr>
              <a:xfrm>
                <a:off x="540119" y="1644183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《墨子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天文志》记载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执规矩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以度天下之方圆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度方知圆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感悟数学之美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以它的对角线的交点为位似中心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作它的位似图形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的外接圆的周长为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380" name="yt_shape_15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3834" r="-1701" b="-6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85" name="yt_shape_15385"/>
          <p:cNvSpPr txBox="1"/>
          <p:nvPr/>
        </p:nvSpPr>
        <p:spPr>
          <a:xfrm>
            <a:off x="540000" y="58786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82" name="yt_shape_15382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173" y="3754396"/>
            <a:ext cx="1787652" cy="2142439"/>
            <a:chOff x="0" y="0"/>
            <a:chExt cx="1787652" cy="2142439"/>
          </a:xfrm>
        </p:grpSpPr>
        <p:pic>
          <p:nvPicPr>
            <p:cNvPr id="2" name="yt_image_15382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7652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84" name="yt_shape_15384"/>
            <p:cNvSpPr txBox="1"/>
            <p:nvPr/>
          </p:nvSpPr>
          <p:spPr>
            <a:xfrm>
              <a:off x="360545" y="171392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03693">
            <a:extLst>
              <a:ext uri="{FF2B5EF4-FFF2-40B4-BE49-F238E27FC236}">
                <a16:creationId xmlns:a16="http://schemas.microsoft.com/office/drawing/2014/main" id="{2B9E8A3F-F3FF-94C6-5D62-3F69F97F0A5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E85A5C-DF34-BB00-475E-50AA18CDBFA9}"/>
                  </a:ext>
                </a:extLst>
              </p:cNvPr>
              <p:cNvSpPr txBox="1"/>
              <p:nvPr/>
            </p:nvSpPr>
            <p:spPr>
              <a:xfrm>
                <a:off x="1364508" y="3007189"/>
                <a:ext cx="1159701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E85A5C-DF34-BB00-475E-50AA18CDB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3007189"/>
                <a:ext cx="1159701" cy="520713"/>
              </a:xfrm>
              <a:prstGeom prst="rect">
                <a:avLst/>
              </a:prstGeom>
              <a:blipFill>
                <a:blip r:embed="rId5"/>
                <a:stretch>
                  <a:fillRect l="-8421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86" name="yt_shape_15386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386" name="yt_shape_15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91" name="yt_shape_15391"/>
          <p:cNvSpPr txBox="1"/>
          <p:nvPr/>
        </p:nvSpPr>
        <p:spPr>
          <a:xfrm>
            <a:off x="540000" y="40708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88" name="yt_shape_15388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743" y="2225447"/>
            <a:ext cx="1818513" cy="1863547"/>
            <a:chOff x="0" y="0"/>
            <a:chExt cx="1818513" cy="1863547"/>
          </a:xfrm>
        </p:grpSpPr>
        <p:pic>
          <p:nvPicPr>
            <p:cNvPr id="2" name="yt_image_1538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8513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0" name="yt_shape_15390"/>
            <p:cNvSpPr txBox="1"/>
            <p:nvPr/>
          </p:nvSpPr>
          <p:spPr>
            <a:xfrm>
              <a:off x="375975" y="143503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24B7A2-C3A7-4415-B0A9-3CDF7BE247BB}"/>
                  </a:ext>
                </a:extLst>
              </p:cNvPr>
              <p:cNvSpPr txBox="1"/>
              <p:nvPr/>
            </p:nvSpPr>
            <p:spPr>
              <a:xfrm>
                <a:off x="5006233" y="1446370"/>
                <a:ext cx="1021589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24B7A2-C3A7-4415-B0A9-3CDF7BE24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6233" y="1446370"/>
                <a:ext cx="1021589" cy="6778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400A63-35F5-7165-E580-0C9C8646668A}"/>
              </a:ext>
            </a:extLst>
          </p:cNvPr>
          <p:cNvCxnSpPr/>
          <p:nvPr/>
        </p:nvCxnSpPr>
        <p:spPr>
          <a:xfrm>
            <a:off x="4715244" y="1978738"/>
            <a:ext cx="12225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2" name="yt_shape_15392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792b158-221c-4b7f-b53e-3c3a4b840260.png&quot;}"/>
            </a:endParaRPr>
          </a:p>
        </p:txBody>
      </p:sp>
      <p:sp>
        <p:nvSpPr>
          <p:cNvPr id="15393" name="yt_shape_15393"/>
          <p:cNvSpPr txBox="1"/>
          <p:nvPr/>
        </p:nvSpPr>
        <p:spPr>
          <a:xfrm>
            <a:off x="540000" y="1539084"/>
            <a:ext cx="10153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保山一中模拟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394" name="yt_image_15394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4476" y="2127046"/>
            <a:ext cx="1707642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96" name="yt_shape_15396"/>
          <p:cNvSpPr txBox="1"/>
          <p:nvPr/>
        </p:nvSpPr>
        <p:spPr>
          <a:xfrm>
            <a:off x="603500" y="2273777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图中有哪几对位似三角形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选其中一对加以证明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97" name="yt_shape_15397"/>
              <p:cNvSpPr txBox="1"/>
              <p:nvPr/>
            </p:nvSpPr>
            <p:spPr>
              <a:xfrm>
                <a:off x="540000" y="4926686"/>
                <a:ext cx="5386090" cy="590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397" name="yt_shape_15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6686"/>
                <a:ext cx="5386090" cy="590546"/>
              </a:xfrm>
              <a:prstGeom prst="rect">
                <a:avLst/>
              </a:prstGeom>
              <a:blipFill>
                <a:blip r:embed="rId3"/>
                <a:stretch>
                  <a:fillRect l="-3511" r="-113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99" name="yt_shape_15399"/>
          <p:cNvSpPr txBox="1"/>
          <p:nvPr/>
        </p:nvSpPr>
        <p:spPr>
          <a:xfrm>
            <a:off x="603500" y="2928242"/>
            <a:ext cx="11316521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endParaRPr lang="en-US" altLang="zh-CN" sz="2400" b="0" i="0" u="none" spc="-100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都是位似三角形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比如选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对应点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与对应点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所在的直线相交于点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是位似三角形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903725">
            <a:extLst>
              <a:ext uri="{FF2B5EF4-FFF2-40B4-BE49-F238E27FC236}">
                <a16:creationId xmlns:a16="http://schemas.microsoft.com/office/drawing/2014/main" id="{09ECBFE2-E2E5-43AD-9DE5-33F25028399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0865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869997-6AD8-9A25-64B9-04CDEF791446}"/>
                  </a:ext>
                </a:extLst>
              </p:cNvPr>
              <p:cNvSpPr txBox="1"/>
              <p:nvPr/>
            </p:nvSpPr>
            <p:spPr>
              <a:xfrm>
                <a:off x="5198202" y="4798930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869997-6AD8-9A25-64B9-04CDEF791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8202" y="4798930"/>
                <a:ext cx="613474" cy="6784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9" grpId="0" build="allAtOnce"/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492</Words>
  <Application>Microsoft Office PowerPoint</Application>
  <PresentationFormat>宽屏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52</cp:revision>
  <dcterms:created xsi:type="dcterms:W3CDTF">2023-05-05T05:33:04Z</dcterms:created>
  <dcterms:modified xsi:type="dcterms:W3CDTF">2023-05-19T03:15:02Z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