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6" r:id="rId5"/>
    <p:sldId id="368" r:id="rId6"/>
    <p:sldId id="369" r:id="rId7"/>
    <p:sldId id="370" r:id="rId8"/>
    <p:sldId id="371" r:id="rId9"/>
    <p:sldId id="373" r:id="rId10"/>
    <p:sldId id="376" r:id="rId11"/>
    <p:sldId id="377" r:id="rId12"/>
    <p:sldId id="378" r:id="rId13"/>
    <p:sldId id="385" r:id="rId14"/>
    <p:sldId id="380" r:id="rId15"/>
    <p:sldId id="382" r:id="rId1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bin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3" name="yt_image_13003">
            <a:extLst>
              <a:ext uri="">
                <a16:creationId xmlns:a14="http://schemas.microsoft.com/office/drawing/2010/main" xmlns:mc="http://schemas.openxmlformats.org/markup-compatibility/2006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548680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05" name="yt_image_13005">
            <a:extLst>
              <a:ext uri="">
                <a16:creationId xmlns:a14="http://schemas.microsoft.com/office/drawing/2010/main" xmlns:mc="http://schemas.openxmlformats.org/markup-compatibility/2006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472034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07" name="yt_shape_13007"/>
          <p:cNvSpPr txBox="1"/>
          <p:nvPr/>
        </p:nvSpPr>
        <p:spPr>
          <a:xfrm>
            <a:off x="540119" y="185193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 dirty="0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长春市中考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的内接四边形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121°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pic>
        <p:nvPicPr>
          <p:cNvPr id="13008" name="yt_image_13008">
            <a:extLst>
              <a:ext uri="">
                <a16:creationId xmlns:a14="http://schemas.microsoft.com/office/drawing/2010/main" xmlns:mc="http://schemas.openxmlformats.org/markup-compatibility/2006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44477" y="2963732"/>
            <a:ext cx="1503045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yt_table_13010" title="H_67.41008">
            <a:extLst>
              <a:ext uri="{FF2B5EF4-FFF2-40B4-BE49-F238E27FC236}">
                <a16:creationId xmlns:a16="http://schemas.microsoft.com/office/drawing/2014/main" id="{21153632-E4EA-48ED-985B-C2D09B7C82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1867464"/>
              </p:ext>
            </p:extLst>
          </p:nvPr>
        </p:nvGraphicFramePr>
        <p:xfrm>
          <a:off x="540119" y="3270627"/>
          <a:ext cx="3841877" cy="856108"/>
        </p:xfrm>
        <a:graphic>
          <a:graphicData uri="http://schemas.openxmlformats.org/drawingml/2006/table">
            <a:tbl>
              <a:tblPr/>
              <a:tblGrid>
                <a:gridCol w="2392680">
                  <a:extLst>
                    <a:ext uri="{9D8B030D-6E8A-4147-A177-3AD203B41FA5}">
                      <a16:colId xmlns:a16="http://schemas.microsoft.com/office/drawing/2014/main" val="10269"/>
                    </a:ext>
                  </a:extLst>
                </a:gridCol>
                <a:gridCol w="1449197">
                  <a:extLst>
                    <a:ext uri="{9D8B030D-6E8A-4147-A177-3AD203B41FA5}">
                      <a16:colId xmlns:a16="http://schemas.microsoft.com/office/drawing/2014/main" val="102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A.138°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B.121°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C.118°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D.112°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1"/>
                  </a:ext>
                </a:extLst>
              </a:tr>
            </a:tbl>
          </a:graphicData>
        </a:graphic>
      </p:graphicFrame>
      <p:sp>
        <p:nvSpPr>
          <p:cNvPr id="7" name="yt_shape_13012">
            <a:extLst>
              <a:ext uri="{FF2B5EF4-FFF2-40B4-BE49-F238E27FC236}">
                <a16:creationId xmlns:a16="http://schemas.microsoft.com/office/drawing/2014/main" id="{5AD3DF90-9494-412B-BAA9-6A283DB457CB}"/>
              </a:ext>
            </a:extLst>
          </p:cNvPr>
          <p:cNvSpPr txBox="1"/>
          <p:nvPr/>
        </p:nvSpPr>
        <p:spPr>
          <a:xfrm>
            <a:off x="540119" y="47251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圆的内接四边形对角互补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同弧所对的圆周角等于它所对的圆心角的一半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8" name="yt_shape_13013">
            <a:extLst>
              <a:ext uri="{FF2B5EF4-FFF2-40B4-BE49-F238E27FC236}">
                <a16:creationId xmlns:a16="http://schemas.microsoft.com/office/drawing/2014/main" id="{2D3EC100-42BA-4769-90A1-B89376DA92D5}"/>
              </a:ext>
            </a:extLst>
          </p:cNvPr>
          <p:cNvSpPr txBox="1"/>
          <p:nvPr/>
        </p:nvSpPr>
        <p:spPr>
          <a:xfrm>
            <a:off x="540000" y="5684579"/>
            <a:ext cx="26850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5" name="yt_shape_13075"/>
          <p:cNvSpPr txBox="1"/>
          <p:nvPr/>
        </p:nvSpPr>
        <p:spPr>
          <a:xfrm>
            <a:off x="540000" y="900000"/>
            <a:ext cx="91242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的内接四边形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076" name="yt_image_1307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0376" y="1582139"/>
            <a:ext cx="1619631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078" name="yt_shape_13078"/>
              <p:cNvSpPr txBox="1"/>
              <p:nvPr/>
            </p:nvSpPr>
            <p:spPr>
              <a:xfrm>
                <a:off x="540000" y="1700808"/>
                <a:ext cx="5105565" cy="35428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的内接四边形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078" name="yt_shape_130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00808"/>
                <a:ext cx="5105565" cy="3542829"/>
              </a:xfrm>
              <a:prstGeom prst="rect">
                <a:avLst/>
              </a:prstGeom>
              <a:blipFill>
                <a:blip r:embed="rId3"/>
                <a:stretch>
                  <a:fillRect l="-3704" r="-2867" b="-44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0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0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0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0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0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0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7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0" name="yt_shape_1308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经过坐标原点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且与两坐标轴分别交于点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是圆上一点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BMO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081" name="yt_image_1308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5614" y="2132856"/>
            <a:ext cx="1746504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3083">
            <a:extLst>
              <a:ext uri="{FF2B5EF4-FFF2-40B4-BE49-F238E27FC236}">
                <a16:creationId xmlns:a16="http://schemas.microsoft.com/office/drawing/2014/main" id="{60CFEF89-C39A-4F6B-9F07-FE420A621994}"/>
              </a:ext>
            </a:extLst>
          </p:cNvPr>
          <p:cNvSpPr txBox="1"/>
          <p:nvPr/>
        </p:nvSpPr>
        <p:spPr>
          <a:xfrm>
            <a:off x="539882" y="1844824"/>
            <a:ext cx="5251438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ABMO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内接于圆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BMO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BMO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的直径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4" name="yt_shape_13084"/>
          <p:cNvSpPr txBox="1"/>
          <p:nvPr/>
        </p:nvSpPr>
        <p:spPr>
          <a:xfrm>
            <a:off x="468666" y="810533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105ed5db-67cb-42df-b12a-55ac989150c6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085" name="yt_shape_13085"/>
              <p:cNvSpPr txBox="1"/>
              <p:nvPr/>
            </p:nvSpPr>
            <p:spPr>
              <a:xfrm>
                <a:off x="540119" y="1563693"/>
                <a:ext cx="11111999" cy="9728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逻辑推理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是圆上的四个点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的延长线交于点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085" name="yt_shape_130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63693"/>
                <a:ext cx="11111999" cy="972895"/>
              </a:xfrm>
              <a:prstGeom prst="rect">
                <a:avLst/>
              </a:prstGeom>
              <a:blipFill>
                <a:blip r:embed="rId2"/>
                <a:stretch>
                  <a:fillRect l="-1701" t="-5660" r="-1701" b="-18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087" name="yt_shape_13087"/>
          <p:cNvSpPr txBox="1"/>
          <p:nvPr/>
        </p:nvSpPr>
        <p:spPr>
          <a:xfrm>
            <a:off x="540000" y="2587376"/>
            <a:ext cx="47352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是等边三角形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088"/>
              <p:cNvSpPr txBox="1"/>
              <p:nvPr/>
            </p:nvSpPr>
            <p:spPr>
              <a:xfrm>
                <a:off x="540000" y="3219043"/>
                <a:ext cx="5668027" cy="25862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是等边三角形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2" name="yt_shape_130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19043"/>
                <a:ext cx="5668027" cy="2586221"/>
              </a:xfrm>
              <a:prstGeom prst="rect">
                <a:avLst/>
              </a:prstGeom>
              <a:blipFill>
                <a:blip r:embed="rId3"/>
                <a:stretch>
                  <a:fillRect l="-3337" r="-2368" b="-66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090" name="yt_image_13090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21472" y="3219043"/>
            <a:ext cx="1930527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4382624591">
            <a:extLst>
              <a:ext uri="{FF2B5EF4-FFF2-40B4-BE49-F238E27FC236}">
                <a16:creationId xmlns:a16="http://schemas.microsoft.com/office/drawing/2014/main" id="{A0C1050E-D62A-99C7-68E3-2FAF0D4D2CF9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34686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92" name="yt_shape_13092"/>
              <p:cNvSpPr txBox="1"/>
              <p:nvPr/>
            </p:nvSpPr>
            <p:spPr>
              <a:xfrm>
                <a:off x="540000" y="900000"/>
                <a:ext cx="5899564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92" name="yt_shape_13092" descr="{&quot;rangeId&quot;:2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899564" cy="465577"/>
              </a:xfrm>
              <a:prstGeom prst="rect">
                <a:avLst/>
              </a:prstGeom>
              <a:blipFill>
                <a:blip r:embed="rId2"/>
                <a:stretch>
                  <a:fillRect l="-3206" t="-5263" r="-2172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094"/>
              <p:cNvSpPr txBox="1"/>
              <p:nvPr/>
            </p:nvSpPr>
            <p:spPr>
              <a:xfrm>
                <a:off x="540000" y="1568729"/>
                <a:ext cx="6817957" cy="42304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PBCA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内接于圆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DP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DP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3094" descr="{&quot;rangeId&quot;:17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68729"/>
                <a:ext cx="6817957" cy="4230453"/>
              </a:xfrm>
              <a:prstGeom prst="rect">
                <a:avLst/>
              </a:prstGeom>
              <a:blipFill>
                <a:blip r:embed="rId3"/>
                <a:stretch>
                  <a:fillRect l="-2773" t="-1153" r="-1699" b="-36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096" name="yt_image_1309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21472" y="1568729"/>
            <a:ext cx="1930527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98" name="yt_shape_13098"/>
          <p:cNvSpPr txBox="1"/>
          <p:nvPr/>
        </p:nvSpPr>
        <p:spPr>
          <a:xfrm>
            <a:off x="3338835" y="900000"/>
            <a:ext cx="5514330" cy="4592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550" b="0" i="0" u="none" spc="43000">
                <a:noFill/>
                <a:effectLst/>
                <a:latin typeface="Times New Roman" pitchFamily="26"/>
                <a:ea typeface="宋体" pitchFamily="26"/>
                <a:cs typeface="宋体" pitchFamily="26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Times New Roman" pitchFamily="26"/>
              <a:ea typeface="宋体" pitchFamily="26"/>
              <a:cs typeface="宋体" pitchFamily="26"/>
              <a:sym typeface="Finished"/>
              <a:hlinkClick r:id="" action="ppaction://macro?name={&quot;type&quot;:&quot;ImageText&quot;,&quot;item&quot;:&quot;ImageText&quot;,&quot;path&quot;:&quot;\\ImageTexts\\5848ab83-49dd-4219-a5ba-8148f967c374.png&quot;}"/>
            </a:endParaRPr>
          </a:p>
        </p:txBody>
      </p:sp>
      <p:sp>
        <p:nvSpPr>
          <p:cNvPr id="13099" name="yt_shape_13099"/>
          <p:cNvSpPr txBox="1"/>
          <p:nvPr/>
        </p:nvSpPr>
        <p:spPr>
          <a:xfrm>
            <a:off x="4403229" y="1410016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构造圆内接四边形的方法</a:t>
            </a:r>
          </a:p>
        </p:txBody>
      </p:sp>
      <p:sp>
        <p:nvSpPr>
          <p:cNvPr id="13100" name="yt_shape_13100"/>
          <p:cNvSpPr txBox="1"/>
          <p:nvPr/>
        </p:nvSpPr>
        <p:spPr>
          <a:xfrm>
            <a:off x="540000" y="1889319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【模型展示】</a:t>
            </a:r>
          </a:p>
        </p:txBody>
      </p:sp>
      <p:pic>
        <p:nvPicPr>
          <p:cNvPr id="13101" name="yt_image_13101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5143" y="2520986"/>
            <a:ext cx="4561713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03" name="yt_shape_13103"/>
          <p:cNvSpPr txBox="1"/>
          <p:nvPr/>
        </p:nvSpPr>
        <p:spPr>
          <a:xfrm>
            <a:off x="540000" y="3657384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【对应训练】</a:t>
            </a:r>
          </a:p>
        </p:txBody>
      </p:sp>
      <p:sp>
        <p:nvSpPr>
          <p:cNvPr id="13104" name="yt_shape_13104"/>
          <p:cNvSpPr txBox="1"/>
          <p:nvPr/>
        </p:nvSpPr>
        <p:spPr>
          <a:xfrm>
            <a:off x="540000" y="4136687"/>
            <a:ext cx="106068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3106" name="yt_table_13106_skip" title="H_67.4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3245536"/>
              </p:ext>
            </p:extLst>
          </p:nvPr>
        </p:nvGraphicFramePr>
        <p:xfrm>
          <a:off x="540000" y="4615990"/>
          <a:ext cx="3700780" cy="85610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281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2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D.100°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7"/>
                  </a:ext>
                </a:extLst>
              </a:tr>
            </a:tbl>
          </a:graphicData>
        </a:graphic>
      </p:graphicFrame>
      <p:pic>
        <p:nvPicPr>
          <p:cNvPr id="13105" name="yt_image_13105_skip" title="H_114.4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02183" y="4615990"/>
            <a:ext cx="1347597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624620">
            <a:extLst>
              <a:ext uri="{FF2B5EF4-FFF2-40B4-BE49-F238E27FC236}">
                <a16:creationId xmlns:a16="http://schemas.microsoft.com/office/drawing/2014/main" id="{44675031-3FA0-3B42-AA2F-926D77F97EFC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936891"/>
            <a:ext cx="5334064" cy="38100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49FA0DD-4559-090C-3E75-F10B441B1E53}"/>
              </a:ext>
            </a:extLst>
          </p:cNvPr>
          <p:cNvSpPr txBox="1"/>
          <p:nvPr/>
        </p:nvSpPr>
        <p:spPr>
          <a:xfrm>
            <a:off x="10124023" y="40898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108" name="yt_shape_13108"/>
              <p:cNvSpPr txBox="1"/>
              <p:nvPr/>
            </p:nvSpPr>
            <p:spPr>
              <a:xfrm>
                <a:off x="540119" y="900000"/>
                <a:ext cx="11111999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上的四个点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3108" name="yt_shape_131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53915"/>
              </a:xfrm>
              <a:prstGeom prst="rect">
                <a:avLst/>
              </a:prstGeom>
              <a:blipFill>
                <a:blip r:embed="rId2"/>
                <a:stretch>
                  <a:fillRect l="-1701" t="-2564" r="-1701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110" name="yt_image_13110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4469" y="2057067"/>
            <a:ext cx="1623060" cy="138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12" name="yt_image_1311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68801" y="3641801"/>
            <a:ext cx="5454396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5C118AD-EB87-68FB-58C2-B5C71FCDEDFB}"/>
              </a:ext>
            </a:extLst>
          </p:cNvPr>
          <p:cNvSpPr txBox="1"/>
          <p:nvPr/>
        </p:nvSpPr>
        <p:spPr>
          <a:xfrm>
            <a:off x="3874346" y="1373513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14" name="yt_shape_13014"/>
              <p:cNvSpPr txBox="1"/>
              <p:nvPr/>
            </p:nvSpPr>
            <p:spPr>
              <a:xfrm>
                <a:off x="540119" y="900000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【例</a:t>
                </a:r>
                <a:r>
                  <a:rPr lang="en-US" altLang="zh-CN" sz="2400" b="1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的内接四边形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14" name="yt_shape_13014" descr="{&quot;rangeId&quot;:2,&quot;color&quot;:&quot;B&quot;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b="-18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016" name="yt_image_1301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2198" y="2089641"/>
            <a:ext cx="1387602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018" name="yt_shape_13018"/>
              <p:cNvSpPr txBox="1"/>
              <p:nvPr/>
            </p:nvSpPr>
            <p:spPr>
              <a:xfrm>
                <a:off x="540119" y="3456874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【名师点拨】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连接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由点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pc="15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 spc="15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pc="15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 spc="15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与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pc="15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 spc="15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𝐷𝐶</m:t>
                        </m:r>
                      </m:e>
                    </m:groupChr>
                  </m:oMath>
                </a14:m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所对的圆周角相等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进而求解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18" name="yt_shape_13018" descr="{&quot;rangeId&quot;: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56874"/>
                <a:ext cx="11111999" cy="986489"/>
              </a:xfrm>
              <a:prstGeom prst="rect">
                <a:avLst/>
              </a:prstGeom>
              <a:blipFill>
                <a:blip r:embed="rId4"/>
                <a:stretch>
                  <a:fillRect l="-1701" r="-878" b="-191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20" name="yt_shape_13020"/>
              <p:cNvSpPr txBox="1"/>
              <p:nvPr/>
            </p:nvSpPr>
            <p:spPr>
              <a:xfrm>
                <a:off x="540000" y="900000"/>
                <a:ext cx="5984010" cy="39451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【学生解答】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CED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AEC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CED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是圆内接四边形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AEC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AEC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°.</a:t>
                </a:r>
              </a:p>
            </p:txBody>
          </p:sp>
        </mc:Choice>
        <mc:Fallback xmlns="">
          <p:sp>
            <p:nvSpPr>
              <p:cNvPr id="13020" name="yt_shape_13020" descr="{&quot;rangeId&quot;:3,&quot;color&quot;:&quot;B&quot;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984010" cy="3945119"/>
              </a:xfrm>
              <a:prstGeom prst="rect">
                <a:avLst/>
              </a:prstGeom>
              <a:blipFill>
                <a:blip r:embed="rId2"/>
                <a:stretch>
                  <a:fillRect l="-3160" t="-1391" r="-2446" b="-38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0" name="yt_shape_13030"/>
          <p:cNvSpPr txBox="1"/>
          <p:nvPr/>
        </p:nvSpPr>
        <p:spPr>
          <a:xfrm>
            <a:off x="467063" y="764704"/>
            <a:ext cx="441627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69965003-b794-43f0-8dab-2edab0e56562.png&quot;}"/>
            </a:endParaRPr>
          </a:p>
        </p:txBody>
      </p:sp>
      <p:sp>
        <p:nvSpPr>
          <p:cNvPr id="13031" name="yt_shape_13031"/>
          <p:cNvSpPr txBox="1"/>
          <p:nvPr/>
        </p:nvSpPr>
        <p:spPr>
          <a:xfrm>
            <a:off x="494314" y="1526905"/>
            <a:ext cx="46567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圆内接四边形的性质</a:t>
            </a:r>
          </a:p>
        </p:txBody>
      </p:sp>
      <p:sp>
        <p:nvSpPr>
          <p:cNvPr id="13032" name="yt_shape_13032"/>
          <p:cNvSpPr txBox="1"/>
          <p:nvPr/>
        </p:nvSpPr>
        <p:spPr>
          <a:xfrm>
            <a:off x="540119" y="202647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如果一个多边形的所有顶点都在同一个圆上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这个多边形叫做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圆内接多边形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这个圆叫做这个多边形的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外接圆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圆内接四边形的对角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互补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033" name="yt_shape_13033"/>
              <p:cNvSpPr txBox="1"/>
              <p:nvPr/>
            </p:nvSpPr>
            <p:spPr>
              <a:xfrm>
                <a:off x="540119" y="2985905"/>
                <a:ext cx="11111999" cy="14634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株洲市中考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等边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的顶点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是劣弧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不重合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3033" name="yt_shape_130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85905"/>
                <a:ext cx="11111999" cy="1463478"/>
              </a:xfrm>
              <a:prstGeom prst="rect">
                <a:avLst/>
              </a:prstGeom>
              <a:blipFill>
                <a:blip r:embed="rId2"/>
                <a:stretch>
                  <a:fillRect l="-1701" t="-3750" r="-1701" b="-120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038" name="yt_table_13038_skip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938280"/>
              </p:ext>
            </p:extLst>
          </p:nvPr>
        </p:nvGraphicFramePr>
        <p:xfrm>
          <a:off x="540000" y="4500171"/>
          <a:ext cx="8581010" cy="428054"/>
        </p:xfrm>
        <a:graphic>
          <a:graphicData uri="http://schemas.openxmlformats.org/drawingml/2006/table">
            <a:tbl>
              <a:tblPr/>
              <a:tblGrid>
                <a:gridCol w="2381377">
                  <a:extLst>
                    <a:ext uri="{9D8B030D-6E8A-4147-A177-3AD203B41FA5}">
                      <a16:colId xmlns:a16="http://schemas.microsoft.com/office/drawing/2014/main" val="10271"/>
                    </a:ext>
                  </a:extLst>
                </a:gridCol>
                <a:gridCol w="2363915">
                  <a:extLst>
                    <a:ext uri="{9D8B030D-6E8A-4147-A177-3AD203B41FA5}">
                      <a16:colId xmlns:a16="http://schemas.microsoft.com/office/drawing/2014/main" val="10272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273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2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A.115°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B.118°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D.125°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2"/>
                  </a:ext>
                </a:extLst>
              </a:tr>
            </a:tbl>
          </a:graphicData>
        </a:graphic>
      </p:graphicFrame>
      <p:grpSp>
        <p:nvGrpSpPr>
          <p:cNvPr id="13035" name="yt_shape_13035_skip" title="H_156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45399" y="4223951"/>
            <a:ext cx="1565910" cy="2054428"/>
            <a:chOff x="0" y="0"/>
            <a:chExt cx="1565910" cy="2054428"/>
          </a:xfrm>
        </p:grpSpPr>
        <p:pic>
          <p:nvPicPr>
            <p:cNvPr id="2" name="yt_image_1303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65910" cy="15899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37" name="yt_shape_13037"/>
            <p:cNvSpPr txBox="1"/>
            <p:nvPr/>
          </p:nvSpPr>
          <p:spPr>
            <a:xfrm>
              <a:off x="249674" y="1625913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382624467">
            <a:extLst>
              <a:ext uri="{FF2B5EF4-FFF2-40B4-BE49-F238E27FC236}">
                <a16:creationId xmlns:a16="http://schemas.microsoft.com/office/drawing/2014/main" id="{7BF4103E-947A-1206-7B38-02D222B5DF4C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90908"/>
            <a:ext cx="4102164" cy="652125"/>
          </a:xfrm>
          <a:prstGeom prst="rect">
            <a:avLst/>
          </a:prstGeom>
        </p:spPr>
      </p:pic>
      <p:pic>
        <p:nvPicPr>
          <p:cNvPr id="6" name="yt_shape_1684382624484">
            <a:extLst>
              <a:ext uri="{FF2B5EF4-FFF2-40B4-BE49-F238E27FC236}">
                <a16:creationId xmlns:a16="http://schemas.microsoft.com/office/drawing/2014/main" id="{E3B1902F-7B75-8283-66BE-82415692D18D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567535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C8CFF9B-E814-7829-5C4C-DBD53A1F6372}"/>
              </a:ext>
            </a:extLst>
          </p:cNvPr>
          <p:cNvSpPr txBox="1"/>
          <p:nvPr/>
        </p:nvSpPr>
        <p:spPr>
          <a:xfrm>
            <a:off x="10008538" y="1966217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圆内接多边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43AEBBE-A418-0132-0AAE-AA64A05F2A45}"/>
              </a:ext>
            </a:extLst>
          </p:cNvPr>
          <p:cNvSpPr txBox="1"/>
          <p:nvPr/>
        </p:nvSpPr>
        <p:spPr>
          <a:xfrm>
            <a:off x="450108" y="244170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形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1334B9D-41A0-EBCA-39F8-49D000DDE151}"/>
              </a:ext>
            </a:extLst>
          </p:cNvPr>
          <p:cNvSpPr txBox="1"/>
          <p:nvPr/>
        </p:nvSpPr>
        <p:spPr>
          <a:xfrm>
            <a:off x="5022108" y="2441705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外接圆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66849B0-4DCA-23EE-DE38-A6AB6BA70343}"/>
              </a:ext>
            </a:extLst>
          </p:cNvPr>
          <p:cNvSpPr txBox="1"/>
          <p:nvPr/>
        </p:nvSpPr>
        <p:spPr>
          <a:xfrm>
            <a:off x="9594107" y="244170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互补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C67EFD6-06F2-03A2-4225-11B61E5661FF}"/>
              </a:ext>
            </a:extLst>
          </p:cNvPr>
          <p:cNvSpPr txBox="1"/>
          <p:nvPr/>
        </p:nvSpPr>
        <p:spPr>
          <a:xfrm>
            <a:off x="1364508" y="3964053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0" name="yt_shape_1304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雅安市中考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内接四边形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的一外角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72°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144°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3044" name="yt_shape_13044"/>
          <p:cNvSpPr txBox="1"/>
          <p:nvPr/>
        </p:nvSpPr>
        <p:spPr>
          <a:xfrm>
            <a:off x="540000" y="396578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041" name="yt_shape_13041" title="H_149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43872" y="2062167"/>
            <a:ext cx="1521333" cy="1903617"/>
            <a:chOff x="0" y="0"/>
            <a:chExt cx="1521333" cy="1903617"/>
          </a:xfrm>
        </p:grpSpPr>
        <p:pic>
          <p:nvPicPr>
            <p:cNvPr id="2" name="yt_image_13041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21333" cy="15076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43" name="yt_shape_13043"/>
            <p:cNvSpPr txBox="1"/>
            <p:nvPr/>
          </p:nvSpPr>
          <p:spPr>
            <a:xfrm>
              <a:off x="227385" y="15436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E5A3C8A-7CAB-7AA7-521B-31B549197DE2}"/>
              </a:ext>
            </a:extLst>
          </p:cNvPr>
          <p:cNvSpPr txBox="1"/>
          <p:nvPr/>
        </p:nvSpPr>
        <p:spPr>
          <a:xfrm>
            <a:off x="3515571" y="1328682"/>
            <a:ext cx="1064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144°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5" name="yt_shape_13045"/>
          <p:cNvSpPr txBox="1"/>
          <p:nvPr/>
        </p:nvSpPr>
        <p:spPr>
          <a:xfrm>
            <a:off x="540000" y="900000"/>
            <a:ext cx="106182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圆内接四边形相邻三个内角度数的比为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求这个四边形各内角的度数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046" name="yt_shape_13046"/>
          <p:cNvSpPr txBox="1"/>
          <p:nvPr/>
        </p:nvSpPr>
        <p:spPr>
          <a:xfrm>
            <a:off x="540119" y="137930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根据圆内接四边形的对角互补可知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其对角和相等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所以四个内角的度数的比为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设这四个内角的度数分别为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360.</a:t>
            </a:r>
          </a:p>
        </p:txBody>
      </p:sp>
      <p:sp>
        <p:nvSpPr>
          <p:cNvPr id="13047" name="yt_shape_13047"/>
          <p:cNvSpPr txBox="1"/>
          <p:nvPr/>
        </p:nvSpPr>
        <p:spPr>
          <a:xfrm>
            <a:off x="540000" y="2818869"/>
            <a:ext cx="371736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160.</a:t>
            </a:r>
          </a:p>
        </p:txBody>
      </p:sp>
      <p:sp>
        <p:nvSpPr>
          <p:cNvPr id="13048" name="yt_shape_13048"/>
          <p:cNvSpPr txBox="1"/>
          <p:nvPr/>
        </p:nvSpPr>
        <p:spPr>
          <a:xfrm>
            <a:off x="540000" y="3778304"/>
            <a:ext cx="79573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这个四边形各内角的度数分别为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160°.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0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0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0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0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46" grpId="0" build="allAtOnce"/>
      <p:bldP spid="13047" grpId="0" build="allAtOnce"/>
      <p:bldP spid="1304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49" name="yt_shape_13049"/>
              <p:cNvSpPr txBox="1"/>
              <p:nvPr/>
            </p:nvSpPr>
            <p:spPr>
              <a:xfrm>
                <a:off x="540119" y="900000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内接于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是等边三角形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49" name="yt_shape_13049" descr="{&quot;rangeId&quot;:8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b="-18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051" name="yt_image_1305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79910" y="2089641"/>
            <a:ext cx="1432179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053" name="yt_shape_13053"/>
              <p:cNvSpPr txBox="1"/>
              <p:nvPr/>
            </p:nvSpPr>
            <p:spPr>
              <a:xfrm>
                <a:off x="540000" y="3615716"/>
                <a:ext cx="5921493" cy="29070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内接于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是等边三角形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53" name="yt_shape_13053" descr="{&quot;rangeId&quot;:8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15716"/>
                <a:ext cx="5921493" cy="2907014"/>
              </a:xfrm>
              <a:prstGeom prst="rect">
                <a:avLst/>
              </a:prstGeom>
              <a:blipFill>
                <a:blip r:embed="rId4"/>
                <a:stretch>
                  <a:fillRect l="-3193" t="-1677" r="-1854" b="-56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0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0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0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5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5" name="yt_shape_13055"/>
          <p:cNvSpPr txBox="1"/>
          <p:nvPr/>
        </p:nvSpPr>
        <p:spPr>
          <a:xfrm>
            <a:off x="540000" y="900000"/>
            <a:ext cx="641201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求圆周角时因考虑不全面导致漏解</a:t>
            </a:r>
          </a:p>
        </p:txBody>
      </p:sp>
      <p:pic>
        <p:nvPicPr>
          <p:cNvPr id="3" name="yt_shape_1684382624522">
            <a:extLst>
              <a:ext uri="{FF2B5EF4-FFF2-40B4-BE49-F238E27FC236}">
                <a16:creationId xmlns:a16="http://schemas.microsoft.com/office/drawing/2014/main" id="{977C64E1-BB5E-5940-9E4D-5E0168F2016D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4" name="yt_shape_13056">
            <a:extLst>
              <a:ext uri="{FF2B5EF4-FFF2-40B4-BE49-F238E27FC236}">
                <a16:creationId xmlns:a16="http://schemas.microsoft.com/office/drawing/2014/main" id="{78CA53D4-01B9-441B-9B07-AF89C3D95E92}"/>
              </a:ext>
            </a:extLst>
          </p:cNvPr>
          <p:cNvSpPr txBox="1"/>
          <p:nvPr/>
        </p:nvSpPr>
        <p:spPr>
          <a:xfrm>
            <a:off x="540000" y="14847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上异于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5" name="yt_table_13060_skip" title="H_67.12008">
            <a:extLst>
              <a:ext uri="{FF2B5EF4-FFF2-40B4-BE49-F238E27FC236}">
                <a16:creationId xmlns:a16="http://schemas.microsoft.com/office/drawing/2014/main" id="{96A229D7-64A8-4EB6-9A68-A57083A67D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3679137"/>
              </p:ext>
            </p:extLst>
          </p:nvPr>
        </p:nvGraphicFramePr>
        <p:xfrm>
          <a:off x="539881" y="2444219"/>
          <a:ext cx="5299393" cy="852425"/>
        </p:xfrm>
        <a:graphic>
          <a:graphicData uri="http://schemas.openxmlformats.org/drawingml/2006/table">
            <a:tbl>
              <a:tblPr/>
              <a:tblGrid>
                <a:gridCol w="3107055">
                  <a:extLst>
                    <a:ext uri="{9D8B030D-6E8A-4147-A177-3AD203B41FA5}">
                      <a16:colId xmlns:a16="http://schemas.microsoft.com/office/drawing/2014/main" val="10275"/>
                    </a:ext>
                  </a:extLst>
                </a:gridCol>
                <a:gridCol w="2192338">
                  <a:extLst>
                    <a:ext uri="{9D8B030D-6E8A-4147-A177-3AD203B41FA5}">
                      <a16:colId xmlns:a16="http://schemas.microsoft.com/office/drawing/2014/main" val="102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C.50°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D.50°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4"/>
                  </a:ext>
                </a:extLst>
              </a:tr>
            </a:tbl>
          </a:graphicData>
        </a:graphic>
      </p:graphicFrame>
      <p:grpSp>
        <p:nvGrpSpPr>
          <p:cNvPr id="6" name="yt_shape_13057_skip" title="H_127.4811">
            <a:extLst>
              <a:ext uri="{FF2B5EF4-FFF2-40B4-BE49-F238E27FC236}">
                <a16:creationId xmlns:a16="http://schemas.microsoft.com/office/drawing/2014/main" id="{653F0871-7E28-41D8-891B-2A37FBF2861B}"/>
              </a:ext>
            </a:extLst>
          </p:cNvPr>
          <p:cNvGrpSpPr/>
          <p:nvPr/>
        </p:nvGrpSpPr>
        <p:grpSpPr>
          <a:xfrm>
            <a:off x="10448336" y="2444219"/>
            <a:ext cx="1201293" cy="1619010"/>
            <a:chOff x="0" y="0"/>
            <a:chExt cx="1201293" cy="1619010"/>
          </a:xfrm>
        </p:grpSpPr>
        <p:pic>
          <p:nvPicPr>
            <p:cNvPr id="7" name="yt_image_13057">
              <a:extLst>
                <a:ext uri="{FF2B5EF4-FFF2-40B4-BE49-F238E27FC236}">
                  <a16:creationId xmlns:a16="http://schemas.microsoft.com/office/drawing/2014/main" id="{F995787F-1ABF-474B-AEDE-BE586443976F}"/>
                </a:ex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01293" cy="12230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3059">
              <a:extLst>
                <a:ext uri="{FF2B5EF4-FFF2-40B4-BE49-F238E27FC236}">
                  <a16:creationId xmlns:a16="http://schemas.microsoft.com/office/drawing/2014/main" id="{227C0F19-6A77-446D-BCCF-F4E6ECDCF127}"/>
                </a:ext>
              </a:extLst>
            </p:cNvPr>
            <p:cNvSpPr txBox="1"/>
            <p:nvPr/>
          </p:nvSpPr>
          <p:spPr>
            <a:xfrm>
              <a:off x="67365" y="125901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97F4DB42-84FB-4E41-B487-A1D922605A11}"/>
              </a:ext>
            </a:extLst>
          </p:cNvPr>
          <p:cNvSpPr txBox="1"/>
          <p:nvPr/>
        </p:nvSpPr>
        <p:spPr>
          <a:xfrm>
            <a:off x="1059589" y="191346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2" name="yt_shape_13062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120b0a07-0460-40f8-b6f5-3d1ab7d3503e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063" name="yt_shape_13063"/>
              <p:cNvSpPr txBox="1"/>
              <p:nvPr/>
            </p:nvSpPr>
            <p:spPr>
              <a:xfrm>
                <a:off x="540119" y="1644183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是半圆的内接四边形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是直径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𝐶𝐵</m:t>
                        </m:r>
                      </m:e>
                    </m:groupChr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的度数等于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063" name="yt_shape_13063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44183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r="-439" b="-17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068" name="yt_table_13068_skip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713029"/>
              </p:ext>
            </p:extLst>
          </p:nvPr>
        </p:nvGraphicFramePr>
        <p:xfrm>
          <a:off x="540000" y="2681460"/>
          <a:ext cx="7994016" cy="428054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277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78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79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2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5"/>
                  </a:ext>
                </a:extLst>
              </a:tr>
            </a:tbl>
          </a:graphicData>
        </a:graphic>
      </p:graphicFrame>
      <p:grpSp>
        <p:nvGrpSpPr>
          <p:cNvPr id="13065" name="yt_shape_13065_skip" title="H_107.14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18762" y="2420888"/>
            <a:ext cx="1431036" cy="1360692"/>
            <a:chOff x="0" y="0"/>
            <a:chExt cx="1431036" cy="1360692"/>
          </a:xfrm>
        </p:grpSpPr>
        <p:pic>
          <p:nvPicPr>
            <p:cNvPr id="2" name="yt_image_1306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31036" cy="9646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67" name="yt_shape_13067"/>
            <p:cNvSpPr txBox="1"/>
            <p:nvPr/>
          </p:nvSpPr>
          <p:spPr>
            <a:xfrm>
              <a:off x="182237" y="100069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382624553">
            <a:extLst>
              <a:ext uri="{FF2B5EF4-FFF2-40B4-BE49-F238E27FC236}">
                <a16:creationId xmlns:a16="http://schemas.microsoft.com/office/drawing/2014/main" id="{09E93A0D-4AF7-0956-8D09-28E4B35C97A6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3587D29-053D-D391-5BF5-C0617521FE51}"/>
              </a:ext>
            </a:extLst>
          </p:cNvPr>
          <p:cNvSpPr txBox="1"/>
          <p:nvPr/>
        </p:nvSpPr>
        <p:spPr>
          <a:xfrm>
            <a:off x="3463183" y="21499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3070">
            <a:extLst>
              <a:ext uri="{FF2B5EF4-FFF2-40B4-BE49-F238E27FC236}">
                <a16:creationId xmlns:a16="http://schemas.microsoft.com/office/drawing/2014/main" id="{532E35A1-655D-4DFF-ACB4-6F2DB117FECE}"/>
              </a:ext>
            </a:extLst>
          </p:cNvPr>
          <p:cNvSpPr txBox="1"/>
          <p:nvPr/>
        </p:nvSpPr>
        <p:spPr>
          <a:xfrm>
            <a:off x="537799" y="40770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的内接四边形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为菱形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" name="yt_shape_13074">
            <a:extLst>
              <a:ext uri="{FF2B5EF4-FFF2-40B4-BE49-F238E27FC236}">
                <a16:creationId xmlns:a16="http://schemas.microsoft.com/office/drawing/2014/main" id="{BA430FBD-37FC-481E-9083-D91CBA17C657}"/>
              </a:ext>
            </a:extLst>
          </p:cNvPr>
          <p:cNvSpPr txBox="1"/>
          <p:nvPr/>
        </p:nvSpPr>
        <p:spPr>
          <a:xfrm>
            <a:off x="537680" y="702286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" name="yt_shape_13071" title="H_140.4411">
            <a:extLst>
              <a:ext uri="{FF2B5EF4-FFF2-40B4-BE49-F238E27FC236}">
                <a16:creationId xmlns:a16="http://schemas.microsoft.com/office/drawing/2014/main" id="{02EDA11F-EDF5-4697-BBEA-2AE21D679346}"/>
              </a:ext>
            </a:extLst>
          </p:cNvPr>
          <p:cNvGrpSpPr/>
          <p:nvPr/>
        </p:nvGrpSpPr>
        <p:grpSpPr>
          <a:xfrm>
            <a:off x="5449146" y="4725144"/>
            <a:ext cx="1289304" cy="1852117"/>
            <a:chOff x="0" y="0"/>
            <a:chExt cx="1289304" cy="1852117"/>
          </a:xfrm>
        </p:grpSpPr>
        <p:pic>
          <p:nvPicPr>
            <p:cNvPr id="13" name="yt_image_13071">
              <a:extLst>
                <a:ext uri="{FF2B5EF4-FFF2-40B4-BE49-F238E27FC236}">
                  <a16:creationId xmlns:a16="http://schemas.microsoft.com/office/drawing/2014/main" id="{960188F2-A6EC-4FD2-AD80-859DFE934030}"/>
                </a:ex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289304" cy="1387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yt_shape_13073">
              <a:extLst>
                <a:ext uri="{FF2B5EF4-FFF2-40B4-BE49-F238E27FC236}">
                  <a16:creationId xmlns:a16="http://schemas.microsoft.com/office/drawing/2014/main" id="{09FCE741-F5C8-4D30-B6C0-3CDB5FC994C2}"/>
                </a:ext>
              </a:extLst>
            </p:cNvPr>
            <p:cNvSpPr txBox="1"/>
            <p:nvPr/>
          </p:nvSpPr>
          <p:spPr>
            <a:xfrm>
              <a:off x="111371" y="1423602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42D42537-3C66-4039-9135-EFDA4B68250E}"/>
              </a:ext>
            </a:extLst>
          </p:cNvPr>
          <p:cNvSpPr txBox="1"/>
          <p:nvPr/>
        </p:nvSpPr>
        <p:spPr>
          <a:xfrm>
            <a:off x="1057388" y="4505754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1385</Words>
  <Application>Microsoft Office PowerPoint</Application>
  <PresentationFormat>宽屏</PresentationFormat>
  <Paragraphs>112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55</cp:revision>
  <dcterms:created xsi:type="dcterms:W3CDTF">2023-05-05T05:33:04Z</dcterms:created>
  <dcterms:modified xsi:type="dcterms:W3CDTF">2023-05-18T14:42:14Z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