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2"/>
    <p:sldId id="366" r:id="rId3"/>
    <p:sldId id="368" r:id="rId4"/>
    <p:sldId id="369" r:id="rId5"/>
    <p:sldId id="372" r:id="rId6"/>
    <p:sldId id="374" r:id="rId7"/>
  </p:sldIdLst>
  <p:sldSz cx="12192000" cy="6858000"/>
  <p:notesSz cx="6858000" cy="9144000"/>
  <p:defaultTextStyle>
    <a:defPPr>
      <a:defRPr lang="zh-CN"/>
    </a:defPPr>
    <a:lvl1pPr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71" d="100"/>
          <a:sy n="71" d="100"/>
        </p:scale>
        <p:origin x="78" y="89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0_1.5_2.5_1.5_1.5_数学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81" name="yt_shape_14381"/>
          <p:cNvSpPr txBox="1"/>
          <p:nvPr/>
        </p:nvSpPr>
        <p:spPr>
          <a:xfrm>
            <a:off x="540000" y="900000"/>
            <a:ext cx="4270400" cy="71141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50" b="0" i="0" u="none" spc="33300">
                <a:noFill/>
                <a:effectLst/>
                <a:latin typeface="Times New Roman" pitchFamily="40"/>
                <a:ea typeface="宋体" pitchFamily="40"/>
                <a:cs typeface="宋体" pitchFamily="40"/>
                <a:sym typeface="Finished"/>
              </a:rPr>
              <a:t>⁠</a:t>
            </a:r>
            <a:endParaRPr lang="zh-CN" altLang="zh-CN" sz="3950" b="0" i="0" u="none" spc="33300">
              <a:solidFill>
                <a:srgbClr val="1EE3CF"/>
              </a:solidFill>
              <a:effectLst/>
              <a:latin typeface="Times New Roman" pitchFamily="40"/>
              <a:ea typeface="宋体" pitchFamily="40"/>
              <a:cs typeface="宋体" pitchFamily="40"/>
              <a:sym typeface="Finished"/>
              <a:hlinkClick r:id="" action="ppaction://macro?name={&quot;type&quot;:&quot;ImageText&quot;,&quot;item&quot;:&quot;ImageText&quot;,&quot;path&quot;:&quot;\\ImageTexts\\c98a5836-1ce6-4801-ae11-4c3dfb14e854.png&quot;}"/>
            </a:endParaRPr>
          </a:p>
        </p:txBody>
      </p:sp>
      <p:sp>
        <p:nvSpPr>
          <p:cNvPr id="14382" name="yt_shape_14382"/>
          <p:cNvSpPr txBox="1"/>
          <p:nvPr/>
        </p:nvSpPr>
        <p:spPr>
          <a:xfrm>
            <a:off x="540000" y="1662201"/>
            <a:ext cx="4257576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反比例函数的图象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383" name="yt_shape_14383"/>
              <p:cNvSpPr txBox="1"/>
              <p:nvPr/>
            </p:nvSpPr>
            <p:spPr>
              <a:xfrm>
                <a:off x="540000" y="2161766"/>
                <a:ext cx="5653407" cy="64229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反比例函数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的图象位于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14383" name="yt_shape_14383" descr="{&quot;rangeId&quot;:2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161766"/>
                <a:ext cx="5653407" cy="642292"/>
              </a:xfrm>
              <a:prstGeom prst="rect">
                <a:avLst/>
              </a:prstGeom>
              <a:blipFill>
                <a:blip r:embed="rId2"/>
                <a:stretch>
                  <a:fillRect l="-3344" r="-2373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4385" name="yt_table_14385" title="H_66.83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3197833"/>
              </p:ext>
            </p:extLst>
          </p:nvPr>
        </p:nvGraphicFramePr>
        <p:xfrm>
          <a:off x="540000" y="3007210"/>
          <a:ext cx="6351906" cy="848742"/>
        </p:xfrm>
        <a:graphic>
          <a:graphicData uri="http://schemas.openxmlformats.org/drawingml/2006/table">
            <a:tbl>
              <a:tblPr/>
              <a:tblGrid>
                <a:gridCol w="3642043">
                  <a:extLst>
                    <a:ext uri="{9D8B030D-6E8A-4147-A177-3AD203B41FA5}">
                      <a16:colId xmlns:a16="http://schemas.microsoft.com/office/drawing/2014/main" val="10545"/>
                    </a:ext>
                  </a:extLst>
                </a:gridCol>
                <a:gridCol w="2709863">
                  <a:extLst>
                    <a:ext uri="{9D8B030D-6E8A-4147-A177-3AD203B41FA5}">
                      <a16:colId xmlns:a16="http://schemas.microsoft.com/office/drawing/2014/main" val="1054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第一、三象限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第二、三象限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6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第一、二象限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第二、四象限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66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4387" name="yt_shape_14387"/>
              <p:cNvSpPr txBox="1"/>
              <p:nvPr/>
            </p:nvSpPr>
            <p:spPr>
              <a:xfrm>
                <a:off x="540000" y="3906552"/>
                <a:ext cx="8388130" cy="64229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已知点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在反比例函数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6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的图象上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100" b="0" i="1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14387" name="yt_shape_14387" descr="{&quot;rangeId&quot;:3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906552"/>
                <a:ext cx="8388130" cy="642292"/>
              </a:xfrm>
              <a:prstGeom prst="rect">
                <a:avLst/>
              </a:prstGeom>
              <a:blipFill>
                <a:blip r:embed="rId3"/>
                <a:stretch>
                  <a:fillRect l="-2253" r="-363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684382775286">
            <a:extLst>
              <a:ext uri="{FF2B5EF4-FFF2-40B4-BE49-F238E27FC236}">
                <a16:creationId xmlns:a16="http://schemas.microsoft.com/office/drawing/2014/main" id="{767EFE54-41B3-9A21-907B-2273C77E1081}"/>
              </a:ext>
            </a:extLst>
          </p:cNvPr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6204"/>
            <a:ext cx="4102164" cy="652125"/>
          </a:xfrm>
          <a:prstGeom prst="rect">
            <a:avLst/>
          </a:prstGeom>
        </p:spPr>
      </p:pic>
      <p:pic>
        <p:nvPicPr>
          <p:cNvPr id="5" name="yt_shape_1684382775303">
            <a:extLst>
              <a:ext uri="{FF2B5EF4-FFF2-40B4-BE49-F238E27FC236}">
                <a16:creationId xmlns:a16="http://schemas.microsoft.com/office/drawing/2014/main" id="{6F7C6ACE-E8F6-5083-6A39-E3F72E39CEE6}"/>
              </a:ext>
            </a:extLst>
          </p:cNvPr>
          <p:cNvPicPr>
            <a:picLocks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1702831"/>
            <a:ext cx="1346264" cy="36317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2D77664E-6D01-D707-514B-C02B6F07943B}"/>
              </a:ext>
            </a:extLst>
          </p:cNvPr>
          <p:cNvSpPr txBox="1"/>
          <p:nvPr/>
        </p:nvSpPr>
        <p:spPr>
          <a:xfrm>
            <a:off x="5218458" y="2114960"/>
            <a:ext cx="400748" cy="729692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8A49AED-9DBA-65F1-A2F0-951F760F4DC6}"/>
              </a:ext>
            </a:extLst>
          </p:cNvPr>
          <p:cNvSpPr txBox="1"/>
          <p:nvPr/>
        </p:nvSpPr>
        <p:spPr>
          <a:xfrm>
            <a:off x="8147396" y="3859746"/>
            <a:ext cx="637285" cy="729692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89" name="yt_shape_14389"/>
          <p:cNvSpPr txBox="1"/>
          <p:nvPr/>
        </p:nvSpPr>
        <p:spPr>
          <a:xfrm>
            <a:off x="494315" y="900000"/>
            <a:ext cx="4348947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反比例函数的性质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4390" name="yt_shape_14390"/>
              <p:cNvSpPr txBox="1"/>
              <p:nvPr/>
            </p:nvSpPr>
            <p:spPr>
              <a:xfrm>
                <a:off x="540000" y="1399565"/>
                <a:ext cx="4587987" cy="65165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zh-CN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　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反比例函数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𝑘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有以下性质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：</a:t>
                </a:r>
              </a:p>
            </p:txBody>
          </p:sp>
        </mc:Choice>
        <mc:Fallback>
          <p:sp>
            <p:nvSpPr>
              <p:cNvPr id="14390" name="yt_shape_1439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99565"/>
                <a:ext cx="4587987" cy="651653"/>
              </a:xfrm>
              <a:prstGeom prst="rect">
                <a:avLst/>
              </a:prstGeom>
              <a:blipFill>
                <a:blip r:embed="rId2"/>
                <a:stretch>
                  <a:fillRect r="-3059" b="-150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392" name="yt_shape_14392"/>
          <p:cNvSpPr txBox="1"/>
          <p:nvPr/>
        </p:nvSpPr>
        <p:spPr>
          <a:xfrm>
            <a:off x="540119" y="2102006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indent="609523" algn="just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当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时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双曲线的两支分别位于第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一、三</a:t>
            </a:r>
            <a:r>
              <a:rPr lang="zh-CN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象限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在每一个象限内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随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的增大而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减小</a:t>
            </a:r>
            <a:r>
              <a:rPr lang="zh-CN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；（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当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时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双曲线的两支分别位于第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二、四</a:t>
            </a:r>
            <a:r>
              <a:rPr lang="zh-CN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象限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在每一个象限内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随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的增大而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增大</a:t>
            </a:r>
            <a:r>
              <a:rPr lang="zh-CN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4393" name="yt_shape_14393"/>
              <p:cNvSpPr txBox="1"/>
              <p:nvPr/>
            </p:nvSpPr>
            <p:spPr>
              <a:xfrm>
                <a:off x="540119" y="3541572"/>
                <a:ext cx="11111999" cy="112005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上海市中考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已知反比例函数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𝑘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且在各自象限内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随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的增大而增大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则下列点可能在这个函数图象上的为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</a:p>
            </p:txBody>
          </p:sp>
        </mc:Choice>
        <mc:Fallback>
          <p:sp>
            <p:nvSpPr>
              <p:cNvPr id="14393" name="yt_shape_1439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3541572"/>
                <a:ext cx="11111999" cy="1120050"/>
              </a:xfrm>
              <a:prstGeom prst="rect">
                <a:avLst/>
              </a:prstGeom>
              <a:blipFill>
                <a:blip r:embed="rId3"/>
                <a:stretch>
                  <a:fillRect l="-1701" r="-1701" b="-157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4395" name="yt_table_14395" title="H_66.83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3669045"/>
              </p:ext>
            </p:extLst>
          </p:nvPr>
        </p:nvGraphicFramePr>
        <p:xfrm>
          <a:off x="540000" y="4864774"/>
          <a:ext cx="5437506" cy="848742"/>
        </p:xfrm>
        <a:graphic>
          <a:graphicData uri="http://schemas.openxmlformats.org/drawingml/2006/table">
            <a:tbl>
              <a:tblPr/>
              <a:tblGrid>
                <a:gridCol w="3032443">
                  <a:extLst>
                    <a:ext uri="{9D8B030D-6E8A-4147-A177-3AD203B41FA5}">
                      <a16:colId xmlns:a16="http://schemas.microsoft.com/office/drawing/2014/main" val="10547"/>
                    </a:ext>
                  </a:extLst>
                </a:gridCol>
                <a:gridCol w="2405063">
                  <a:extLst>
                    <a:ext uri="{9D8B030D-6E8A-4147-A177-3AD203B41FA5}">
                      <a16:colId xmlns:a16="http://schemas.microsoft.com/office/drawing/2014/main" val="1054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（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6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（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68"/>
                  </a:ext>
                </a:extLst>
              </a:tr>
            </a:tbl>
          </a:graphicData>
        </a:graphic>
      </p:graphicFrame>
      <p:pic>
        <p:nvPicPr>
          <p:cNvPr id="3" name="yt_shape_1684382775330">
            <a:extLst>
              <a:ext uri="{FF2B5EF4-FFF2-40B4-BE49-F238E27FC236}">
                <a16:creationId xmlns:a16="http://schemas.microsoft.com/office/drawing/2014/main" id="{A47F0A9F-3DCD-0AE0-0448-ED2577BFA66B}"/>
              </a:ext>
            </a:extLst>
          </p:cNvPr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40629"/>
            <a:ext cx="1346264" cy="36317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DA1AE30F-6184-B251-CE9C-12CED1436C41}"/>
              </a:ext>
            </a:extLst>
          </p:cNvPr>
          <p:cNvSpPr txBox="1"/>
          <p:nvPr/>
        </p:nvSpPr>
        <p:spPr>
          <a:xfrm>
            <a:off x="6960096" y="2028306"/>
            <a:ext cx="1399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一、三</a:t>
            </a:r>
            <a:r>
              <a:rPr kumimoji="0" lang="zh-CN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0283CA3-6D43-50E2-563A-3AD5135D82BA}"/>
              </a:ext>
            </a:extLst>
          </p:cNvPr>
          <p:cNvSpPr txBox="1"/>
          <p:nvPr/>
        </p:nvSpPr>
        <p:spPr>
          <a:xfrm>
            <a:off x="2642912" y="2503794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减小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88C4778-FA31-6C00-2618-19CC15351AC9}"/>
              </a:ext>
            </a:extLst>
          </p:cNvPr>
          <p:cNvSpPr txBox="1"/>
          <p:nvPr/>
        </p:nvSpPr>
        <p:spPr>
          <a:xfrm>
            <a:off x="10020533" y="2517241"/>
            <a:ext cx="1399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二、四</a:t>
            </a:r>
            <a:r>
              <a:rPr kumimoji="0" lang="zh-CN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23A32DDC-C312-8809-EDD3-E5F19A582525}"/>
              </a:ext>
            </a:extLst>
          </p:cNvPr>
          <p:cNvSpPr txBox="1"/>
          <p:nvPr/>
        </p:nvSpPr>
        <p:spPr>
          <a:xfrm>
            <a:off x="5596783" y="2992729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增大</a:t>
            </a:r>
            <a:r>
              <a:rPr kumimoji="0" lang="zh-CN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6095CC5E-024D-A051-88AD-5D8BD269A565}"/>
              </a:ext>
            </a:extLst>
          </p:cNvPr>
          <p:cNvSpPr txBox="1"/>
          <p:nvPr/>
        </p:nvSpPr>
        <p:spPr>
          <a:xfrm>
            <a:off x="6850907" y="4179614"/>
            <a:ext cx="383286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4397" name="yt_shape_14397"/>
              <p:cNvSpPr txBox="1"/>
              <p:nvPr/>
            </p:nvSpPr>
            <p:spPr>
              <a:xfrm>
                <a:off x="540000" y="918766"/>
                <a:ext cx="5315558" cy="64229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已知反比例函数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𝑚</m:t>
                        </m: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8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为常数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4397" name="yt_shape_1439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18766"/>
                <a:ext cx="5315558" cy="642292"/>
              </a:xfrm>
              <a:prstGeom prst="rect">
                <a:avLst/>
              </a:prstGeom>
              <a:blipFill>
                <a:blip r:embed="rId2"/>
                <a:stretch>
                  <a:fillRect l="-3555" r="-2523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399" name="yt_shape_14399"/>
          <p:cNvSpPr txBox="1"/>
          <p:nvPr/>
        </p:nvSpPr>
        <p:spPr>
          <a:xfrm>
            <a:off x="540000" y="1611846"/>
            <a:ext cx="671978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若函数图象经过点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；</a:t>
            </a:r>
          </a:p>
        </p:txBody>
      </p:sp>
      <p:sp>
        <p:nvSpPr>
          <p:cNvPr id="14400" name="yt_shape_14400"/>
          <p:cNvSpPr txBox="1"/>
          <p:nvPr/>
        </p:nvSpPr>
        <p:spPr>
          <a:xfrm>
            <a:off x="540000" y="2091149"/>
            <a:ext cx="5881418" cy="90864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函数图象经过点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），</a:t>
            </a:r>
          </a:p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xy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解得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</a:p>
        </p:txBody>
      </p:sp>
      <p:sp>
        <p:nvSpPr>
          <p:cNvPr id="14401" name="yt_shape_14401"/>
          <p:cNvSpPr txBox="1"/>
          <p:nvPr/>
        </p:nvSpPr>
        <p:spPr>
          <a:xfrm>
            <a:off x="540000" y="3050584"/>
            <a:ext cx="714779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若函数图象在第二、四象限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的取值范围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；</a:t>
            </a:r>
          </a:p>
        </p:txBody>
      </p:sp>
      <p:sp>
        <p:nvSpPr>
          <p:cNvPr id="14402" name="yt_shape_14402"/>
          <p:cNvSpPr txBox="1"/>
          <p:nvPr/>
        </p:nvSpPr>
        <p:spPr>
          <a:xfrm>
            <a:off x="540000" y="3529887"/>
            <a:ext cx="5386090" cy="90864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函数图象在第二、四象限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</a:p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0.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解得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8.</a:t>
            </a:r>
          </a:p>
        </p:txBody>
      </p:sp>
      <p:sp>
        <p:nvSpPr>
          <p:cNvPr id="14403" name="yt_shape_14403"/>
          <p:cNvSpPr txBox="1"/>
          <p:nvPr/>
        </p:nvSpPr>
        <p:spPr>
          <a:xfrm>
            <a:off x="540000" y="4489322"/>
            <a:ext cx="717183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随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的增大而减小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的取值范围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4404" name="yt_shape_14404"/>
          <p:cNvSpPr txBox="1"/>
          <p:nvPr/>
        </p:nvSpPr>
        <p:spPr>
          <a:xfrm>
            <a:off x="540000" y="4968625"/>
            <a:ext cx="5333191" cy="90864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随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的增大而减小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</a:p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解得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4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44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44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0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440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44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0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1440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400" grpId="0" build="allAtOnce"/>
      <p:bldP spid="14402" grpId="0" build="allAtOnce"/>
      <p:bldP spid="14404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05" name="yt_shape_14405"/>
          <p:cNvSpPr txBox="1"/>
          <p:nvPr/>
        </p:nvSpPr>
        <p:spPr>
          <a:xfrm>
            <a:off x="469468" y="900000"/>
            <a:ext cx="4219104" cy="69339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3850" b="0" i="0" u="none" spc="31800">
                <a:noFill/>
                <a:effectLst/>
                <a:latin typeface="Times New Roman" pitchFamily="38"/>
                <a:ea typeface="宋体" pitchFamily="38"/>
                <a:cs typeface="宋体" pitchFamily="38"/>
                <a:sym typeface="Finished"/>
              </a:rPr>
              <a:t>⁠</a:t>
            </a:r>
            <a:endParaRPr lang="zh-CN" altLang="zh-CN" sz="3850" b="0" i="0" u="none" spc="31800">
              <a:solidFill>
                <a:srgbClr val="1EE3CF"/>
              </a:solidFill>
              <a:effectLst/>
              <a:latin typeface="Times New Roman" pitchFamily="38"/>
              <a:ea typeface="宋体" pitchFamily="38"/>
              <a:cs typeface="宋体" pitchFamily="38"/>
              <a:sym typeface="Finished"/>
              <a:hlinkClick r:id="" action="ppaction://macro?name={&quot;type&quot;:&quot;ImageText&quot;,&quot;item&quot;:&quot;ImageText&quot;,&quot;path&quot;:&quot;\\ImageTexts\\0e740b6c-70a3-454c-aaa3-e1b07fb88678.png&quot;}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4406" name="yt_shape_14406"/>
              <p:cNvSpPr txBox="1"/>
              <p:nvPr/>
            </p:nvSpPr>
            <p:spPr>
              <a:xfrm>
                <a:off x="540119" y="1644183"/>
                <a:ext cx="11111999" cy="1600182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镇江市中考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反比例函数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𝑘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的图象经过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两点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当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＜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＞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写出符合条件的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的值</a:t>
                </a:r>
                <a:r>
                  <a:rPr lang="zh-CN" altLang="zh-CN" sz="100" b="0" i="1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答案不唯一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写出一个即可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>
          <p:sp>
            <p:nvSpPr>
              <p:cNvPr id="14406" name="yt_shape_1440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644183"/>
                <a:ext cx="11111999" cy="1600182"/>
              </a:xfrm>
              <a:prstGeom prst="rect">
                <a:avLst/>
              </a:prstGeom>
              <a:blipFill>
                <a:blip r:embed="rId2"/>
                <a:stretch>
                  <a:fillRect l="-1701" r="-1701" b="-1106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684382775363">
            <a:extLst>
              <a:ext uri="{FF2B5EF4-FFF2-40B4-BE49-F238E27FC236}">
                <a16:creationId xmlns:a16="http://schemas.microsoft.com/office/drawing/2014/main" id="{26C78E78-4560-81B6-B586-CBC8D4F0073E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5708"/>
            <a:ext cx="3911664" cy="635274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888881CA-1070-48E5-7C74-25546B216D63}"/>
              </a:ext>
            </a:extLst>
          </p:cNvPr>
          <p:cNvSpPr txBox="1"/>
          <p:nvPr/>
        </p:nvSpPr>
        <p:spPr>
          <a:xfrm>
            <a:off x="7602186" y="2282225"/>
            <a:ext cx="94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10" name="yt_shape_14410"/>
          <p:cNvSpPr txBox="1"/>
          <p:nvPr/>
        </p:nvSpPr>
        <p:spPr>
          <a:xfrm>
            <a:off x="540000" y="2015411"/>
            <a:ext cx="446276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求该反比例函数的解析式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；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" name="yt_shape_14411"/>
              <p:cNvSpPr txBox="1"/>
              <p:nvPr/>
            </p:nvSpPr>
            <p:spPr>
              <a:xfrm>
                <a:off x="540000" y="2647078"/>
                <a:ext cx="6445675" cy="229409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把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代入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得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点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的坐标为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把点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代入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𝑘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得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反比例函数的解析式为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2" name="yt_shape_144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647078"/>
                <a:ext cx="6445675" cy="2294090"/>
              </a:xfrm>
              <a:prstGeom prst="rect">
                <a:avLst/>
              </a:prstGeom>
              <a:blipFill>
                <a:blip r:embed="rId2"/>
                <a:stretch>
                  <a:fillRect l="-2933" t="-2122" r="-1892" b="-344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4413" name="yt_image_14413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980159" y="2647078"/>
            <a:ext cx="1671840" cy="16608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5" name="yt_shape_14408">
                <a:extLst>
                  <a:ext uri="{FF2B5EF4-FFF2-40B4-BE49-F238E27FC236}">
                    <a16:creationId xmlns:a16="http://schemas.microsoft.com/office/drawing/2014/main" id="{B2BE6C33-A645-4E69-967A-5C22CACD42D5}"/>
                  </a:ext>
                </a:extLst>
              </p:cNvPr>
              <p:cNvSpPr txBox="1"/>
              <p:nvPr/>
            </p:nvSpPr>
            <p:spPr>
              <a:xfrm>
                <a:off x="533576" y="865427"/>
                <a:ext cx="11111999" cy="112005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已知反比例函数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𝑘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与正比例函数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的图象交于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两点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5" name="yt_shape_14408">
                <a:extLst>
                  <a:ext uri="{FF2B5EF4-FFF2-40B4-BE49-F238E27FC236}">
                    <a16:creationId xmlns:a16="http://schemas.microsoft.com/office/drawing/2014/main" id="{B2BE6C33-A645-4E69-967A-5C22CACD42D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3576" y="865427"/>
                <a:ext cx="11111999" cy="1120050"/>
              </a:xfrm>
              <a:prstGeom prst="rect">
                <a:avLst/>
              </a:prstGeom>
              <a:blipFill>
                <a:blip r:embed="rId4"/>
                <a:stretch>
                  <a:fillRect l="-1701" r="-1701" b="-157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15" name="yt_shape_14415"/>
          <p:cNvSpPr txBox="1"/>
          <p:nvPr/>
        </p:nvSpPr>
        <p:spPr>
          <a:xfrm>
            <a:off x="540000" y="900000"/>
            <a:ext cx="770243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且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BOC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的面积为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的坐标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yt_shape_14416"/>
              <p:cNvSpPr txBox="1"/>
              <p:nvPr/>
            </p:nvSpPr>
            <p:spPr>
              <a:xfrm>
                <a:off x="540119" y="1531667"/>
                <a:ext cx="9404159" cy="398731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过点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作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垂直于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轴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垂足为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设点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的坐标为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点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与点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关于原点对称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点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的坐标为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＝｜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｜＝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＝｜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｜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BOC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·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｜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｜＝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解得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或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点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的坐标为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或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3" name="yt_shape_14416" descr="{&quot;rangeId&quot;:8,&quot;color&quot;:&quot;R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531667"/>
                <a:ext cx="9404159" cy="3987310"/>
              </a:xfrm>
              <a:prstGeom prst="rect">
                <a:avLst/>
              </a:prstGeom>
              <a:blipFill>
                <a:blip r:embed="rId2"/>
                <a:stretch>
                  <a:fillRect l="-2010" t="-1223" b="-397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4418" name="yt_image_14418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980159" y="1531667"/>
            <a:ext cx="1671840" cy="16608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yt_image_14420">
            <a:extLst>
              <a:ext uri="{FF2B5EF4-FFF2-40B4-BE49-F238E27FC236}">
                <a16:creationId xmlns:a16="http://schemas.microsoft.com/office/drawing/2014/main" id="{75F8D9AF-BDB6-45F8-A915-4667EF1F2BA7}"/>
              </a:ex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927510" y="3658696"/>
            <a:ext cx="1669923" cy="16676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723</Words>
  <Application>Microsoft Office PowerPoint</Application>
  <PresentationFormat>宽屏</PresentationFormat>
  <Paragraphs>50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2" baseType="lpstr">
      <vt:lpstr>宋体</vt:lpstr>
      <vt:lpstr>Arial</vt:lpstr>
      <vt:lpstr>Calibri Light</vt:lpstr>
      <vt:lpstr>Cambria Math</vt:lpstr>
      <vt:lpstr>Times New Roman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46</cp:revision>
  <dcterms:created xsi:type="dcterms:W3CDTF">2023-05-05T05:33:04Z</dcterms:created>
  <dcterms:modified xsi:type="dcterms:W3CDTF">2023-05-19T02:29:15Z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