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9" r:id="rId11"/>
    <p:sldId id="373" r:id="rId12"/>
    <p:sldId id="375" r:id="rId13"/>
    <p:sldId id="376" r:id="rId14"/>
    <p:sldId id="378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4" name="yt_shape_13714"/>
          <p:cNvSpPr txBox="1"/>
          <p:nvPr/>
        </p:nvSpPr>
        <p:spPr>
          <a:xfrm>
            <a:off x="540000" y="836712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8b44921-dc06-47ee-9e89-dda9730ddd1d.png&quot;}"/>
            </a:endParaRPr>
          </a:p>
        </p:txBody>
      </p:sp>
      <p:sp>
        <p:nvSpPr>
          <p:cNvPr id="13715" name="yt_shape_13715"/>
          <p:cNvSpPr txBox="1"/>
          <p:nvPr/>
        </p:nvSpPr>
        <p:spPr>
          <a:xfrm>
            <a:off x="540000" y="1598913"/>
            <a:ext cx="253915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公式法</a:t>
            </a:r>
          </a:p>
        </p:txBody>
      </p:sp>
      <p:sp>
        <p:nvSpPr>
          <p:cNvPr id="13716" name="yt_shape_13716"/>
          <p:cNvSpPr txBox="1"/>
          <p:nvPr/>
        </p:nvSpPr>
        <p:spPr>
          <a:xfrm>
            <a:off x="540000" y="2098478"/>
            <a:ext cx="10917586" cy="19920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所求阴影部分的面积是规则图形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直接用几何图形的面积公式求解。如图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00000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00000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pic>
        <p:nvPicPr>
          <p:cNvPr id="13717" name="yt_image_13717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8030" y="2717640"/>
            <a:ext cx="4075938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9" name="yt_shape_13719"/>
          <p:cNvSpPr txBox="1"/>
          <p:nvPr/>
        </p:nvSpPr>
        <p:spPr>
          <a:xfrm>
            <a:off x="540119" y="41058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凉山州中考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家具厂利用如图所示直径为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米的圆形材料加工成一种扇形家具部件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已知扇形的圆心角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则扇形部件的面积为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721" name="yt_table_13721_skip" title="H_9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3208662"/>
                  </p:ext>
                </p:extLst>
              </p:nvPr>
            </p:nvGraphicFramePr>
            <p:xfrm>
              <a:off x="540000" y="5065329"/>
              <a:ext cx="4150043" cy="1268476"/>
            </p:xfrm>
            <a:graphic>
              <a:graphicData uri="http://schemas.openxmlformats.org/drawingml/2006/table">
                <a:tbl>
                  <a:tblPr/>
                  <a:tblGrid>
                    <a:gridCol w="2476818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1673225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721" name="yt_table_13721_skip" title="H_9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3208662"/>
                  </p:ext>
                </p:extLst>
              </p:nvPr>
            </p:nvGraphicFramePr>
            <p:xfrm>
              <a:off x="540000" y="5065329"/>
              <a:ext cx="4150043" cy="1268476"/>
            </p:xfrm>
            <a:graphic>
              <a:graphicData uri="http://schemas.openxmlformats.org/drawingml/2006/table">
                <a:tbl>
                  <a:tblPr/>
                  <a:tblGrid>
                    <a:gridCol w="2476818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1673225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7568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8000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1"/>
                      </a:ext>
                    </a:extLst>
                  </a:tr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7568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8000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720" name="yt_image_13720_skip" title="H_116.19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10782" y="5065329"/>
            <a:ext cx="1639062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96937">
            <a:extLst>
              <a:ext uri="{FF2B5EF4-FFF2-40B4-BE49-F238E27FC236}">
                <a16:creationId xmlns:a16="http://schemas.microsoft.com/office/drawing/2014/main" id="{61446E08-F512-7E71-7534-10F4AA06C30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2916"/>
            <a:ext cx="4102164" cy="652125"/>
          </a:xfrm>
          <a:prstGeom prst="rect">
            <a:avLst/>
          </a:prstGeom>
        </p:spPr>
      </p:pic>
      <p:pic>
        <p:nvPicPr>
          <p:cNvPr id="5" name="yt_shape_1684382696953">
            <a:extLst>
              <a:ext uri="{FF2B5EF4-FFF2-40B4-BE49-F238E27FC236}">
                <a16:creationId xmlns:a16="http://schemas.microsoft.com/office/drawing/2014/main" id="{448AD7EF-2A4A-DAA2-780C-F45235E8FAAF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38952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3D6098-D37D-8573-FC57-EB1FE2FFB119}"/>
              </a:ext>
            </a:extLst>
          </p:cNvPr>
          <p:cNvSpPr txBox="1"/>
          <p:nvPr/>
        </p:nvSpPr>
        <p:spPr>
          <a:xfrm>
            <a:off x="8767021" y="453457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0" name="yt_shape_13760"/>
          <p:cNvSpPr txBox="1"/>
          <p:nvPr/>
        </p:nvSpPr>
        <p:spPr>
          <a:xfrm>
            <a:off x="540000" y="900000"/>
            <a:ext cx="10308528" cy="290559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对称转化法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的中点时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pic>
        <p:nvPicPr>
          <p:cNvPr id="13761" name="yt_image_1376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0601" y="2084502"/>
            <a:ext cx="4090797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3" name="yt_shape_13763"/>
          <p:cNvSpPr txBox="1"/>
          <p:nvPr/>
        </p:nvSpPr>
        <p:spPr>
          <a:xfrm>
            <a:off x="540119" y="9157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为直径画半圆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则阴影部分的面积是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67" name="yt_table_13767_skip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269988"/>
              </p:ext>
            </p:extLst>
          </p:nvPr>
        </p:nvGraphicFramePr>
        <p:xfrm>
          <a:off x="540000" y="1875203"/>
          <a:ext cx="3151506" cy="85610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</a:tbl>
          </a:graphicData>
        </a:graphic>
      </p:graphicFrame>
      <p:grpSp>
        <p:nvGrpSpPr>
          <p:cNvPr id="13764" name="yt_shape_13764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0530" y="1418346"/>
            <a:ext cx="1523619" cy="1769821"/>
            <a:chOff x="0" y="0"/>
            <a:chExt cx="1523619" cy="1769821"/>
          </a:xfrm>
        </p:grpSpPr>
        <p:pic>
          <p:nvPicPr>
            <p:cNvPr id="2" name="yt_image_1376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3619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66" name="yt_shape_13766"/>
            <p:cNvSpPr txBox="1"/>
            <p:nvPr/>
          </p:nvSpPr>
          <p:spPr>
            <a:xfrm>
              <a:off x="228528" y="1341306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8BE7631-E9FE-F19B-6FF3-66A104610F55}"/>
              </a:ext>
            </a:extLst>
          </p:cNvPr>
          <p:cNvSpPr txBox="1"/>
          <p:nvPr/>
        </p:nvSpPr>
        <p:spPr>
          <a:xfrm>
            <a:off x="2888508" y="13444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3769">
            <a:extLst>
              <a:ext uri="{FF2B5EF4-FFF2-40B4-BE49-F238E27FC236}">
                <a16:creationId xmlns:a16="http://schemas.microsoft.com/office/drawing/2014/main" id="{8A5A71D2-909C-4BF6-A0A9-92FAE9712489}"/>
              </a:ext>
            </a:extLst>
          </p:cNvPr>
          <p:cNvSpPr txBox="1"/>
          <p:nvPr/>
        </p:nvSpPr>
        <p:spPr>
          <a:xfrm>
            <a:off x="551044" y="33557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黔西南州中考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的对角线交于点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为半径的扇形的圆心角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FOH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则图中阴影部分面积是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" name="yt_shape_13773">
            <a:extLst>
              <a:ext uri="{FF2B5EF4-FFF2-40B4-BE49-F238E27FC236}">
                <a16:creationId xmlns:a16="http://schemas.microsoft.com/office/drawing/2014/main" id="{DA2D8696-CF5E-4F4F-B959-252EF0DBEA17}"/>
              </a:ext>
            </a:extLst>
          </p:cNvPr>
          <p:cNvSpPr txBox="1"/>
          <p:nvPr/>
        </p:nvSpPr>
        <p:spPr>
          <a:xfrm>
            <a:off x="550925" y="653235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6" name="yt_shape_13770" title="H_158.62111">
            <a:extLst>
              <a:ext uri="{FF2B5EF4-FFF2-40B4-BE49-F238E27FC236}">
                <a16:creationId xmlns:a16="http://schemas.microsoft.com/office/drawing/2014/main" id="{BC215E02-1671-4B9C-8F59-7510F1507DA9}"/>
              </a:ext>
            </a:extLst>
          </p:cNvPr>
          <p:cNvGrpSpPr/>
          <p:nvPr/>
        </p:nvGrpSpPr>
        <p:grpSpPr>
          <a:xfrm>
            <a:off x="5240530" y="4467521"/>
            <a:ext cx="1732788" cy="2014488"/>
            <a:chOff x="0" y="0"/>
            <a:chExt cx="1732788" cy="2014488"/>
          </a:xfrm>
        </p:grpSpPr>
        <p:pic>
          <p:nvPicPr>
            <p:cNvPr id="17" name="yt_image_13770">
              <a:extLst>
                <a:ext uri="{FF2B5EF4-FFF2-40B4-BE49-F238E27FC236}">
                  <a16:creationId xmlns:a16="http://schemas.microsoft.com/office/drawing/2014/main" id="{30DBA2B2-EA75-4357-B169-6467B1BE6011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2788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yt_shape_13772">
              <a:extLst>
                <a:ext uri="{FF2B5EF4-FFF2-40B4-BE49-F238E27FC236}">
                  <a16:creationId xmlns:a16="http://schemas.microsoft.com/office/drawing/2014/main" id="{89D1BEB7-CB2D-4469-B0D8-F83BCC513AF2}"/>
                </a:ext>
              </a:extLst>
            </p:cNvPr>
            <p:cNvSpPr txBox="1"/>
            <p:nvPr/>
          </p:nvSpPr>
          <p:spPr>
            <a:xfrm>
              <a:off x="333113" y="1654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90D61B9-DD01-4560-8A55-685484D6A066}"/>
              </a:ext>
            </a:extLst>
          </p:cNvPr>
          <p:cNvSpPr txBox="1"/>
          <p:nvPr/>
        </p:nvSpPr>
        <p:spPr>
          <a:xfrm>
            <a:off x="7915932" y="3784404"/>
            <a:ext cx="1248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74" name="yt_shape_13774"/>
              <p:cNvSpPr txBox="1"/>
              <p:nvPr/>
            </p:nvSpPr>
            <p:spPr>
              <a:xfrm>
                <a:off x="540119" y="920683"/>
                <a:ext cx="11111999" cy="1131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河南省中考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方向平移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移到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O'A'B'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则阴影部分的面积为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774" name="yt_shape_137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20683"/>
                <a:ext cx="11111999" cy="1131656"/>
              </a:xfrm>
              <a:prstGeom prst="rect">
                <a:avLst/>
              </a:prstGeom>
              <a:blipFill>
                <a:blip r:embed="rId2"/>
                <a:stretch>
                  <a:fillRect l="-1701" t="-5914" r="-1701" b="-11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76" name="yt_image_1377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2468" y="2323715"/>
            <a:ext cx="1647063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FEA288-355D-5AC1-A0A2-C8B7282453C2}"/>
                  </a:ext>
                </a:extLst>
              </p:cNvPr>
              <p:cNvSpPr txBox="1"/>
              <p:nvPr/>
            </p:nvSpPr>
            <p:spPr>
              <a:xfrm>
                <a:off x="8616207" y="1268415"/>
                <a:ext cx="1215200" cy="7388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FEA288-355D-5AC1-A0A2-C8B7282453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6207" y="1268415"/>
                <a:ext cx="1215200" cy="738836"/>
              </a:xfrm>
              <a:prstGeom prst="rect">
                <a:avLst/>
              </a:prstGeom>
              <a:blipFill>
                <a:blip r:embed="rId4"/>
                <a:stretch>
                  <a:fillRect b="-12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8" name="yt_shape_13778"/>
          <p:cNvSpPr txBox="1"/>
          <p:nvPr/>
        </p:nvSpPr>
        <p:spPr>
          <a:xfrm>
            <a:off x="540000" y="900000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容斥原理</a:t>
            </a:r>
          </a:p>
        </p:txBody>
      </p:sp>
      <p:sp>
        <p:nvSpPr>
          <p:cNvPr id="13779" name="yt_shape_13779"/>
          <p:cNvSpPr txBox="1"/>
          <p:nvPr/>
        </p:nvSpPr>
        <p:spPr>
          <a:xfrm>
            <a:off x="540119" y="1399565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方法指导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有的阴影部分面积是由两个基本图形互相重叠得到的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常用的方法是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两个基本图形的面积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被重叠图形的面积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组合图形的面积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780" name="yt_shape_13780"/>
              <p:cNvSpPr txBox="1"/>
              <p:nvPr/>
            </p:nvSpPr>
            <p:spPr>
              <a:xfrm>
                <a:off x="540119" y="2431703"/>
                <a:ext cx="11111999" cy="19467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达州市中考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如图所示的曲边三角形可按下述方法作出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作等边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长为半径作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三弧所围成的图形就是一个曲边三角形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如果一个曲边三角形的周长为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则此曲边三角形的面积为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780" name="yt_shape_137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31703"/>
                <a:ext cx="11111999" cy="1946751"/>
              </a:xfrm>
              <a:prstGeom prst="rect">
                <a:avLst/>
              </a:prstGeom>
              <a:blipFill>
                <a:blip r:embed="rId2"/>
                <a:stretch>
                  <a:fillRect l="-1701" t="-2821" r="-1701" b="-8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83" name="yt_table_13783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9535607"/>
                  </p:ext>
                </p:extLst>
              </p:nvPr>
            </p:nvGraphicFramePr>
            <p:xfrm>
              <a:off x="540000" y="4429242"/>
              <a:ext cx="4864672" cy="922148"/>
            </p:xfrm>
            <a:graphic>
              <a:graphicData uri="http://schemas.openxmlformats.org/drawingml/2006/table">
                <a:tbl>
                  <a:tblPr/>
                  <a:tblGrid>
                    <a:gridCol w="2945257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1919415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783" name="yt_table_13783_skip" descr="{&quot;rangeId&quot;:15,&quot;type&quot;:&quot;Option&quot;,&quot;drawing&quot;:[&quot;yt_image_13782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9535607"/>
                  </p:ext>
                </p:extLst>
              </p:nvPr>
            </p:nvGraphicFramePr>
            <p:xfrm>
              <a:off x="540000" y="4429242"/>
              <a:ext cx="4864672" cy="922148"/>
            </p:xfrm>
            <a:graphic>
              <a:graphicData uri="http://schemas.openxmlformats.org/drawingml/2006/table">
                <a:tbl>
                  <a:tblPr/>
                  <a:tblGrid>
                    <a:gridCol w="2945257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1919415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65083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651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7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651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782" name="yt_image_13782_skip" title="H_96.3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69044" y="4429242"/>
            <a:ext cx="1380744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97072">
            <a:extLst>
              <a:ext uri="{FF2B5EF4-FFF2-40B4-BE49-F238E27FC236}">
                <a16:creationId xmlns:a16="http://schemas.microsoft.com/office/drawing/2014/main" id="{59131B7E-C6AE-F316-EE69-6A131DC9796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6F041D-03AD-CE0D-D190-3FC7E26E07F6}"/>
              </a:ext>
            </a:extLst>
          </p:cNvPr>
          <p:cNvSpPr txBox="1"/>
          <p:nvPr/>
        </p:nvSpPr>
        <p:spPr>
          <a:xfrm>
            <a:off x="1059708" y="38884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4" name="yt_shape_13784"/>
          <p:cNvSpPr txBox="1"/>
          <p:nvPr/>
        </p:nvSpPr>
        <p:spPr>
          <a:xfrm>
            <a:off x="540119" y="10289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一块正方形的草地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两个对角各有一棵树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树上各拴着一只羊。拴羊的绳子长都是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。两只羊都能吃到的青草的面积是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9.12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785" name="yt_image_137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1926" y="2620894"/>
            <a:ext cx="1168146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7D2B4B-28C2-D5F1-46B5-70BC1C6BE666}"/>
              </a:ext>
            </a:extLst>
          </p:cNvPr>
          <p:cNvSpPr txBox="1"/>
          <p:nvPr/>
        </p:nvSpPr>
        <p:spPr>
          <a:xfrm>
            <a:off x="7849446" y="1457646"/>
            <a:ext cx="101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9.12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" name="yt_shape_1372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数学课上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老师将如图边长为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的正方形铁丝框变形成以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为半径的扇形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铁丝的粗细忽略不计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则所得扇形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723" name="yt_image_137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3748" y="2011799"/>
            <a:ext cx="4024503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6C276B-062D-2BD4-C50E-AA1C6803E2DF}"/>
              </a:ext>
            </a:extLst>
          </p:cNvPr>
          <p:cNvSpPr txBox="1"/>
          <p:nvPr/>
        </p:nvSpPr>
        <p:spPr>
          <a:xfrm>
            <a:off x="10557721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5" name="yt_shape_13725"/>
          <p:cNvSpPr txBox="1"/>
          <p:nvPr/>
        </p:nvSpPr>
        <p:spPr>
          <a:xfrm>
            <a:off x="540000" y="900000"/>
            <a:ext cx="253915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和差法</a:t>
            </a:r>
          </a:p>
        </p:txBody>
      </p:sp>
      <p:sp>
        <p:nvSpPr>
          <p:cNvPr id="13726" name="yt_shape_13726"/>
          <p:cNvSpPr txBox="1"/>
          <p:nvPr/>
        </p:nvSpPr>
        <p:spPr>
          <a:xfrm>
            <a:off x="540119" y="1399565"/>
            <a:ext cx="11111999" cy="386585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直接和差法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方法指导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将不规则阴影部分的面积看成是以规则图形为载体的一部分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其他部分空白且为规则图形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此时采用整体作差法求解。如图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pic>
        <p:nvPicPr>
          <p:cNvPr id="13727" name="yt_image_137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925" y="3064198"/>
            <a:ext cx="3478149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96982">
            <a:extLst>
              <a:ext uri="{FF2B5EF4-FFF2-40B4-BE49-F238E27FC236}">
                <a16:creationId xmlns:a16="http://schemas.microsoft.com/office/drawing/2014/main" id="{CD4AF32D-CA45-B833-A07E-7FF0CCE458A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9" name="yt_shape_1372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毕节市中考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一件扇形艺术品完全打开后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夹角为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扇面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则扇面的面积是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31" name="yt_table_13731_skip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088955"/>
              </p:ext>
            </p:extLst>
          </p:nvPr>
        </p:nvGraphicFramePr>
        <p:xfrm>
          <a:off x="540000" y="1859435"/>
          <a:ext cx="4812030" cy="856108"/>
        </p:xfrm>
        <a:graphic>
          <a:graphicData uri="http://schemas.openxmlformats.org/drawingml/2006/table">
            <a:tbl>
              <a:tblPr/>
              <a:tblGrid>
                <a:gridCol w="2872105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1939925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A.375πcm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D.750πcm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</a:tbl>
          </a:graphicData>
        </a:graphic>
      </p:graphicFrame>
      <p:pic>
        <p:nvPicPr>
          <p:cNvPr id="13730" name="yt_image_13730_skip" title="H_100.1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0839" y="1859435"/>
            <a:ext cx="2239137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DB05C7-1C89-2088-196F-46390EEEFE4F}"/>
              </a:ext>
            </a:extLst>
          </p:cNvPr>
          <p:cNvSpPr txBox="1"/>
          <p:nvPr/>
        </p:nvSpPr>
        <p:spPr>
          <a:xfrm>
            <a:off x="708585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33" name="yt_shape_13733"/>
              <p:cNvSpPr txBox="1"/>
              <p:nvPr/>
            </p:nvSpPr>
            <p:spPr>
              <a:xfrm>
                <a:off x="540119" y="836712"/>
                <a:ext cx="11111999" cy="11127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贵港市中考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为半径画弧交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    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733" name="yt_shape_137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112741"/>
              </a:xfrm>
              <a:prstGeom prst="rect">
                <a:avLst/>
              </a:prstGeom>
              <a:blipFill>
                <a:blip r:embed="rId2"/>
                <a:stretch>
                  <a:fillRect l="-1701" r="-1701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35" name="yt_image_1373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0429" y="2676722"/>
            <a:ext cx="2271141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1DAEB39-4240-188E-9CAB-73D44B99C7EE}"/>
                  </a:ext>
                </a:extLst>
              </p:cNvPr>
              <p:cNvSpPr txBox="1"/>
              <p:nvPr/>
            </p:nvSpPr>
            <p:spPr>
              <a:xfrm>
                <a:off x="10227350" y="1398690"/>
                <a:ext cx="7009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1DAEB39-4240-188E-9CAB-73D44B99C7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27350" y="1398690"/>
                <a:ext cx="700913" cy="615392"/>
              </a:xfrm>
              <a:prstGeom prst="rect">
                <a:avLst/>
              </a:prstGeom>
              <a:blipFill>
                <a:blip r:embed="rId4"/>
                <a:stretch>
                  <a:fillRect l="-13913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E15E303-4EE6-82D1-3252-C3CEC4D04E04}"/>
              </a:ext>
            </a:extLst>
          </p:cNvPr>
          <p:cNvSpPr txBox="1"/>
          <p:nvPr/>
        </p:nvSpPr>
        <p:spPr>
          <a:xfrm>
            <a:off x="10746346" y="1445063"/>
            <a:ext cx="943674" cy="48521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7" name="yt_shape_13737"/>
          <p:cNvSpPr txBox="1"/>
          <p:nvPr/>
        </p:nvSpPr>
        <p:spPr>
          <a:xfrm>
            <a:off x="6095968" y="900000"/>
            <a:ext cx="64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3738" name="yt_shape_13738"/>
          <p:cNvSpPr txBox="1"/>
          <p:nvPr/>
        </p:nvSpPr>
        <p:spPr>
          <a:xfrm>
            <a:off x="540119" y="1273440"/>
            <a:ext cx="11111999" cy="482612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构造和差法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方法指导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先将不规则阴影部分与空白部分组合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构造规则图形或分割后为规则图形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再进行面积和差计算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pic>
        <p:nvPicPr>
          <p:cNvPr id="13739" name="yt_image_137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7718" y="2938073"/>
            <a:ext cx="4496562" cy="268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41" name="yt_shape_13741"/>
              <p:cNvSpPr txBox="1"/>
              <p:nvPr/>
            </p:nvSpPr>
            <p:spPr>
              <a:xfrm>
                <a:off x="540119" y="900000"/>
                <a:ext cx="11111999" cy="18440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济宁市中考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为半径作半圆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41" name="yt_shape_13741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844095"/>
              </a:xfrm>
              <a:prstGeom prst="rect">
                <a:avLst/>
              </a:prstGeom>
              <a:blipFill>
                <a:blip r:embed="rId2"/>
                <a:stretch>
                  <a:fillRect l="-1701" t="-3974" b="-4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46" name="yt_shape_13746"/>
          <p:cNvSpPr txBox="1"/>
          <p:nvPr/>
        </p:nvSpPr>
        <p:spPr>
          <a:xfrm>
            <a:off x="540000" y="44578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43" name="yt_shape_13743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7616" y="2947247"/>
            <a:ext cx="1556766" cy="1460133"/>
            <a:chOff x="0" y="0"/>
            <a:chExt cx="1556766" cy="1460133"/>
          </a:xfrm>
        </p:grpSpPr>
        <p:pic>
          <p:nvPicPr>
            <p:cNvPr id="2" name="yt_image_1374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6766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45" name="yt_shape_13745"/>
            <p:cNvSpPr txBox="1"/>
            <p:nvPr/>
          </p:nvSpPr>
          <p:spPr>
            <a:xfrm>
              <a:off x="245102" y="11001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136C96-266C-00B5-E12D-7F9D5DB58ADA}"/>
                  </a:ext>
                </a:extLst>
              </p:cNvPr>
              <p:cNvSpPr txBox="1"/>
              <p:nvPr/>
            </p:nvSpPr>
            <p:spPr>
              <a:xfrm>
                <a:off x="10776520" y="1196752"/>
                <a:ext cx="583375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136C96-266C-00B5-E12D-7F9D5DB58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520" y="1196752"/>
                <a:ext cx="583375" cy="85002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C65709-F5F1-84E0-260E-07CD07B250C8}"/>
                  </a:ext>
                </a:extLst>
              </p:cNvPr>
              <p:cNvSpPr txBox="1"/>
              <p:nvPr/>
            </p:nvSpPr>
            <p:spPr>
              <a:xfrm>
                <a:off x="450108" y="2004144"/>
                <a:ext cx="940499" cy="6437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, 'mathAnswerShape': 1}">
                <a:extLst>
                  <a:ext uri="{FF2B5EF4-FFF2-40B4-BE49-F238E27FC236}">
                    <a16:creationId xmlns:a16="http://schemas.microsoft.com/office/drawing/2014/main" id="{40C65709-F5F1-84E0-260E-07CD07B250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4144"/>
                <a:ext cx="940499" cy="643776"/>
              </a:xfrm>
              <a:prstGeom prst="rect">
                <a:avLst/>
              </a:prstGeom>
              <a:blipFill>
                <a:blip r:embed="rId5"/>
                <a:stretch>
                  <a:fillRect l="-1039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47" name="yt_shape_13747"/>
              <p:cNvSpPr txBox="1"/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荆门市中考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以正方形的边长为半径画弧相交于点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那么图中阴影部分的面积为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747" name="yt_shape_137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037"/>
              </a:xfrm>
              <a:prstGeom prst="rect">
                <a:avLst/>
              </a:prstGeom>
              <a:blipFill>
                <a:blip r:embed="rId2"/>
                <a:stretch>
                  <a:fillRect l="-1701" t="-6857" r="-1701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52" name="yt_shape_13752"/>
          <p:cNvSpPr txBox="1"/>
          <p:nvPr/>
        </p:nvSpPr>
        <p:spPr>
          <a:xfrm>
            <a:off x="540000" y="382860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49" name="yt_shape_13749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7911" y="2225447"/>
            <a:ext cx="1416177" cy="1621231"/>
            <a:chOff x="0" y="0"/>
            <a:chExt cx="1416177" cy="1621231"/>
          </a:xfrm>
        </p:grpSpPr>
        <p:pic>
          <p:nvPicPr>
            <p:cNvPr id="2" name="yt_image_1374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6177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51" name="yt_shape_13751"/>
            <p:cNvSpPr txBox="1"/>
            <p:nvPr/>
          </p:nvSpPr>
          <p:spPr>
            <a:xfrm>
              <a:off x="174807" y="1192716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676FD0-61D2-A8DC-DC1A-885175FC8164}"/>
                  </a:ext>
                </a:extLst>
              </p:cNvPr>
              <p:cNvSpPr txBox="1"/>
              <p:nvPr/>
            </p:nvSpPr>
            <p:spPr>
              <a:xfrm>
                <a:off x="8255846" y="1247732"/>
                <a:ext cx="1589913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676FD0-61D2-A8DC-DC1A-885175FC81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5846" y="1247732"/>
                <a:ext cx="1589913" cy="677812"/>
              </a:xfrm>
              <a:prstGeom prst="rect">
                <a:avLst/>
              </a:prstGeom>
              <a:blipFill>
                <a:blip r:embed="rId4"/>
                <a:stretch>
                  <a:fillRect l="-5747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3" name="yt_shape_13753"/>
          <p:cNvSpPr txBox="1"/>
          <p:nvPr/>
        </p:nvSpPr>
        <p:spPr>
          <a:xfrm>
            <a:off x="540000" y="900000"/>
            <a:ext cx="315471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等积转换法</a:t>
            </a:r>
          </a:p>
        </p:txBody>
      </p:sp>
      <p:sp>
        <p:nvSpPr>
          <p:cNvPr id="13754" name="yt_shape_13754"/>
          <p:cNvSpPr txBox="1"/>
          <p:nvPr/>
        </p:nvSpPr>
        <p:spPr>
          <a:xfrm>
            <a:off x="540000" y="1399565"/>
            <a:ext cx="11100616" cy="482612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方法指导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通过对图形的变换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为利用公式法或和差法求解创造条件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直接等面积转化法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平移转化法</a:t>
            </a:r>
          </a:p>
          <a:p>
            <a:pPr indent="609523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分别是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的中点时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pic>
        <p:nvPicPr>
          <p:cNvPr id="13755" name="yt_image_137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2582" y="2852936"/>
            <a:ext cx="4386834" cy="77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58" name="yt_image_137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4863" y="5013176"/>
            <a:ext cx="4462272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97029">
            <a:extLst>
              <a:ext uri="{FF2B5EF4-FFF2-40B4-BE49-F238E27FC236}">
                <a16:creationId xmlns:a16="http://schemas.microsoft.com/office/drawing/2014/main" id="{E348453A-BEE3-BAB3-2865-BE3CC926081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954</Words>
  <Application>Microsoft Office PowerPoint</Application>
  <PresentationFormat>宽屏</PresentationFormat>
  <Paragraphs>77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54</cp:revision>
  <dcterms:created xsi:type="dcterms:W3CDTF">2023-05-05T05:33:04Z</dcterms:created>
  <dcterms:modified xsi:type="dcterms:W3CDTF">2023-05-18T15:06:49Z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