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7" r:id="rId4"/>
    <p:sldId id="368" r:id="rId5"/>
    <p:sldId id="370" r:id="rId6"/>
    <p:sldId id="373" r:id="rId7"/>
    <p:sldId id="376" r:id="rId8"/>
    <p:sldId id="386" r:id="rId9"/>
    <p:sldId id="378" r:id="rId10"/>
    <p:sldId id="381" r:id="rId11"/>
    <p:sldId id="388" r:id="rId12"/>
    <p:sldId id="389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bin"/><Relationship Id="rId4" Type="http://schemas.openxmlformats.org/officeDocument/2006/relationships/image" Target="../media/image2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7" Type="http://schemas.openxmlformats.org/officeDocument/2006/relationships/image" Target="../media/image16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bin"/><Relationship Id="rId5" Type="http://schemas.openxmlformats.org/officeDocument/2006/relationships/image" Target="../media/image14.bin"/><Relationship Id="rId4" Type="http://schemas.openxmlformats.org/officeDocument/2006/relationships/image" Target="../media/image13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7" Type="http://schemas.openxmlformats.org/officeDocument/2006/relationships/image" Target="../media/image26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bin"/><Relationship Id="rId4" Type="http://schemas.openxmlformats.org/officeDocument/2006/relationships/image" Target="../media/image2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1" name="yt_shape_12451"/>
          <p:cNvSpPr txBox="1"/>
          <p:nvPr/>
        </p:nvSpPr>
        <p:spPr>
          <a:xfrm>
            <a:off x="471873" y="850961"/>
            <a:ext cx="2713884" cy="66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700" b="0" i="0" u="none" spc="201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1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020c9005-8434-45a8-915a-0562e9014bf6.png&quot;}"/>
            </a:endParaRPr>
          </a:p>
        </p:txBody>
      </p:sp>
      <p:pic>
        <p:nvPicPr>
          <p:cNvPr id="3" name="yt_shape_1684382571656">
            <a:extLst>
              <a:ext uri="{FF2B5EF4-FFF2-40B4-BE49-F238E27FC236}">
                <a16:creationId xmlns:a16="http://schemas.microsoft.com/office/drawing/2014/main" id="{5617735E-C0B9-822A-ED88-CA8D4E71DF8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76700"/>
            <a:ext cx="2425764" cy="608478"/>
          </a:xfrm>
          <a:prstGeom prst="rect">
            <a:avLst/>
          </a:prstGeom>
        </p:spPr>
      </p:pic>
      <p:sp>
        <p:nvSpPr>
          <p:cNvPr id="4" name="yt_shape_12452">
            <a:extLst>
              <a:ext uri="{FF2B5EF4-FFF2-40B4-BE49-F238E27FC236}">
                <a16:creationId xmlns:a16="http://schemas.microsoft.com/office/drawing/2014/main" id="{AB44400B-77E6-4003-974C-4C4D56FDE659}"/>
              </a:ext>
            </a:extLst>
          </p:cNvPr>
          <p:cNvSpPr txBox="1"/>
          <p:nvPr/>
        </p:nvSpPr>
        <p:spPr>
          <a:xfrm>
            <a:off x="494315" y="1795785"/>
            <a:ext cx="324608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旋转的性质</a:t>
            </a:r>
          </a:p>
        </p:txBody>
      </p:sp>
      <p:sp>
        <p:nvSpPr>
          <p:cNvPr id="5" name="yt_shape_12453">
            <a:extLst>
              <a:ext uri="{FF2B5EF4-FFF2-40B4-BE49-F238E27FC236}">
                <a16:creationId xmlns:a16="http://schemas.microsoft.com/office/drawing/2014/main" id="{140E3AC0-F116-42DB-AC1C-2BEC00502F3B}"/>
              </a:ext>
            </a:extLst>
          </p:cNvPr>
          <p:cNvSpPr txBox="1"/>
          <p:nvPr/>
        </p:nvSpPr>
        <p:spPr>
          <a:xfrm>
            <a:off x="540119" y="22953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都在方格纸的格点上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按逆时针方向旋转到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则旋转的角度为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6" name="yt_table_12457_skip" title="H_33.70504">
            <a:extLst>
              <a:ext uri="{FF2B5EF4-FFF2-40B4-BE49-F238E27FC236}">
                <a16:creationId xmlns:a16="http://schemas.microsoft.com/office/drawing/2014/main" id="{C20737A9-6353-47AE-9ED4-C520107C82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733704"/>
              </p:ext>
            </p:extLst>
          </p:nvPr>
        </p:nvGraphicFramePr>
        <p:xfrm>
          <a:off x="540000" y="3254785"/>
          <a:ext cx="8146416" cy="428054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</a:tbl>
          </a:graphicData>
        </a:graphic>
      </p:graphicFrame>
      <p:grpSp>
        <p:nvGrpSpPr>
          <p:cNvPr id="7" name="yt_shape_12454_skip" title="H_133.0611">
            <a:extLst>
              <a:ext uri="{FF2B5EF4-FFF2-40B4-BE49-F238E27FC236}">
                <a16:creationId xmlns:a16="http://schemas.microsoft.com/office/drawing/2014/main" id="{EE3F9F59-11BD-48DA-96D1-18E23C39FEDE}"/>
              </a:ext>
            </a:extLst>
          </p:cNvPr>
          <p:cNvGrpSpPr/>
          <p:nvPr/>
        </p:nvGrpSpPr>
        <p:grpSpPr>
          <a:xfrm>
            <a:off x="10039351" y="3254785"/>
            <a:ext cx="1610487" cy="1758391"/>
            <a:chOff x="0" y="0"/>
            <a:chExt cx="1610487" cy="1758391"/>
          </a:xfrm>
        </p:grpSpPr>
        <p:pic>
          <p:nvPicPr>
            <p:cNvPr id="8" name="yt_image_12454">
              <a:extLst>
                <a:ext uri="{FF2B5EF4-FFF2-40B4-BE49-F238E27FC236}">
                  <a16:creationId xmlns:a16="http://schemas.microsoft.com/office/drawing/2014/main" id="{8B3F5F02-60EC-40BF-8DCA-21E2237DDD7B}"/>
                </a:ex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0487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2456">
              <a:extLst>
                <a:ext uri="{FF2B5EF4-FFF2-40B4-BE49-F238E27FC236}">
                  <a16:creationId xmlns:a16="http://schemas.microsoft.com/office/drawing/2014/main" id="{38B700EE-2CB9-4519-835A-140D315BE3AF}"/>
                </a:ext>
              </a:extLst>
            </p:cNvPr>
            <p:cNvSpPr txBox="1"/>
            <p:nvPr/>
          </p:nvSpPr>
          <p:spPr>
            <a:xfrm>
              <a:off x="271962" y="1329876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0" name="yt_shape_1684382571678">
            <a:extLst>
              <a:ext uri="{FF2B5EF4-FFF2-40B4-BE49-F238E27FC236}">
                <a16:creationId xmlns:a16="http://schemas.microsoft.com/office/drawing/2014/main" id="{CE672EBA-AF21-4BDE-BFAA-78FD0CC8CEC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835824"/>
            <a:ext cx="1168464" cy="36436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81F2F774-A61D-4864-BAD0-DF1D0BF83227}"/>
              </a:ext>
            </a:extLst>
          </p:cNvPr>
          <p:cNvSpPr txBox="1"/>
          <p:nvPr/>
        </p:nvSpPr>
        <p:spPr>
          <a:xfrm>
            <a:off x="5971433" y="27240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7" name="yt_shape_12527"/>
          <p:cNvSpPr txBox="1"/>
          <p:nvPr/>
        </p:nvSpPr>
        <p:spPr>
          <a:xfrm>
            <a:off x="540000" y="799067"/>
            <a:ext cx="339836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265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265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b6713b4d-23a6-477a-bd97-cd92c9f22fae.png&quot;}"/>
            </a:endParaRPr>
          </a:p>
        </p:txBody>
      </p:sp>
      <p:sp>
        <p:nvSpPr>
          <p:cNvPr id="12528" name="yt_shape_12528"/>
          <p:cNvSpPr txBox="1"/>
          <p:nvPr/>
        </p:nvSpPr>
        <p:spPr>
          <a:xfrm>
            <a:off x="540000" y="1552227"/>
            <a:ext cx="11054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下列图形中既是轴对称图形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又是中心对称图形的是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2529" name="yt_image_1252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83894"/>
            <a:ext cx="909828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30" name="yt_image_12530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828" y="2183894"/>
            <a:ext cx="909828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31" name="yt_image_1253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9656" y="2315339"/>
            <a:ext cx="941832" cy="77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32" name="yt_image_1253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1488" y="2183894"/>
            <a:ext cx="955548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5" name="yt_shape_12535"/>
          <p:cNvSpPr txBox="1"/>
          <p:nvPr/>
        </p:nvSpPr>
        <p:spPr>
          <a:xfrm>
            <a:off x="794880" y="309372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2536" name="yt_shape_12536"/>
          <p:cNvSpPr txBox="1"/>
          <p:nvPr/>
        </p:nvSpPr>
        <p:spPr>
          <a:xfrm>
            <a:off x="2073115" y="309372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2537" name="yt_shape_12537"/>
          <p:cNvSpPr txBox="1"/>
          <p:nvPr/>
        </p:nvSpPr>
        <p:spPr>
          <a:xfrm>
            <a:off x="3358945" y="309372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2538" name="yt_shape_12538"/>
          <p:cNvSpPr txBox="1"/>
          <p:nvPr/>
        </p:nvSpPr>
        <p:spPr>
          <a:xfrm>
            <a:off x="4659228" y="309372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12539" name="yt_shape_12539"/>
          <p:cNvSpPr txBox="1"/>
          <p:nvPr/>
        </p:nvSpPr>
        <p:spPr>
          <a:xfrm>
            <a:off x="540000" y="3606385"/>
            <a:ext cx="107465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下列图形既是轴对称图形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又是中心对称图形的是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40" name="yt_table_12540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088234"/>
              </p:ext>
            </p:extLst>
          </p:nvPr>
        </p:nvGraphicFramePr>
        <p:xfrm>
          <a:off x="540000" y="4238052"/>
          <a:ext cx="5132706" cy="848742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</a:tbl>
          </a:graphicData>
        </a:graphic>
      </p:graphicFrame>
      <p:pic>
        <p:nvPicPr>
          <p:cNvPr id="3" name="yt_shape_1684382571861">
            <a:extLst>
              <a:ext uri="{FF2B5EF4-FFF2-40B4-BE49-F238E27FC236}">
                <a16:creationId xmlns:a16="http://schemas.microsoft.com/office/drawing/2014/main" id="{FEA9F11B-3C26-9DD9-B01B-D82B01E576B2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23544"/>
            <a:ext cx="3238564" cy="64662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3A2AFF-E6B7-AF15-B3C5-CCE66C4B867D}"/>
              </a:ext>
            </a:extLst>
          </p:cNvPr>
          <p:cNvSpPr txBox="1"/>
          <p:nvPr/>
        </p:nvSpPr>
        <p:spPr>
          <a:xfrm>
            <a:off x="10584589" y="15054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561A95-9673-E4FC-900A-05618DC5480E}"/>
              </a:ext>
            </a:extLst>
          </p:cNvPr>
          <p:cNvSpPr txBox="1"/>
          <p:nvPr/>
        </p:nvSpPr>
        <p:spPr>
          <a:xfrm>
            <a:off x="10279789" y="35595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544"/>
              <p:cNvSpPr txBox="1"/>
              <p:nvPr/>
            </p:nvSpPr>
            <p:spPr>
              <a:xfrm>
                <a:off x="540000" y="2268152"/>
                <a:ext cx="8414163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是由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在平面内绕点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旋转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而得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𝐷𝐵𝐸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𝐶𝐵𝐸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𝐵𝐸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25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68152"/>
                <a:ext cx="8414163" cy="4362028"/>
              </a:xfrm>
              <a:prstGeom prst="rect">
                <a:avLst/>
              </a:prstGeom>
              <a:blipFill>
                <a:blip r:embed="rId2"/>
                <a:stretch>
                  <a:fillRect l="-2246" t="-1117" r="-1304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46" name="yt_image_1254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96647" y="2240269"/>
            <a:ext cx="1321308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542">
            <a:extLst>
              <a:ext uri="{FF2B5EF4-FFF2-40B4-BE49-F238E27FC236}">
                <a16:creationId xmlns:a16="http://schemas.microsoft.com/office/drawing/2014/main" id="{0740F6B8-ADBE-4B9D-B72F-1CDE2D1CD520}"/>
              </a:ext>
            </a:extLst>
          </p:cNvPr>
          <p:cNvSpPr txBox="1"/>
          <p:nvPr/>
        </p:nvSpPr>
        <p:spPr>
          <a:xfrm>
            <a:off x="540000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昆明市模拟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在平面内绕点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5" name="yt_shape_12543">
            <a:extLst>
              <a:ext uri="{FF2B5EF4-FFF2-40B4-BE49-F238E27FC236}">
                <a16:creationId xmlns:a16="http://schemas.microsoft.com/office/drawing/2014/main" id="{243FF635-591A-439C-A783-F25C5BC0150F}"/>
              </a:ext>
            </a:extLst>
          </p:cNvPr>
          <p:cNvSpPr txBox="1"/>
          <p:nvPr/>
        </p:nvSpPr>
        <p:spPr>
          <a:xfrm>
            <a:off x="539881" y="1796147"/>
            <a:ext cx="41020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8" name="yt_shape_12548"/>
          <p:cNvSpPr txBox="1"/>
          <p:nvPr/>
        </p:nvSpPr>
        <p:spPr>
          <a:xfrm>
            <a:off x="540000" y="900000"/>
            <a:ext cx="62485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试判断四边形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2549"/>
          <p:cNvSpPr txBox="1"/>
          <p:nvPr/>
        </p:nvSpPr>
        <p:spPr>
          <a:xfrm>
            <a:off x="540000" y="1531667"/>
            <a:ext cx="4948471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是由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旋转得到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是菱形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50" name="yt_image_1255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0691" y="1531667"/>
            <a:ext cx="1321308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9" name="yt_shape_12459"/>
          <p:cNvSpPr txBox="1"/>
          <p:nvPr/>
        </p:nvSpPr>
        <p:spPr>
          <a:xfrm>
            <a:off x="540119" y="97969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463" name="yt_table_12463_skip" title="H_9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0001618"/>
                  </p:ext>
                </p:extLst>
              </p:nvPr>
            </p:nvGraphicFramePr>
            <p:xfrm>
              <a:off x="540000" y="2419262"/>
              <a:ext cx="4853306" cy="1268667"/>
            </p:xfrm>
            <a:graphic>
              <a:graphicData uri="http://schemas.openxmlformats.org/drawingml/2006/table">
                <a:tbl>
                  <a:tblPr/>
                  <a:tblGrid>
                    <a:gridCol w="2968943">
                      <a:extLst>
                        <a:ext uri="{9D8B030D-6E8A-4147-A177-3AD203B41FA5}">
                          <a16:colId xmlns:a16="http://schemas.microsoft.com/office/drawing/2014/main" val="10210"/>
                        </a:ext>
                      </a:extLst>
                    </a:gridCol>
                    <a:gridCol w="1884363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A.90°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B.90°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C.180°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α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463" name="yt_table_12463_skip" title="H_9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0001618"/>
                  </p:ext>
                </p:extLst>
              </p:nvPr>
            </p:nvGraphicFramePr>
            <p:xfrm>
              <a:off x="540000" y="2419262"/>
              <a:ext cx="4853306" cy="1268667"/>
            </p:xfrm>
            <a:graphic>
              <a:graphicData uri="http://schemas.openxmlformats.org/drawingml/2006/table">
                <a:tbl>
                  <a:tblPr/>
                  <a:tblGrid>
                    <a:gridCol w="2968943">
                      <a:extLst>
                        <a:ext uri="{9D8B030D-6E8A-4147-A177-3AD203B41FA5}">
                          <a16:colId xmlns:a16="http://schemas.microsoft.com/office/drawing/2014/main" val="10210"/>
                        </a:ext>
                      </a:extLst>
                    </a:gridCol>
                    <a:gridCol w="1884363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3320" b="-1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7929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1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9048" r="-6332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7929" t="-9904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460" name="yt_shape_12460_skip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9913" y="2419262"/>
            <a:ext cx="1509903" cy="1873834"/>
            <a:chOff x="0" y="0"/>
            <a:chExt cx="1509903" cy="1873834"/>
          </a:xfrm>
        </p:grpSpPr>
        <p:pic>
          <p:nvPicPr>
            <p:cNvPr id="2" name="yt_image_12460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09903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62" name="yt_shape_12462"/>
            <p:cNvSpPr txBox="1"/>
            <p:nvPr/>
          </p:nvSpPr>
          <p:spPr>
            <a:xfrm>
              <a:off x="221670" y="1445319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88E7E7A-1058-5F66-7427-F6D20A207367}"/>
              </a:ext>
            </a:extLst>
          </p:cNvPr>
          <p:cNvSpPr txBox="1"/>
          <p:nvPr/>
        </p:nvSpPr>
        <p:spPr>
          <a:xfrm>
            <a:off x="3353646" y="188386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4" name="yt_shape_12464"/>
          <p:cNvSpPr txBox="1"/>
          <p:nvPr/>
        </p:nvSpPr>
        <p:spPr>
          <a:xfrm>
            <a:off x="540119" y="10277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青岛市中考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再绕原点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68" name="yt_table_12468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837645"/>
              </p:ext>
            </p:extLst>
          </p:nvPr>
        </p:nvGraphicFramePr>
        <p:xfrm>
          <a:off x="540000" y="1987205"/>
          <a:ext cx="6334443" cy="848742"/>
        </p:xfrm>
        <a:graphic>
          <a:graphicData uri="http://schemas.openxmlformats.org/drawingml/2006/table">
            <a:tbl>
              <a:tblPr/>
              <a:tblGrid>
                <a:gridCol w="3624580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</a:tbl>
          </a:graphicData>
        </a:graphic>
      </p:graphicFrame>
      <p:grpSp>
        <p:nvGrpSpPr>
          <p:cNvPr id="12465" name="yt_shape_12465_skip" title="H_193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55988" y="1987205"/>
            <a:ext cx="2294001" cy="2521915"/>
            <a:chOff x="0" y="0"/>
            <a:chExt cx="2294001" cy="2521915"/>
          </a:xfrm>
        </p:grpSpPr>
        <p:pic>
          <p:nvPicPr>
            <p:cNvPr id="2" name="yt_image_1246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94001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67" name="yt_shape_12467"/>
            <p:cNvSpPr txBox="1"/>
            <p:nvPr/>
          </p:nvSpPr>
          <p:spPr>
            <a:xfrm>
              <a:off x="613719" y="2093400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5771DFF-9A1C-882A-6D93-C03FF1C022FC}"/>
              </a:ext>
            </a:extLst>
          </p:cNvPr>
          <p:cNvSpPr txBox="1"/>
          <p:nvPr/>
        </p:nvSpPr>
        <p:spPr>
          <a:xfrm>
            <a:off x="5923808" y="14564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0" name="yt_shape_12470"/>
          <p:cNvSpPr txBox="1"/>
          <p:nvPr/>
        </p:nvSpPr>
        <p:spPr>
          <a:xfrm>
            <a:off x="540119" y="9503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474" name="yt_shape_12474"/>
          <p:cNvSpPr txBox="1"/>
          <p:nvPr/>
        </p:nvSpPr>
        <p:spPr>
          <a:xfrm>
            <a:off x="540000" y="35205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71" name="yt_shape_12471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1857" y="2204864"/>
            <a:ext cx="2288286" cy="1638376"/>
            <a:chOff x="0" y="0"/>
            <a:chExt cx="2288286" cy="1638376"/>
          </a:xfrm>
        </p:grpSpPr>
        <p:pic>
          <p:nvPicPr>
            <p:cNvPr id="2" name="yt_image_1247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8286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73" name="yt_shape_12473"/>
            <p:cNvSpPr txBox="1"/>
            <p:nvPr/>
          </p:nvSpPr>
          <p:spPr>
            <a:xfrm>
              <a:off x="610862" y="1209861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0D302F6-CFE4-0AF8-A900-131E3061D1F9}"/>
              </a:ext>
            </a:extLst>
          </p:cNvPr>
          <p:cNvSpPr txBox="1"/>
          <p:nvPr/>
        </p:nvSpPr>
        <p:spPr>
          <a:xfrm>
            <a:off x="3379046" y="1378993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475">
            <a:extLst>
              <a:ext uri="{FF2B5EF4-FFF2-40B4-BE49-F238E27FC236}">
                <a16:creationId xmlns:a16="http://schemas.microsoft.com/office/drawing/2014/main" id="{2CE60670-E7BC-46C6-9ADA-DEDB62F856CF}"/>
              </a:ext>
            </a:extLst>
          </p:cNvPr>
          <p:cNvSpPr txBox="1"/>
          <p:nvPr/>
        </p:nvSpPr>
        <p:spPr>
          <a:xfrm>
            <a:off x="540001" y="39500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牡丹江市中考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将平行四边形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坐标是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9" name="yt_image_12476">
            <a:extLst>
              <a:ext uri="{FF2B5EF4-FFF2-40B4-BE49-F238E27FC236}">
                <a16:creationId xmlns:a16="http://schemas.microsoft.com/office/drawing/2014/main" id="{CB1EB5C5-47AB-4540-9FA8-5F742BC49E6F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3754" y="4934429"/>
            <a:ext cx="1618488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7659CE3-78DC-4B15-914D-1FA6575D27CD}"/>
              </a:ext>
            </a:extLst>
          </p:cNvPr>
          <p:cNvSpPr txBox="1"/>
          <p:nvPr/>
        </p:nvSpPr>
        <p:spPr>
          <a:xfrm>
            <a:off x="7621497" y="4365329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8" name="yt_shape_12478"/>
          <p:cNvSpPr txBox="1"/>
          <p:nvPr/>
        </p:nvSpPr>
        <p:spPr>
          <a:xfrm>
            <a:off x="494314" y="915520"/>
            <a:ext cx="50927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中心对称与中心对称图形</a:t>
            </a:r>
          </a:p>
        </p:txBody>
      </p:sp>
      <p:sp>
        <p:nvSpPr>
          <p:cNvPr id="12479" name="yt_shape_12479"/>
          <p:cNvSpPr txBox="1"/>
          <p:nvPr/>
        </p:nvSpPr>
        <p:spPr>
          <a:xfrm>
            <a:off x="540000" y="1415085"/>
            <a:ext cx="109180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淄博市中考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下列图案中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既是轴对称图形又是中心对称图形的是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2480" name="yt_image_1248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46752"/>
            <a:ext cx="970407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81" name="yt_image_124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0407" y="2046752"/>
            <a:ext cx="964692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82" name="yt_image_124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95099" y="2046752"/>
            <a:ext cx="964692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83" name="yt_image_1248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19791" y="2046752"/>
            <a:ext cx="964692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86" name="yt_shape_12486"/>
          <p:cNvSpPr txBox="1"/>
          <p:nvPr/>
        </p:nvSpPr>
        <p:spPr>
          <a:xfrm>
            <a:off x="825169" y="3011444"/>
            <a:ext cx="400068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2487" name="yt_shape_12487"/>
          <p:cNvSpPr txBox="1"/>
          <p:nvPr/>
        </p:nvSpPr>
        <p:spPr>
          <a:xfrm>
            <a:off x="2161126" y="3011444"/>
            <a:ext cx="383254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2488" name="yt_shape_12488"/>
          <p:cNvSpPr txBox="1"/>
          <p:nvPr/>
        </p:nvSpPr>
        <p:spPr>
          <a:xfrm>
            <a:off x="3485818" y="3011444"/>
            <a:ext cx="383254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2489" name="yt_shape_12489"/>
          <p:cNvSpPr txBox="1"/>
          <p:nvPr/>
        </p:nvSpPr>
        <p:spPr>
          <a:xfrm>
            <a:off x="4802103" y="3011444"/>
            <a:ext cx="400068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12490" name="yt_shape_12490"/>
          <p:cNvSpPr txBox="1"/>
          <p:nvPr/>
        </p:nvSpPr>
        <p:spPr>
          <a:xfrm>
            <a:off x="540119" y="352409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江川区期末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旋转后的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构成四边形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491" name="yt_image_1249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5872" y="5116025"/>
            <a:ext cx="2040255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571729">
            <a:extLst>
              <a:ext uri="{FF2B5EF4-FFF2-40B4-BE49-F238E27FC236}">
                <a16:creationId xmlns:a16="http://schemas.microsoft.com/office/drawing/2014/main" id="{A3062D8C-C2CE-51EF-20A8-5275F3455A35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5555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64E819-DEEE-746F-CE79-4BDAF4BE669D}"/>
              </a:ext>
            </a:extLst>
          </p:cNvPr>
          <p:cNvSpPr txBox="1"/>
          <p:nvPr/>
        </p:nvSpPr>
        <p:spPr>
          <a:xfrm>
            <a:off x="10432189" y="13682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AFAE5D-23D4-C2FF-64DB-223C8ABDCF56}"/>
              </a:ext>
            </a:extLst>
          </p:cNvPr>
          <p:cNvSpPr txBox="1"/>
          <p:nvPr/>
        </p:nvSpPr>
        <p:spPr>
          <a:xfrm>
            <a:off x="5022108" y="442826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" name="yt_shape_12493"/>
          <p:cNvSpPr txBox="1"/>
          <p:nvPr/>
        </p:nvSpPr>
        <p:spPr>
          <a:xfrm>
            <a:off x="494315" y="900000"/>
            <a:ext cx="47849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关于原点对称点的坐标</a:t>
            </a:r>
          </a:p>
        </p:txBody>
      </p:sp>
      <p:sp>
        <p:nvSpPr>
          <p:cNvPr id="12494" name="yt_shape_12494"/>
          <p:cNvSpPr txBox="1"/>
          <p:nvPr/>
        </p:nvSpPr>
        <p:spPr>
          <a:xfrm>
            <a:off x="540000" y="1399565"/>
            <a:ext cx="9856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平面直角坐标系内与点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关于原点对称的点的坐标是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95" name="yt_table_1249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035459"/>
              </p:ext>
            </p:extLst>
          </p:nvPr>
        </p:nvGraphicFramePr>
        <p:xfrm>
          <a:off x="540000" y="2031232"/>
          <a:ext cx="6029643" cy="848742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  <a:gridCol w="2692400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</a:tbl>
          </a:graphicData>
        </a:graphic>
      </p:graphicFrame>
      <p:sp>
        <p:nvSpPr>
          <p:cNvPr id="12497" name="yt_shape_12497"/>
          <p:cNvSpPr txBox="1"/>
          <p:nvPr/>
        </p:nvSpPr>
        <p:spPr>
          <a:xfrm>
            <a:off x="540119" y="293057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的对称中心是坐标原点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571757">
            <a:extLst>
              <a:ext uri="{FF2B5EF4-FFF2-40B4-BE49-F238E27FC236}">
                <a16:creationId xmlns:a16="http://schemas.microsoft.com/office/drawing/2014/main" id="{99862480-24CE-1F62-63BB-B6F1B4122AB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068B32-DA56-1673-8033-0EBEB0E8EF09}"/>
              </a:ext>
            </a:extLst>
          </p:cNvPr>
          <p:cNvSpPr txBox="1"/>
          <p:nvPr/>
        </p:nvSpPr>
        <p:spPr>
          <a:xfrm>
            <a:off x="9398726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C2EF9E-41F3-D72B-7D6D-600585568043}"/>
              </a:ext>
            </a:extLst>
          </p:cNvPr>
          <p:cNvSpPr txBox="1"/>
          <p:nvPr/>
        </p:nvSpPr>
        <p:spPr>
          <a:xfrm>
            <a:off x="4310908" y="383474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8" name="yt_shape_12498"/>
          <p:cNvSpPr txBox="1"/>
          <p:nvPr/>
        </p:nvSpPr>
        <p:spPr>
          <a:xfrm>
            <a:off x="494315" y="900000"/>
            <a:ext cx="47849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旋转、中心对称的作图</a:t>
            </a:r>
          </a:p>
        </p:txBody>
      </p:sp>
      <p:sp>
        <p:nvSpPr>
          <p:cNvPr id="12499" name="yt_shape_1249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在由边长为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个单位长度的小正方形组成的网格中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的顶点均为格点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网格线的交点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500" name="yt_shape_12500"/>
          <p:cNvSpPr txBox="1"/>
          <p:nvPr/>
        </p:nvSpPr>
        <p:spPr>
          <a:xfrm>
            <a:off x="540119" y="2359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2501"/>
          <p:cNvSpPr txBox="1"/>
          <p:nvPr/>
        </p:nvSpPr>
        <p:spPr>
          <a:xfrm>
            <a:off x="540000" y="3470799"/>
            <a:ext cx="50430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12502" name="yt_image_1250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6160" y="3470799"/>
            <a:ext cx="2635839" cy="25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571784">
            <a:extLst>
              <a:ext uri="{FF2B5EF4-FFF2-40B4-BE49-F238E27FC236}">
                <a16:creationId xmlns:a16="http://schemas.microsoft.com/office/drawing/2014/main" id="{8A490256-9449-2922-11C3-387CDE743B6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pic>
        <p:nvPicPr>
          <p:cNvPr id="8" name="yt_image_12504">
            <a:extLst>
              <a:ext uri="{FF2B5EF4-FFF2-40B4-BE49-F238E27FC236}">
                <a16:creationId xmlns:a16="http://schemas.microsoft.com/office/drawing/2014/main" id="{E170A5DE-0BD0-4D9C-B1AB-82FA4037C4BA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9976" y="3470799"/>
            <a:ext cx="2588895" cy="258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6" name="yt_shape_1250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为旋转中心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按逆时针方向旋转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2507"/>
          <p:cNvSpPr txBox="1"/>
          <p:nvPr/>
        </p:nvSpPr>
        <p:spPr>
          <a:xfrm>
            <a:off x="540000" y="2011799"/>
            <a:ext cx="48122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08" name="yt_image_125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6160" y="2011799"/>
            <a:ext cx="2635839" cy="25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2510">
            <a:extLst>
              <a:ext uri="{FF2B5EF4-FFF2-40B4-BE49-F238E27FC236}">
                <a16:creationId xmlns:a16="http://schemas.microsoft.com/office/drawing/2014/main" id="{A1E338DC-FF0F-440B-A30C-F0BC7E4D3B63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9740" y="2014904"/>
            <a:ext cx="2588895" cy="258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2" name="yt_shape_12512"/>
          <p:cNvSpPr txBox="1"/>
          <p:nvPr/>
        </p:nvSpPr>
        <p:spPr>
          <a:xfrm>
            <a:off x="469468" y="764704"/>
            <a:ext cx="2693045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99dfaed4-ba38-42ee-ae53-919660aaed5a.png&quot;}"/>
            </a:endParaRPr>
          </a:p>
        </p:txBody>
      </p:sp>
      <p:sp>
        <p:nvSpPr>
          <p:cNvPr id="12513" name="yt_shape_12513"/>
          <p:cNvSpPr txBox="1"/>
          <p:nvPr/>
        </p:nvSpPr>
        <p:spPr>
          <a:xfrm>
            <a:off x="540119" y="15088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烟台市中考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下列关于数字变换的图案中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是中心对称图形但不是轴对称图形的是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6E2DE64-BFD4-4157-AB38-7FD1A156A386}"/>
              </a:ext>
            </a:extLst>
          </p:cNvPr>
          <p:cNvGrpSpPr/>
          <p:nvPr/>
        </p:nvGrpSpPr>
        <p:grpSpPr>
          <a:xfrm>
            <a:off x="540000" y="2858457"/>
            <a:ext cx="814959" cy="1002591"/>
            <a:chOff x="540000" y="2930465"/>
            <a:chExt cx="814959" cy="1002591"/>
          </a:xfrm>
        </p:grpSpPr>
        <p:pic>
          <p:nvPicPr>
            <p:cNvPr id="12514" name="yt_image_1251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0000" y="2930465"/>
              <a:ext cx="814959" cy="5703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20" name="yt_shape_12520"/>
            <p:cNvSpPr txBox="1"/>
            <p:nvPr/>
          </p:nvSpPr>
          <p:spPr>
            <a:xfrm>
              <a:off x="799388" y="3500822"/>
              <a:ext cx="400068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0AAB4B4-08E0-4D71-901C-A51808E6F0B9}"/>
              </a:ext>
            </a:extLst>
          </p:cNvPr>
          <p:cNvGrpSpPr/>
          <p:nvPr/>
        </p:nvGrpSpPr>
        <p:grpSpPr>
          <a:xfrm>
            <a:off x="2188165" y="2869887"/>
            <a:ext cx="757809" cy="991161"/>
            <a:chOff x="1714959" y="2941895"/>
            <a:chExt cx="757809" cy="991161"/>
          </a:xfrm>
        </p:grpSpPr>
        <p:pic>
          <p:nvPicPr>
            <p:cNvPr id="12515" name="yt_image_1251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14959" y="2941895"/>
              <a:ext cx="757809" cy="5589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21" name="yt_shape_12521"/>
            <p:cNvSpPr txBox="1"/>
            <p:nvPr/>
          </p:nvSpPr>
          <p:spPr>
            <a:xfrm>
              <a:off x="1968330" y="3500822"/>
              <a:ext cx="383254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A35418F-D521-49CB-A546-E66ED88D5324}"/>
              </a:ext>
            </a:extLst>
          </p:cNvPr>
          <p:cNvGrpSpPr/>
          <p:nvPr/>
        </p:nvGrpSpPr>
        <p:grpSpPr>
          <a:xfrm>
            <a:off x="3779180" y="2880174"/>
            <a:ext cx="737235" cy="980874"/>
            <a:chOff x="2832768" y="2952182"/>
            <a:chExt cx="737235" cy="980874"/>
          </a:xfrm>
        </p:grpSpPr>
        <p:pic>
          <p:nvPicPr>
            <p:cNvPr id="12516" name="yt_image_1251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32768" y="2952182"/>
              <a:ext cx="737235" cy="54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22" name="yt_shape_12522"/>
            <p:cNvSpPr txBox="1"/>
            <p:nvPr/>
          </p:nvSpPr>
          <p:spPr>
            <a:xfrm>
              <a:off x="3048450" y="3500822"/>
              <a:ext cx="383254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28FC4F0-7A72-46E7-B752-F5E5884E31F7}"/>
              </a:ext>
            </a:extLst>
          </p:cNvPr>
          <p:cNvGrpSpPr/>
          <p:nvPr/>
        </p:nvGrpSpPr>
        <p:grpSpPr>
          <a:xfrm>
            <a:off x="5349621" y="2864172"/>
            <a:ext cx="746379" cy="996876"/>
            <a:chOff x="3930003" y="2936180"/>
            <a:chExt cx="746379" cy="996876"/>
          </a:xfrm>
        </p:grpSpPr>
        <p:pic>
          <p:nvPicPr>
            <p:cNvPr id="12517" name="yt_image_1251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30003" y="2936180"/>
              <a:ext cx="746379" cy="5646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23" name="yt_shape_12523"/>
            <p:cNvSpPr txBox="1"/>
            <p:nvPr/>
          </p:nvSpPr>
          <p:spPr>
            <a:xfrm>
              <a:off x="4103158" y="3500822"/>
              <a:ext cx="400068" cy="43223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  <p:pic>
        <p:nvPicPr>
          <p:cNvPr id="3" name="yt_shape_1684382571825">
            <a:extLst>
              <a:ext uri="{FF2B5EF4-FFF2-40B4-BE49-F238E27FC236}">
                <a16:creationId xmlns:a16="http://schemas.microsoft.com/office/drawing/2014/main" id="{D68C2CE9-16E5-913C-5498-4604B1A1FA14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90433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1F7500-9C39-BFE8-EAAF-3940BFE36B25}"/>
              </a:ext>
            </a:extLst>
          </p:cNvPr>
          <p:cNvSpPr txBox="1"/>
          <p:nvPr/>
        </p:nvSpPr>
        <p:spPr>
          <a:xfrm>
            <a:off x="1669308" y="19375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yt_shape_12524">
            <a:extLst>
              <a:ext uri="{FF2B5EF4-FFF2-40B4-BE49-F238E27FC236}">
                <a16:creationId xmlns:a16="http://schemas.microsoft.com/office/drawing/2014/main" id="{74B865D2-5489-449C-A47F-9BBCE4017DED}"/>
              </a:ext>
            </a:extLst>
          </p:cNvPr>
          <p:cNvSpPr txBox="1"/>
          <p:nvPr/>
        </p:nvSpPr>
        <p:spPr>
          <a:xfrm>
            <a:off x="540119" y="389145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一副三角板按如图所示的方式叠放在一起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若将三角板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使得三角板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的一边所在的直线与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相应的旋转角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9" name="yt_image_12525">
            <a:extLst>
              <a:ext uri="{FF2B5EF4-FFF2-40B4-BE49-F238E27FC236}">
                <a16:creationId xmlns:a16="http://schemas.microsoft.com/office/drawing/2014/main" id="{7B7BFE28-394F-4B0B-B626-CAED8906AF1E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22776" y="5125652"/>
            <a:ext cx="1256157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40E1B948-7BB1-484F-96A6-B251D6D86785}"/>
              </a:ext>
            </a:extLst>
          </p:cNvPr>
          <p:cNvSpPr txBox="1"/>
          <p:nvPr/>
        </p:nvSpPr>
        <p:spPr>
          <a:xfrm>
            <a:off x="1642414" y="4768730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2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1083</Words>
  <Application>Microsoft Office PowerPoint</Application>
  <PresentationFormat>宽屏</PresentationFormat>
  <Paragraphs>90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2023-05-05T05:33:04Z</dcterms:created>
  <dcterms:modified xsi:type="dcterms:W3CDTF">2023-05-18T14:22:22Z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