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69" r:id="rId5"/>
    <p:sldId id="373" r:id="rId6"/>
    <p:sldId id="371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bin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3" name="yt_shape_13593"/>
          <p:cNvSpPr txBox="1"/>
          <p:nvPr/>
        </p:nvSpPr>
        <p:spPr>
          <a:xfrm>
            <a:off x="467063" y="836712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05d329d-ca2f-45c5-b10e-5e5f64760b16.png&quot;}"/>
            </a:endParaRPr>
          </a:p>
        </p:txBody>
      </p:sp>
      <p:sp>
        <p:nvSpPr>
          <p:cNvPr id="13594" name="yt_shape_13594"/>
          <p:cNvSpPr txBox="1"/>
          <p:nvPr/>
        </p:nvSpPr>
        <p:spPr>
          <a:xfrm>
            <a:off x="494314" y="1598913"/>
            <a:ext cx="40411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弧长公式及应用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95" name="yt_shape_13595"/>
              <p:cNvSpPr txBox="1"/>
              <p:nvPr/>
            </p:nvSpPr>
            <p:spPr>
              <a:xfrm>
                <a:off x="540000" y="2098478"/>
                <a:ext cx="8004179" cy="5909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的圆中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的圆心角所对的弧长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595" name="yt_shape_135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8478"/>
                <a:ext cx="8004179" cy="590996"/>
              </a:xfrm>
              <a:prstGeom prst="rect">
                <a:avLst/>
              </a:prstGeom>
              <a:blipFill>
                <a:blip r:embed="rId2"/>
                <a:stretch>
                  <a:fillRect r="-457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597" name="yt_shape_13597"/>
              <p:cNvSpPr txBox="1"/>
              <p:nvPr/>
            </p:nvSpPr>
            <p:spPr>
              <a:xfrm>
                <a:off x="540119" y="2792391"/>
                <a:ext cx="11111999" cy="15281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甘肃省中考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一条公路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公路的宽度忽略不计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的转弯处是一段圆弧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是这段弧线所在圆的圆心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圆心角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则这段弯路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97" name="yt_shape_135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2391"/>
                <a:ext cx="11111999" cy="1528111"/>
              </a:xfrm>
              <a:prstGeom prst="rect">
                <a:avLst/>
              </a:prstGeom>
              <a:blipFill>
                <a:blip r:embed="rId3"/>
                <a:stretch>
                  <a:fillRect l="-1701" t="-3187" r="-1701" b="-11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00" name="yt_table_13600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969544"/>
              </p:ext>
            </p:extLst>
          </p:nvPr>
        </p:nvGraphicFramePr>
        <p:xfrm>
          <a:off x="540000" y="4371290"/>
          <a:ext cx="9067166" cy="428054"/>
        </p:xfrm>
        <a:graphic>
          <a:graphicData uri="http://schemas.openxmlformats.org/drawingml/2006/table">
            <a:tbl>
              <a:tblPr/>
              <a:tblGrid>
                <a:gridCol w="2508568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491105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491105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576388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A.20πm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B.30πm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C.40πm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D.50πm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pic>
        <p:nvPicPr>
          <p:cNvPr id="13599" name="yt_image_13599_skip" title="H_112.2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5635" y="4077072"/>
            <a:ext cx="1584198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83809">
            <a:extLst>
              <a:ext uri="{FF2B5EF4-FFF2-40B4-BE49-F238E27FC236}">
                <a16:creationId xmlns:a16="http://schemas.microsoft.com/office/drawing/2014/main" id="{9398005B-62B2-49F5-0FF9-EFE8EDE3D2D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916"/>
            <a:ext cx="4102164" cy="652125"/>
          </a:xfrm>
          <a:prstGeom prst="rect">
            <a:avLst/>
          </a:prstGeom>
        </p:spPr>
      </p:pic>
      <p:pic>
        <p:nvPicPr>
          <p:cNvPr id="5" name="yt_shape_1684382683826">
            <a:extLst>
              <a:ext uri="{FF2B5EF4-FFF2-40B4-BE49-F238E27FC236}">
                <a16:creationId xmlns:a16="http://schemas.microsoft.com/office/drawing/2014/main" id="{052FFFB5-AB99-8545-1E64-B7E45493F946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39543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2C7B4D-62A5-C238-FA59-FF8CF8F05003}"/>
                  </a:ext>
                </a:extLst>
              </p:cNvPr>
              <p:cNvSpPr txBox="1"/>
              <p:nvPr/>
            </p:nvSpPr>
            <p:spPr>
              <a:xfrm>
                <a:off x="7471501" y="1970722"/>
                <a:ext cx="932942" cy="6788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2C7B4D-62A5-C238-FA59-FF8CF8F050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1501" y="1970722"/>
                <a:ext cx="932942" cy="67889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41AFDFD-DB77-75BB-8F4A-39430F94C3F2}"/>
              </a:ext>
            </a:extLst>
          </p:cNvPr>
          <p:cNvSpPr txBox="1"/>
          <p:nvPr/>
        </p:nvSpPr>
        <p:spPr>
          <a:xfrm>
            <a:off x="4509600" y="3773650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3602">
            <a:extLst>
              <a:ext uri="{FF2B5EF4-FFF2-40B4-BE49-F238E27FC236}">
                <a16:creationId xmlns:a16="http://schemas.microsoft.com/office/drawing/2014/main" id="{5F829735-8DA8-446F-A3A0-19836834A739}"/>
              </a:ext>
            </a:extLst>
          </p:cNvPr>
          <p:cNvSpPr txBox="1"/>
          <p:nvPr/>
        </p:nvSpPr>
        <p:spPr>
          <a:xfrm>
            <a:off x="540000" y="5847399"/>
            <a:ext cx="10801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有一条弧的长为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则这条弧所对的圆心角的度数是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3390E0-63F3-4BF3-AD2E-A27704B48249}"/>
              </a:ext>
            </a:extLst>
          </p:cNvPr>
          <p:cNvSpPr txBox="1"/>
          <p:nvPr/>
        </p:nvSpPr>
        <p:spPr>
          <a:xfrm>
            <a:off x="10109926" y="5800593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3" name="yt_shape_13603"/>
          <p:cNvSpPr txBox="1"/>
          <p:nvPr/>
        </p:nvSpPr>
        <p:spPr>
          <a:xfrm>
            <a:off x="540000" y="900000"/>
            <a:ext cx="45653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扇形面积公式及应用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04" name="yt_shape_13604"/>
              <p:cNvSpPr txBox="1"/>
              <p:nvPr/>
            </p:nvSpPr>
            <p:spPr>
              <a:xfrm>
                <a:off x="540119" y="1399565"/>
                <a:ext cx="11111999" cy="1177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的圆中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圆心角为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的扇形面积为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为弧长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04" name="yt_shape_13604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77823"/>
              </a:xfrm>
              <a:prstGeom prst="rect">
                <a:avLst/>
              </a:prstGeom>
              <a:blipFill>
                <a:blip r:embed="rId2"/>
                <a:stretch>
                  <a:fillRect l="-1701" r="-1207" b="-11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06" name="yt_shape_13606"/>
          <p:cNvSpPr txBox="1"/>
          <p:nvPr/>
        </p:nvSpPr>
        <p:spPr>
          <a:xfrm>
            <a:off x="540000" y="2628176"/>
            <a:ext cx="98616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一个扇形的弧长是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10πcm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其圆心角是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此扇形的面积为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07" name="yt_table_13607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722309"/>
              </p:ext>
            </p:extLst>
          </p:nvPr>
        </p:nvGraphicFramePr>
        <p:xfrm>
          <a:off x="540000" y="3259843"/>
          <a:ext cx="4794568" cy="856108"/>
        </p:xfrm>
        <a:graphic>
          <a:graphicData uri="http://schemas.openxmlformats.org/drawingml/2006/table">
            <a:tbl>
              <a:tblPr/>
              <a:tblGrid>
                <a:gridCol w="285464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pic>
        <p:nvPicPr>
          <p:cNvPr id="3" name="yt_shape_1684382683855">
            <a:extLst>
              <a:ext uri="{FF2B5EF4-FFF2-40B4-BE49-F238E27FC236}">
                <a16:creationId xmlns:a16="http://schemas.microsoft.com/office/drawing/2014/main" id="{7D253D68-7FCC-D01D-D800-68545A7A9AE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FBDA99-39E7-D7EA-0C14-DEFB7F07B095}"/>
                  </a:ext>
                </a:extLst>
              </p:cNvPr>
              <p:cNvSpPr txBox="1"/>
              <p:nvPr/>
            </p:nvSpPr>
            <p:spPr>
              <a:xfrm>
                <a:off x="8237635" y="1393100"/>
                <a:ext cx="105168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𝑅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5FBDA99-39E7-D7EA-0C14-DEFB7F07B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7635" y="1393100"/>
                <a:ext cx="1051688" cy="83567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B753FB2-3CD1-DC02-9539-18266E8D02AE}"/>
              </a:ext>
            </a:extLst>
          </p:cNvPr>
          <p:cNvCxnSpPr/>
          <p:nvPr/>
        </p:nvCxnSpPr>
        <p:spPr>
          <a:xfrm>
            <a:off x="7960094" y="2160676"/>
            <a:ext cx="12526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B3E187-4529-D627-1124-BFDFDCC8EEA7}"/>
                  </a:ext>
                </a:extLst>
              </p:cNvPr>
              <p:cNvSpPr txBox="1"/>
              <p:nvPr/>
            </p:nvSpPr>
            <p:spPr>
              <a:xfrm>
                <a:off x="9795036" y="1393100"/>
                <a:ext cx="883349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B3E187-4529-D627-1124-BFDFDCC8E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5036" y="1393100"/>
                <a:ext cx="883349" cy="835673"/>
              </a:xfrm>
              <a:prstGeom prst="rect">
                <a:avLst/>
              </a:prstGeom>
              <a:blipFill>
                <a:blip r:embed="rId5"/>
                <a:stretch>
                  <a:fillRect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7CBCDB9-D5B2-7E49-E21B-41CAD904A458}"/>
              </a:ext>
            </a:extLst>
          </p:cNvPr>
          <p:cNvCxnSpPr/>
          <p:nvPr/>
        </p:nvCxnSpPr>
        <p:spPr>
          <a:xfrm>
            <a:off x="9517495" y="2160676"/>
            <a:ext cx="10843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ED498FAD-B444-5A7F-D3E5-6E461A9420FA}"/>
              </a:ext>
            </a:extLst>
          </p:cNvPr>
          <p:cNvSpPr txBox="1"/>
          <p:nvPr/>
        </p:nvSpPr>
        <p:spPr>
          <a:xfrm>
            <a:off x="9403489" y="25813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9" name="yt_shape_13609"/>
              <p:cNvSpPr txBox="1"/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09" name="yt_shape_1360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11" name="yt_image_136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1310" y="2224485"/>
            <a:ext cx="1889379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FF588F-A7FE-732A-6253-69B649EDB06D}"/>
                  </a:ext>
                </a:extLst>
              </p:cNvPr>
              <p:cNvSpPr txBox="1"/>
              <p:nvPr/>
            </p:nvSpPr>
            <p:spPr>
              <a:xfrm>
                <a:off x="7519246" y="1247732"/>
                <a:ext cx="767460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7FFF588F-A7FE-732A-6253-69B649EDB0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9246" y="1247732"/>
                <a:ext cx="767460" cy="677050"/>
              </a:xfrm>
              <a:prstGeom prst="rect">
                <a:avLst/>
              </a:prstGeom>
              <a:blipFill>
                <a:blip r:embed="rId4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3" name="yt_shape_13613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69d40c1-a54b-415f-b5a5-a6d7bd29715f.png&quot;}"/>
            </a:endParaRPr>
          </a:p>
        </p:txBody>
      </p:sp>
      <p:sp>
        <p:nvSpPr>
          <p:cNvPr id="13614" name="yt_shape_13614"/>
          <p:cNvSpPr txBox="1"/>
          <p:nvPr/>
        </p:nvSpPr>
        <p:spPr>
          <a:xfrm>
            <a:off x="540000" y="1644183"/>
            <a:ext cx="9047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sp>
        <p:nvSpPr>
          <p:cNvPr id="13615" name="yt_shape_13615"/>
          <p:cNvSpPr txBox="1"/>
          <p:nvPr/>
        </p:nvSpPr>
        <p:spPr>
          <a:xfrm>
            <a:off x="540000" y="2123486"/>
            <a:ext cx="6496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及图中阴影的面积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16"/>
              <p:cNvSpPr txBox="1"/>
              <p:nvPr/>
            </p:nvSpPr>
            <p:spPr>
              <a:xfrm>
                <a:off x="540000" y="2755153"/>
                <a:ext cx="5217839" cy="3193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半径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阴影部分的面积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3616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5153"/>
                <a:ext cx="5217839" cy="3193118"/>
              </a:xfrm>
              <a:prstGeom prst="rect">
                <a:avLst/>
              </a:prstGeom>
              <a:blipFill>
                <a:blip r:embed="rId2"/>
                <a:stretch>
                  <a:fillRect l="-3621" t="-1718" r="-2570" b="-2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18" name="yt_image_1361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1519" y="2755153"/>
            <a:ext cx="4380480" cy="190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83885">
            <a:extLst>
              <a:ext uri="{FF2B5EF4-FFF2-40B4-BE49-F238E27FC236}">
                <a16:creationId xmlns:a16="http://schemas.microsoft.com/office/drawing/2014/main" id="{6DEBD086-A9A6-479C-85FF-47F3FCC5321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20" name="yt_shape_13620"/>
              <p:cNvSpPr txBox="1"/>
              <p:nvPr/>
            </p:nvSpPr>
            <p:spPr>
              <a:xfrm>
                <a:off x="540119" y="820413"/>
                <a:ext cx="11111999" cy="14666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都相切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且与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只有一个交点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此时我们称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的内切圆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必过点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620" name="yt_shape_13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20413"/>
                <a:ext cx="11111999" cy="1466620"/>
              </a:xfrm>
              <a:prstGeom prst="rect">
                <a:avLst/>
              </a:prstGeom>
              <a:blipFill>
                <a:blip r:embed="rId2"/>
                <a:stretch>
                  <a:fillRect l="-1701" r="-1701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22"/>
              <p:cNvSpPr txBox="1"/>
              <p:nvPr/>
            </p:nvSpPr>
            <p:spPr>
              <a:xfrm>
                <a:off x="540119" y="2490185"/>
                <a:ext cx="6695519" cy="302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并延长则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必过点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</a:p>
            </p:txBody>
          </p:sp>
        </mc:Choice>
        <mc:Fallback>
          <p:sp>
            <p:nvSpPr>
              <p:cNvPr id="3" name="yt_shape_136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0185"/>
                <a:ext cx="6695519" cy="3027047"/>
              </a:xfrm>
              <a:prstGeom prst="rect">
                <a:avLst/>
              </a:prstGeom>
              <a:blipFill>
                <a:blip r:embed="rId3"/>
                <a:stretch>
                  <a:fillRect l="-2823" t="-1610" r="-2732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24" name="yt_image_1362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1519" y="2490185"/>
            <a:ext cx="4380480" cy="190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626">
            <a:extLst>
              <a:ext uri="{FF2B5EF4-FFF2-40B4-BE49-F238E27FC236}">
                <a16:creationId xmlns:a16="http://schemas.microsoft.com/office/drawing/2014/main" id="{E926AD7E-266A-44C4-A64B-56219AC52F0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71519" y="4600332"/>
            <a:ext cx="1856386" cy="185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8" name="yt_shape_13628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5cf5aad-3e9c-4c26-96b8-fcd7b08ef895.png&quot;}"/>
            </a:endParaRPr>
          </a:p>
        </p:txBody>
      </p:sp>
      <p:sp>
        <p:nvSpPr>
          <p:cNvPr id="13629" name="yt_shape_13629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外切于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630" name="yt_image_136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3606" y="2764959"/>
            <a:ext cx="1724787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83912">
            <a:extLst>
              <a:ext uri="{FF2B5EF4-FFF2-40B4-BE49-F238E27FC236}">
                <a16:creationId xmlns:a16="http://schemas.microsoft.com/office/drawing/2014/main" id="{5A3E8CA0-FFA2-E7C2-B7FC-23EFE371194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9F6798-58F9-4EF4-548D-FC33D646204F}"/>
              </a:ext>
            </a:extLst>
          </p:cNvPr>
          <p:cNvSpPr txBox="1"/>
          <p:nvPr/>
        </p:nvSpPr>
        <p:spPr>
          <a:xfrm>
            <a:off x="4633171" y="2081842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45</cp:revision>
  <dcterms:created xsi:type="dcterms:W3CDTF">2023-05-05T05:33:04Z</dcterms:created>
  <dcterms:modified xsi:type="dcterms:W3CDTF">2023-05-18T15:00:34Z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