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0" r:id="rId8"/>
    <p:sldId id="382" r:id="rId9"/>
    <p:sldId id="371" r:id="rId10"/>
    <p:sldId id="373" r:id="rId11"/>
    <p:sldId id="374" r:id="rId12"/>
    <p:sldId id="378" r:id="rId13"/>
    <p:sldId id="375" r:id="rId14"/>
    <p:sldId id="379" r:id="rId15"/>
    <p:sldId id="380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93" name="yt_image_114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95" name="yt_image_114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7" name="yt_shape_11497"/>
          <p:cNvSpPr txBox="1"/>
          <p:nvPr/>
        </p:nvSpPr>
        <p:spPr>
          <a:xfrm>
            <a:off x="540119" y="220325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某中学课外活动小组准备围成一个矩形的活动区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另外三边用总长为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的栅栏围成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98" name="yt_image_114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5597" y="3795183"/>
            <a:ext cx="186080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0" name="yt_shape_11500"/>
          <p:cNvSpPr txBox="1"/>
          <p:nvPr/>
        </p:nvSpPr>
        <p:spPr>
          <a:xfrm>
            <a:off x="540000" y="4755598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求活动区面积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501" name="yt_shape_11501"/>
          <p:cNvSpPr txBox="1"/>
          <p:nvPr/>
        </p:nvSpPr>
        <p:spPr>
          <a:xfrm>
            <a:off x="540000" y="5234901"/>
            <a:ext cx="8300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活动区的面积最大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并求出最大面积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7" name="yt_shape_1154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匀速运动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四个点同时停止运动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当运动时间为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其最小值是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548" name="yt_image_115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3903" y="2972062"/>
            <a:ext cx="1544193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701C5B-9181-8A0D-1A89-068CCCE2BBEF}"/>
              </a:ext>
            </a:extLst>
          </p:cNvPr>
          <p:cNvSpPr txBox="1"/>
          <p:nvPr/>
        </p:nvSpPr>
        <p:spPr>
          <a:xfrm>
            <a:off x="59365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9547D7-DA04-A0B0-EA83-5E84E839A01E}"/>
              </a:ext>
            </a:extLst>
          </p:cNvPr>
          <p:cNvSpPr txBox="1"/>
          <p:nvPr/>
        </p:nvSpPr>
        <p:spPr>
          <a:xfrm>
            <a:off x="16693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" name="yt_shape_1155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在美化校园的活动中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某兴趣小组想借助如图所示的直角墙角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长的篱笆围成一个矩形花园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篱笆只围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1551" name="yt_shape_11551"/>
          <p:cNvSpPr txBox="1"/>
          <p:nvPr/>
        </p:nvSpPr>
        <p:spPr>
          <a:xfrm>
            <a:off x="540000" y="1859435"/>
            <a:ext cx="5402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若花园的面积为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552"/>
          <p:cNvSpPr txBox="1"/>
          <p:nvPr/>
        </p:nvSpPr>
        <p:spPr>
          <a:xfrm>
            <a:off x="540000" y="2491102"/>
            <a:ext cx="550471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</a:p>
        </p:txBody>
      </p:sp>
      <p:pic>
        <p:nvPicPr>
          <p:cNvPr id="11553" name="yt_image_115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2932" y="2491102"/>
            <a:ext cx="1679067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5" name="yt_shape_115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处有一棵树与墙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要将这棵树围在花园内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含边界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不考虑树的粗细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求花园面积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556"/>
              <p:cNvSpPr txBox="1"/>
              <p:nvPr/>
            </p:nvSpPr>
            <p:spPr>
              <a:xfrm>
                <a:off x="540000" y="2011799"/>
                <a:ext cx="7377019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≥15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范围内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556" descr="{&quot;rangeId&quot;:12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7377019" cy="2459712"/>
              </a:xfrm>
              <a:prstGeom prst="rect">
                <a:avLst/>
              </a:prstGeom>
              <a:blipFill>
                <a:blip r:embed="rId2"/>
                <a:stretch>
                  <a:fillRect l="-2562" t="-1980" r="-1570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58" name="yt_image_1155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2932" y="2011799"/>
            <a:ext cx="1679067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0" name="yt_shape_11560"/>
          <p:cNvSpPr txBox="1"/>
          <p:nvPr/>
        </p:nvSpPr>
        <p:spPr>
          <a:xfrm>
            <a:off x="540000" y="4521757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花园面积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的最大值为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195m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56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1" name="yt_shape_1156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93e7feb-4b34-4623-aa51-20870d797d26.png&quot;}"/>
            </a:endParaRPr>
          </a:p>
        </p:txBody>
      </p:sp>
      <p:sp>
        <p:nvSpPr>
          <p:cNvPr id="11562" name="yt_shape_11562"/>
          <p:cNvSpPr txBox="1"/>
          <p:nvPr/>
        </p:nvSpPr>
        <p:spPr>
          <a:xfrm>
            <a:off x="540119" y="16531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为落实国家《关于全面加强新时代大中小学劳动教育的意见》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某校准备在校园里利用围墙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长的篱笆墙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两块矩形劳动实践基地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某数学兴趣小组设计了两种方案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除围墙外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实践部分为篱笆墙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且不浪费篱笆墙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请根据设计方案回答下列问题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119" y="3572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全部利用围墙的长度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但要在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区中留一个宽度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且需保证总种植面积为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试分别确定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1564" name="yt_image_115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3251" y="4684657"/>
            <a:ext cx="2105496" cy="140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74010">
            <a:extLst>
              <a:ext uri="{FF2B5EF4-FFF2-40B4-BE49-F238E27FC236}">
                <a16:creationId xmlns:a16="http://schemas.microsoft.com/office/drawing/2014/main" id="{EA712AE9-7CBF-CC99-3CA1-7EC68D9E68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6" name="yt_shape_11566"/>
          <p:cNvSpPr txBox="1"/>
          <p:nvPr/>
        </p:nvSpPr>
        <p:spPr>
          <a:xfrm>
            <a:off x="540000" y="1991904"/>
            <a:ext cx="704359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两块矩形的面积为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设水池的长为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则水池的面积为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</a:p>
        </p:txBody>
      </p:sp>
      <p:sp>
        <p:nvSpPr>
          <p:cNvPr id="3" name="yt_shape_11563">
            <a:extLst>
              <a:ext uri="{FF2B5EF4-FFF2-40B4-BE49-F238E27FC236}">
                <a16:creationId xmlns:a16="http://schemas.microsoft.com/office/drawing/2014/main" id="{E4BD53D0-F32D-4AC9-903F-FF585F256170}"/>
              </a:ext>
            </a:extLst>
          </p:cNvPr>
          <p:cNvSpPr txBox="1"/>
          <p:nvPr/>
        </p:nvSpPr>
        <p:spPr>
          <a:xfrm>
            <a:off x="540001" y="920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全部利用围墙的长度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但要在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区中留一个宽度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的水池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且需保证总种植面积为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试分别确定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4" name="yt_image_11564">
            <a:extLst>
              <a:ext uri="{FF2B5EF4-FFF2-40B4-BE49-F238E27FC236}">
                <a16:creationId xmlns:a16="http://schemas.microsoft.com/office/drawing/2014/main" id="{1D19CF44-1894-4806-AB0F-392C816452F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6504" y="2648696"/>
            <a:ext cx="2105496" cy="140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5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5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5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7" name="yt_shape_115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方案二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使围成的两块矩形总种植面积最大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应设计为多长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此时最大面积为多少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1568" name="yt_image_115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0394" y="1848858"/>
            <a:ext cx="2091724" cy="158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570">
                <a:extLst>
                  <a:ext uri="{FF2B5EF4-FFF2-40B4-BE49-F238E27FC236}">
                    <a16:creationId xmlns:a16="http://schemas.microsoft.com/office/drawing/2014/main" id="{E5266D0A-F307-4EB7-B114-5EE63A0F1139}"/>
                  </a:ext>
                </a:extLst>
              </p:cNvPr>
              <p:cNvSpPr txBox="1"/>
              <p:nvPr/>
            </p:nvSpPr>
            <p:spPr>
              <a:xfrm>
                <a:off x="534329" y="1916832"/>
                <a:ext cx="7724872" cy="3435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长度为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总种植面积为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总种植面积有最大值为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应设计为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总种植面积最大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此时最大面积为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147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570">
                <a:extLst>
                  <a:ext uri="{FF2B5EF4-FFF2-40B4-BE49-F238E27FC236}">
                    <a16:creationId xmlns:a16="http://schemas.microsoft.com/office/drawing/2014/main" id="{E5266D0A-F307-4EB7-B114-5EE63A0F1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329" y="1916832"/>
                <a:ext cx="7724872" cy="3435299"/>
              </a:xfrm>
              <a:prstGeom prst="rect">
                <a:avLst/>
              </a:prstGeom>
              <a:blipFill>
                <a:blip r:embed="rId3"/>
                <a:stretch>
                  <a:fillRect l="-2447" t="-1418" r="-1184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119" y="90000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由总长度减去墙的两边的长度等于平行于墙的这边的长度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根据墙的长度就可以求出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由长方形的面积公式建立二次函数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利用二次函数性质求出其解即可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0" name="yt_shape_11510"/>
          <p:cNvSpPr txBox="1"/>
          <p:nvPr/>
        </p:nvSpPr>
        <p:spPr>
          <a:xfrm>
            <a:off x="540000" y="900000"/>
            <a:ext cx="7720062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活动区的面积最大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18b3aab-7911-440b-892e-3f14bbca4372.png&quot;}"/>
            </a:endParaRPr>
          </a:p>
        </p:txBody>
      </p:sp>
      <p:sp>
        <p:nvSpPr>
          <p:cNvPr id="11517" name="yt_shape_11517"/>
          <p:cNvSpPr txBox="1"/>
          <p:nvPr/>
        </p:nvSpPr>
        <p:spPr>
          <a:xfrm>
            <a:off x="540000" y="1662201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二次函数与几何图形的面积</a:t>
            </a:r>
          </a:p>
        </p:txBody>
      </p:sp>
      <p:sp>
        <p:nvSpPr>
          <p:cNvPr id="11518" name="yt_shape_11518"/>
          <p:cNvSpPr txBox="1"/>
          <p:nvPr/>
        </p:nvSpPr>
        <p:spPr>
          <a:xfrm>
            <a:off x="540119" y="21752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解决面积最值问题时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先设图形一边长为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再根据面积建立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的模型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利用二次函数的有关知识求最值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要注意函数自变量的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取值范围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519" name="yt_shape_11519"/>
          <p:cNvSpPr txBox="1"/>
          <p:nvPr/>
        </p:nvSpPr>
        <p:spPr>
          <a:xfrm>
            <a:off x="540119" y="36013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一个直角三角形两条直角边之和是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则这个直角三角形的最大面积是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20" name="yt_table_11520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27127"/>
              </p:ext>
            </p:extLst>
          </p:nvPr>
        </p:nvGraphicFramePr>
        <p:xfrm>
          <a:off x="540000" y="4713131"/>
          <a:ext cx="9914891" cy="428054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3" name="yt_shape_1684382473845">
            <a:extLst>
              <a:ext uri="{FF2B5EF4-FFF2-40B4-BE49-F238E27FC236}">
                <a16:creationId xmlns:a16="http://schemas.microsoft.com/office/drawing/2014/main" id="{4726E7D0-23E9-7EB6-B116-CB59C5A3984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73916">
            <a:extLst>
              <a:ext uri="{FF2B5EF4-FFF2-40B4-BE49-F238E27FC236}">
                <a16:creationId xmlns:a16="http://schemas.microsoft.com/office/drawing/2014/main" id="{8035D944-FAF7-67CB-588B-599004BF1D7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9B7C99-4515-2F54-0D84-52D23693183F}"/>
              </a:ext>
            </a:extLst>
          </p:cNvPr>
          <p:cNvSpPr txBox="1"/>
          <p:nvPr/>
        </p:nvSpPr>
        <p:spPr>
          <a:xfrm>
            <a:off x="6960096" y="21149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C88DED-BEC5-F8F7-7A40-27CDF5711268}"/>
              </a:ext>
            </a:extLst>
          </p:cNvPr>
          <p:cNvSpPr txBox="1"/>
          <p:nvPr/>
        </p:nvSpPr>
        <p:spPr>
          <a:xfrm>
            <a:off x="10922938" y="21149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303920-A1C2-FBD4-BEC5-770C3DD6187C}"/>
              </a:ext>
            </a:extLst>
          </p:cNvPr>
          <p:cNvSpPr txBox="1"/>
          <p:nvPr/>
        </p:nvSpPr>
        <p:spPr>
          <a:xfrm>
            <a:off x="450108" y="25904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74F0A3-CAEB-23EE-C455-F939CE2F42E2}"/>
              </a:ext>
            </a:extLst>
          </p:cNvPr>
          <p:cNvSpPr txBox="1"/>
          <p:nvPr/>
        </p:nvSpPr>
        <p:spPr>
          <a:xfrm>
            <a:off x="10618137" y="25904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取值范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05408B-5BC3-519B-2692-28DC186D169F}"/>
              </a:ext>
            </a:extLst>
          </p:cNvPr>
          <p:cNvSpPr txBox="1"/>
          <p:nvPr/>
        </p:nvSpPr>
        <p:spPr>
          <a:xfrm>
            <a:off x="450108" y="30659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围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BB96FD-F58E-43E1-C0CF-CCB64D985208}"/>
              </a:ext>
            </a:extLst>
          </p:cNvPr>
          <p:cNvSpPr txBox="1"/>
          <p:nvPr/>
        </p:nvSpPr>
        <p:spPr>
          <a:xfrm>
            <a:off x="1059708" y="40300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2" name="yt_shape_11522"/>
          <p:cNvSpPr txBox="1"/>
          <p:nvPr/>
        </p:nvSpPr>
        <p:spPr>
          <a:xfrm>
            <a:off x="540119" y="9134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在三角形内作矩形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的最大面积为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523" name="yt_image_115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2772" y="2491930"/>
            <a:ext cx="1346454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E41CA7-6E1D-46A9-AD30-B5286673DBD6}"/>
              </a:ext>
            </a:extLst>
          </p:cNvPr>
          <p:cNvSpPr txBox="1"/>
          <p:nvPr/>
        </p:nvSpPr>
        <p:spPr>
          <a:xfrm>
            <a:off x="9090095" y="1328682"/>
            <a:ext cx="111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18DDE5-9F1B-1AF6-9761-533DC7BC81C5}"/>
              </a:ext>
            </a:extLst>
          </p:cNvPr>
          <p:cNvSpPr txBox="1"/>
          <p:nvPr/>
        </p:nvSpPr>
        <p:spPr>
          <a:xfrm>
            <a:off x="1855046" y="180417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5" name="yt_shape_11525"/>
          <p:cNvSpPr txBox="1"/>
          <p:nvPr/>
        </p:nvSpPr>
        <p:spPr>
          <a:xfrm>
            <a:off x="540000" y="900000"/>
            <a:ext cx="86754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若边长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11526" name="yt_image_115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5006" y="1531667"/>
            <a:ext cx="2181987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8" name="yt_shape_11528"/>
              <p:cNvSpPr txBox="1"/>
              <p:nvPr/>
            </p:nvSpPr>
            <p:spPr>
              <a:xfrm>
                <a:off x="540119" y="246008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之间的函数解析式为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8" name="yt_shape_11528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60085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b="-13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30" name="yt_shape_11530"/>
          <p:cNvSpPr txBox="1"/>
          <p:nvPr/>
        </p:nvSpPr>
        <p:spPr>
          <a:xfrm>
            <a:off x="540000" y="3617394"/>
            <a:ext cx="6735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最大值为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7023E9-BBE9-1961-B03B-68398226DD46}"/>
                  </a:ext>
                </a:extLst>
              </p:cNvPr>
              <p:cNvSpPr txBox="1"/>
              <p:nvPr/>
            </p:nvSpPr>
            <p:spPr>
              <a:xfrm>
                <a:off x="7922471" y="2276872"/>
                <a:ext cx="2186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7023E9-BBE9-1961-B03B-68398226D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471" y="2276872"/>
                <a:ext cx="2186686" cy="765061"/>
              </a:xfrm>
              <a:prstGeom prst="rect">
                <a:avLst/>
              </a:prstGeom>
              <a:blipFill>
                <a:blip r:embed="rId4"/>
                <a:stretch>
                  <a:fillRect l="-4469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995B711-7639-473D-966E-842378082DBE}"/>
              </a:ext>
            </a:extLst>
          </p:cNvPr>
          <p:cNvSpPr txBox="1"/>
          <p:nvPr/>
        </p:nvSpPr>
        <p:spPr>
          <a:xfrm>
            <a:off x="2257520" y="3029271"/>
            <a:ext cx="1534224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F4195F-1020-1117-34A9-BF2F0EB005D3}"/>
              </a:ext>
            </a:extLst>
          </p:cNvPr>
          <p:cNvSpPr txBox="1"/>
          <p:nvPr/>
        </p:nvSpPr>
        <p:spPr>
          <a:xfrm>
            <a:off x="2261327" y="357058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CBBED6-12D9-AEFD-97ED-C4CA876FCD17}"/>
              </a:ext>
            </a:extLst>
          </p:cNvPr>
          <p:cNvSpPr txBox="1"/>
          <p:nvPr/>
        </p:nvSpPr>
        <p:spPr>
          <a:xfrm>
            <a:off x="6511064" y="357058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1" name="yt_shape_11531"/>
          <p:cNvSpPr txBox="1"/>
          <p:nvPr/>
        </p:nvSpPr>
        <p:spPr>
          <a:xfrm>
            <a:off x="540119" y="6926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厘米的铁丝制作一个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字型框架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铁丝恰好全部用完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32" name="yt_image_115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2290" y="1277480"/>
            <a:ext cx="129959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4" name="yt_shape_11534"/>
          <p:cNvSpPr txBox="1"/>
          <p:nvPr/>
        </p:nvSpPr>
        <p:spPr>
          <a:xfrm>
            <a:off x="407368" y="1675862"/>
            <a:ext cx="9660456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若所围成的矩形框架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的长为多少厘米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36" name="yt_shape_11536"/>
              <p:cNvSpPr txBox="1"/>
              <p:nvPr/>
            </p:nvSpPr>
            <p:spPr>
              <a:xfrm>
                <a:off x="407131" y="2429608"/>
                <a:ext cx="7278852" cy="1323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设框架的长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则宽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144.</a:t>
                </a:r>
              </a:p>
            </p:txBody>
          </p:sp>
        </mc:Choice>
        <mc:Fallback>
          <p:sp>
            <p:nvSpPr>
              <p:cNvPr id="11536" name="yt_shape_115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131" y="2429608"/>
                <a:ext cx="7278852" cy="1323632"/>
              </a:xfrm>
              <a:prstGeom prst="rect">
                <a:avLst/>
              </a:prstGeom>
              <a:blipFill>
                <a:blip r:embed="rId3"/>
                <a:stretch>
                  <a:fillRect l="-2596" r="-1340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538">
            <a:extLst>
              <a:ext uri="{FF2B5EF4-FFF2-40B4-BE49-F238E27FC236}">
                <a16:creationId xmlns:a16="http://schemas.microsoft.com/office/drawing/2014/main" id="{A93CC3A3-07C7-4B30-84C2-C84A22ECCD20}"/>
              </a:ext>
            </a:extLst>
          </p:cNvPr>
          <p:cNvSpPr txBox="1"/>
          <p:nvPr/>
        </p:nvSpPr>
        <p:spPr>
          <a:xfrm>
            <a:off x="407131" y="3753240"/>
            <a:ext cx="555600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18cm.</a:t>
            </a:r>
          </a:p>
        </p:txBody>
      </p:sp>
      <p:sp>
        <p:nvSpPr>
          <p:cNvPr id="9" name="yt_shape_11539">
            <a:extLst>
              <a:ext uri="{FF2B5EF4-FFF2-40B4-BE49-F238E27FC236}">
                <a16:creationId xmlns:a16="http://schemas.microsoft.com/office/drawing/2014/main" id="{DAFD68A3-6B7D-404D-8643-56A864E2EE31}"/>
              </a:ext>
            </a:extLst>
          </p:cNvPr>
          <p:cNvSpPr txBox="1"/>
          <p:nvPr/>
        </p:nvSpPr>
        <p:spPr>
          <a:xfrm>
            <a:off x="407131" y="471267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有以下两种情况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0" name="yt_shape_11540">
            <a:extLst>
              <a:ext uri="{FF2B5EF4-FFF2-40B4-BE49-F238E27FC236}">
                <a16:creationId xmlns:a16="http://schemas.microsoft.com/office/drawing/2014/main" id="{71D77667-9720-4004-AB18-B822CAE32266}"/>
              </a:ext>
            </a:extLst>
          </p:cNvPr>
          <p:cNvSpPr txBox="1"/>
          <p:nvPr/>
        </p:nvSpPr>
        <p:spPr>
          <a:xfrm>
            <a:off x="407131" y="5191978"/>
            <a:ext cx="7245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不满足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" name="yt_shape_11541">
            <a:extLst>
              <a:ext uri="{FF2B5EF4-FFF2-40B4-BE49-F238E27FC236}">
                <a16:creationId xmlns:a16="http://schemas.microsoft.com/office/drawing/2014/main" id="{9568D1B0-E599-4309-BF60-6BB02F19A78B}"/>
              </a:ext>
            </a:extLst>
          </p:cNvPr>
          <p:cNvSpPr txBox="1"/>
          <p:nvPr/>
        </p:nvSpPr>
        <p:spPr>
          <a:xfrm>
            <a:off x="407131" y="5671281"/>
            <a:ext cx="562974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36" grpId="0" uiExpand="1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32" name="yt_image_115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7683" y="2060848"/>
            <a:ext cx="129959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5" name="yt_shape_11535"/>
          <p:cNvSpPr txBox="1"/>
          <p:nvPr/>
        </p:nvSpPr>
        <p:spPr>
          <a:xfrm>
            <a:off x="407368" y="980728"/>
            <a:ext cx="74203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矩形框架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平方厘米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94C789-4B46-E317-14D2-888C7F2E20DF}"/>
              </a:ext>
            </a:extLst>
          </p:cNvPr>
          <p:cNvSpPr txBox="1"/>
          <p:nvPr/>
        </p:nvSpPr>
        <p:spPr>
          <a:xfrm>
            <a:off x="5532295" y="9339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670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2" name="yt_shape_1154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2999fc42-6952-4d5b-9b47-d635dcdbd607.png&quot;}"/>
            </a:endParaRPr>
          </a:p>
        </p:txBody>
      </p:sp>
      <p:sp>
        <p:nvSpPr>
          <p:cNvPr id="11543" name="yt_shape_11543"/>
          <p:cNvSpPr txBox="1"/>
          <p:nvPr/>
        </p:nvSpPr>
        <p:spPr>
          <a:xfrm>
            <a:off x="540119" y="164418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自贡市中考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班计划在劳动实践基地内种植蔬菜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班长买回来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米长的围栏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准备围成一边靠墙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墙足够长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的菜园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为了让菜园面积尽可能大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同学们提出了围成矩形、等腰三角形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底边靠墙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、半圆形这三种方案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最佳方案是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5" name="yt_table_1154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129011"/>
              </p:ext>
            </p:extLst>
          </p:nvPr>
        </p:nvGraphicFramePr>
        <p:xfrm>
          <a:off x="540000" y="3563881"/>
          <a:ext cx="5285106" cy="848742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pic>
        <p:nvPicPr>
          <p:cNvPr id="11544" name="yt_image_11544_skip" title="H_85.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8498" y="3563881"/>
            <a:ext cx="465201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73974">
            <a:extLst>
              <a:ext uri="{FF2B5EF4-FFF2-40B4-BE49-F238E27FC236}">
                <a16:creationId xmlns:a16="http://schemas.microsoft.com/office/drawing/2014/main" id="{D3541946-395D-68FF-9B80-32FE63E1A55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914473-AEFF-C696-7ACA-1B3757053CA8}"/>
              </a:ext>
            </a:extLst>
          </p:cNvPr>
          <p:cNvSpPr txBox="1"/>
          <p:nvPr/>
        </p:nvSpPr>
        <p:spPr>
          <a:xfrm>
            <a:off x="1059708" y="3023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1549</Words>
  <Application>Microsoft Office PowerPoint</Application>
  <PresentationFormat>宽屏</PresentationFormat>
  <Paragraphs>92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52</cp:revision>
  <dcterms:created xsi:type="dcterms:W3CDTF">2023-05-05T05:33:04Z</dcterms:created>
  <dcterms:modified xsi:type="dcterms:W3CDTF">2023-05-18T09:58:28Z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