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7" r:id="rId4"/>
    <p:sldId id="369" r:id="rId5"/>
    <p:sldId id="371" r:id="rId6"/>
    <p:sldId id="373" r:id="rId7"/>
    <p:sldId id="374" r:id="rId8"/>
    <p:sldId id="376" r:id="rId9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9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bin"/><Relationship Id="rId3" Type="http://schemas.openxmlformats.org/officeDocument/2006/relationships/image" Target="../media/image9.png"/><Relationship Id="rId7" Type="http://schemas.openxmlformats.org/officeDocument/2006/relationships/image" Target="../media/image3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bin"/><Relationship Id="rId4" Type="http://schemas.openxmlformats.org/officeDocument/2006/relationships/image" Target="../media/image10.png"/><Relationship Id="rId9" Type="http://schemas.openxmlformats.org/officeDocument/2006/relationships/image" Target="../media/image1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7" Type="http://schemas.openxmlformats.org/officeDocument/2006/relationships/image" Target="../media/image24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2.bin"/><Relationship Id="rId4" Type="http://schemas.openxmlformats.org/officeDocument/2006/relationships/image" Target="../media/image2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7" Type="http://schemas.openxmlformats.org/officeDocument/2006/relationships/image" Target="../media/image30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5" Type="http://schemas.openxmlformats.org/officeDocument/2006/relationships/image" Target="../media/image28.bin"/><Relationship Id="rId4" Type="http://schemas.openxmlformats.org/officeDocument/2006/relationships/image" Target="../media/image2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5" name="yt_shape_16425"/>
          <p:cNvSpPr txBox="1"/>
          <p:nvPr/>
        </p:nvSpPr>
        <p:spPr>
          <a:xfrm>
            <a:off x="540000" y="900000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三视图的有关概念</a:t>
            </a:r>
          </a:p>
        </p:txBody>
      </p:sp>
      <p:sp>
        <p:nvSpPr>
          <p:cNvPr id="16426" name="yt_shape_16426"/>
          <p:cNvSpPr txBox="1"/>
          <p:nvPr/>
        </p:nvSpPr>
        <p:spPr>
          <a:xfrm>
            <a:off x="540000" y="1399565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眉山市中考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俯视图是三角形的是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CD056D6-27EE-4F93-9D53-F75BEDFDA348}"/>
              </a:ext>
            </a:extLst>
          </p:cNvPr>
          <p:cNvGrpSpPr/>
          <p:nvPr/>
        </p:nvGrpSpPr>
        <p:grpSpPr>
          <a:xfrm>
            <a:off x="603500" y="2492896"/>
            <a:ext cx="702945" cy="1317142"/>
            <a:chOff x="540000" y="2048377"/>
            <a:chExt cx="702945" cy="1317142"/>
          </a:xfrm>
        </p:grpSpPr>
        <p:pic>
          <p:nvPicPr>
            <p:cNvPr id="16427" name="yt_image_1642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00" y="2048377"/>
              <a:ext cx="702945" cy="85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33" name="yt_shape_16433"/>
            <p:cNvSpPr txBox="1"/>
            <p:nvPr/>
          </p:nvSpPr>
          <p:spPr>
            <a:xfrm>
              <a:off x="691438" y="2903341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BDF9F89-02A3-4FDC-96CD-7EB8985D5E50}"/>
              </a:ext>
            </a:extLst>
          </p:cNvPr>
          <p:cNvGrpSpPr/>
          <p:nvPr/>
        </p:nvGrpSpPr>
        <p:grpSpPr>
          <a:xfrm>
            <a:off x="2203662" y="2475751"/>
            <a:ext cx="740664" cy="1334287"/>
            <a:chOff x="1602945" y="2031232"/>
            <a:chExt cx="740664" cy="1334287"/>
          </a:xfrm>
        </p:grpSpPr>
        <p:pic>
          <p:nvPicPr>
            <p:cNvPr id="16428" name="yt_image_164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2945" y="2031232"/>
              <a:ext cx="740664" cy="872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34" name="yt_shape_16434"/>
            <p:cNvSpPr txBox="1"/>
            <p:nvPr/>
          </p:nvSpPr>
          <p:spPr>
            <a:xfrm>
              <a:off x="1781650" y="2903341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E46234D-6924-4DBF-B570-9AA7A7CFE214}"/>
              </a:ext>
            </a:extLst>
          </p:cNvPr>
          <p:cNvGrpSpPr/>
          <p:nvPr/>
        </p:nvGrpSpPr>
        <p:grpSpPr>
          <a:xfrm>
            <a:off x="3841543" y="2503183"/>
            <a:ext cx="844677" cy="1306855"/>
            <a:chOff x="2703609" y="2058664"/>
            <a:chExt cx="844677" cy="1306855"/>
          </a:xfrm>
        </p:grpSpPr>
        <p:pic>
          <p:nvPicPr>
            <p:cNvPr id="16429" name="yt_image_164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03609" y="2058664"/>
              <a:ext cx="844677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35" name="yt_shape_16435"/>
            <p:cNvSpPr txBox="1"/>
            <p:nvPr/>
          </p:nvSpPr>
          <p:spPr>
            <a:xfrm>
              <a:off x="2934320" y="2903341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ECE6B3B-EEA7-41A2-9852-8DC6FBD68003}"/>
              </a:ext>
            </a:extLst>
          </p:cNvPr>
          <p:cNvGrpSpPr/>
          <p:nvPr/>
        </p:nvGrpSpPr>
        <p:grpSpPr>
          <a:xfrm>
            <a:off x="5583436" y="2461575"/>
            <a:ext cx="694944" cy="1322857"/>
            <a:chOff x="3908286" y="2042662"/>
            <a:chExt cx="694944" cy="1322857"/>
          </a:xfrm>
        </p:grpSpPr>
        <p:pic>
          <p:nvPicPr>
            <p:cNvPr id="16430" name="yt_image_1643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08286" y="2042662"/>
              <a:ext cx="694944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36" name="yt_shape_16436"/>
            <p:cNvSpPr txBox="1"/>
            <p:nvPr/>
          </p:nvSpPr>
          <p:spPr>
            <a:xfrm>
              <a:off x="4055724" y="2903341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3035444">
            <a:extLst>
              <a:ext uri="{FF2B5EF4-FFF2-40B4-BE49-F238E27FC236}">
                <a16:creationId xmlns:a16="http://schemas.microsoft.com/office/drawing/2014/main" id="{F97A2609-5138-E0B9-AD4F-B544FD66CD6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01D37C-708E-195B-FB1E-6105305A8D29}"/>
              </a:ext>
            </a:extLst>
          </p:cNvPr>
          <p:cNvSpPr txBox="1"/>
          <p:nvPr/>
        </p:nvSpPr>
        <p:spPr>
          <a:xfrm>
            <a:off x="799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7" name="yt_shape_16437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个相同的正方体组成的立体图形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438" name="yt_image_164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7389" y="2104940"/>
            <a:ext cx="1054989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EA055F0-11DB-4903-890D-EE68BA04D971}"/>
              </a:ext>
            </a:extLst>
          </p:cNvPr>
          <p:cNvGrpSpPr/>
          <p:nvPr/>
        </p:nvGrpSpPr>
        <p:grpSpPr>
          <a:xfrm>
            <a:off x="540000" y="2348880"/>
            <a:ext cx="864108" cy="1042822"/>
            <a:chOff x="540000" y="3251423"/>
            <a:chExt cx="864108" cy="1042822"/>
          </a:xfrm>
        </p:grpSpPr>
        <p:pic>
          <p:nvPicPr>
            <p:cNvPr id="16440" name="yt_image_1644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000" y="3251423"/>
              <a:ext cx="864108" cy="580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46" name="yt_shape_16446"/>
            <p:cNvSpPr txBox="1"/>
            <p:nvPr/>
          </p:nvSpPr>
          <p:spPr>
            <a:xfrm>
              <a:off x="772020" y="3832067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C2C0C1D-B53F-4E5E-8E35-C38EFC45796A}"/>
              </a:ext>
            </a:extLst>
          </p:cNvPr>
          <p:cNvGrpSpPr/>
          <p:nvPr/>
        </p:nvGrpSpPr>
        <p:grpSpPr>
          <a:xfrm>
            <a:off x="2103584" y="2348880"/>
            <a:ext cx="580644" cy="1042822"/>
            <a:chOff x="1764108" y="3251423"/>
            <a:chExt cx="580644" cy="1042822"/>
          </a:xfrm>
        </p:grpSpPr>
        <p:pic>
          <p:nvPicPr>
            <p:cNvPr id="16441" name="yt_image_164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4108" y="3251423"/>
              <a:ext cx="580644" cy="580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47" name="yt_shape_16447"/>
            <p:cNvSpPr txBox="1"/>
            <p:nvPr/>
          </p:nvSpPr>
          <p:spPr>
            <a:xfrm>
              <a:off x="1862803" y="3832067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31127D-65E1-428E-A4DE-3AEBBB7C9B7F}"/>
              </a:ext>
            </a:extLst>
          </p:cNvPr>
          <p:cNvGrpSpPr/>
          <p:nvPr/>
        </p:nvGrpSpPr>
        <p:grpSpPr>
          <a:xfrm>
            <a:off x="3383704" y="2348880"/>
            <a:ext cx="864108" cy="1042822"/>
            <a:chOff x="2704752" y="3251423"/>
            <a:chExt cx="864108" cy="1042822"/>
          </a:xfrm>
        </p:grpSpPr>
        <p:pic>
          <p:nvPicPr>
            <p:cNvPr id="16442" name="yt_image_1644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04752" y="3251423"/>
              <a:ext cx="864108" cy="580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48" name="yt_shape_16448"/>
            <p:cNvSpPr txBox="1"/>
            <p:nvPr/>
          </p:nvSpPr>
          <p:spPr>
            <a:xfrm>
              <a:off x="2945179" y="3832067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2A7028A-08F1-4358-8676-1BB8AE8B24F7}"/>
              </a:ext>
            </a:extLst>
          </p:cNvPr>
          <p:cNvGrpSpPr/>
          <p:nvPr/>
        </p:nvGrpSpPr>
        <p:grpSpPr>
          <a:xfrm>
            <a:off x="4947289" y="2633487"/>
            <a:ext cx="860679" cy="758215"/>
            <a:chOff x="3928860" y="3536030"/>
            <a:chExt cx="860679" cy="758215"/>
          </a:xfrm>
        </p:grpSpPr>
        <p:pic>
          <p:nvPicPr>
            <p:cNvPr id="16443" name="yt_image_1644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28860" y="3536030"/>
              <a:ext cx="860679" cy="296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49" name="yt_shape_16449"/>
            <p:cNvSpPr txBox="1"/>
            <p:nvPr/>
          </p:nvSpPr>
          <p:spPr>
            <a:xfrm>
              <a:off x="4159165" y="3832067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16450" name="yt_shape_16450"/>
          <p:cNvSpPr txBox="1"/>
          <p:nvPr/>
        </p:nvSpPr>
        <p:spPr>
          <a:xfrm>
            <a:off x="540000" y="3850740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阜新市中考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在如图所示的几何体中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俯视图和左视图相同的是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2ED4FF6-1898-4B5F-BC7C-8CE65DF11BF6}"/>
              </a:ext>
            </a:extLst>
          </p:cNvPr>
          <p:cNvGrpSpPr/>
          <p:nvPr/>
        </p:nvGrpSpPr>
        <p:grpSpPr>
          <a:xfrm>
            <a:off x="540000" y="4488122"/>
            <a:ext cx="702945" cy="1317142"/>
            <a:chOff x="540000" y="4982185"/>
            <a:chExt cx="702945" cy="1317142"/>
          </a:xfrm>
        </p:grpSpPr>
        <p:pic>
          <p:nvPicPr>
            <p:cNvPr id="16451" name="yt_image_164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0000" y="4982185"/>
              <a:ext cx="702945" cy="85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57" name="yt_shape_16457"/>
            <p:cNvSpPr txBox="1"/>
            <p:nvPr/>
          </p:nvSpPr>
          <p:spPr>
            <a:xfrm>
              <a:off x="691438" y="5837149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3F8DA31-6764-49B7-B9C3-DA4C858FF33F}"/>
              </a:ext>
            </a:extLst>
          </p:cNvPr>
          <p:cNvGrpSpPr/>
          <p:nvPr/>
        </p:nvGrpSpPr>
        <p:grpSpPr>
          <a:xfrm>
            <a:off x="2022051" y="4482407"/>
            <a:ext cx="694944" cy="1322857"/>
            <a:chOff x="1602945" y="4976470"/>
            <a:chExt cx="694944" cy="1322857"/>
          </a:xfrm>
        </p:grpSpPr>
        <p:pic>
          <p:nvPicPr>
            <p:cNvPr id="16452" name="yt_image_164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02945" y="4976470"/>
              <a:ext cx="694944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58" name="yt_shape_16458"/>
            <p:cNvSpPr txBox="1"/>
            <p:nvPr/>
          </p:nvSpPr>
          <p:spPr>
            <a:xfrm>
              <a:off x="1758790" y="5837149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9330CF3-1AF2-4901-A9F1-A975EB1D7085}"/>
              </a:ext>
            </a:extLst>
          </p:cNvPr>
          <p:cNvGrpSpPr/>
          <p:nvPr/>
        </p:nvGrpSpPr>
        <p:grpSpPr>
          <a:xfrm>
            <a:off x="3496101" y="4525841"/>
            <a:ext cx="828675" cy="1279423"/>
            <a:chOff x="2657889" y="5019904"/>
            <a:chExt cx="828675" cy="1279423"/>
          </a:xfrm>
        </p:grpSpPr>
        <p:pic>
          <p:nvPicPr>
            <p:cNvPr id="16453" name="yt_image_1645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657889" y="5019904"/>
              <a:ext cx="828675" cy="817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59" name="yt_shape_16459"/>
            <p:cNvSpPr txBox="1"/>
            <p:nvPr/>
          </p:nvSpPr>
          <p:spPr>
            <a:xfrm>
              <a:off x="2880599" y="5837149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6ED813-7B98-4853-9C91-699FD48FED6B}"/>
              </a:ext>
            </a:extLst>
          </p:cNvPr>
          <p:cNvGrpSpPr/>
          <p:nvPr/>
        </p:nvGrpSpPr>
        <p:grpSpPr>
          <a:xfrm>
            <a:off x="5103881" y="4498409"/>
            <a:ext cx="632079" cy="1306855"/>
            <a:chOff x="5103881" y="4992472"/>
            <a:chExt cx="632079" cy="1306855"/>
          </a:xfrm>
        </p:grpSpPr>
        <p:pic>
          <p:nvPicPr>
            <p:cNvPr id="16454" name="yt_image_164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103881" y="4992472"/>
              <a:ext cx="632079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60" name="yt_shape_16460"/>
            <p:cNvSpPr txBox="1"/>
            <p:nvPr/>
          </p:nvSpPr>
          <p:spPr>
            <a:xfrm>
              <a:off x="5219886" y="5837149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58E4312-48A8-CB09-6A75-3E3125DEDFF7}"/>
              </a:ext>
            </a:extLst>
          </p:cNvPr>
          <p:cNvSpPr txBox="1"/>
          <p:nvPr/>
        </p:nvSpPr>
        <p:spPr>
          <a:xfrm>
            <a:off x="1059708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DFA46A-3BCF-D8F7-0621-90CD3475C5A9}"/>
              </a:ext>
            </a:extLst>
          </p:cNvPr>
          <p:cNvSpPr txBox="1"/>
          <p:nvPr/>
        </p:nvSpPr>
        <p:spPr>
          <a:xfrm>
            <a:off x="10127389" y="38039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1" name="yt_shape_16461"/>
          <p:cNvSpPr txBox="1"/>
          <p:nvPr/>
        </p:nvSpPr>
        <p:spPr>
          <a:xfrm>
            <a:off x="494315" y="900000"/>
            <a:ext cx="37333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三视图的画法</a:t>
            </a:r>
          </a:p>
        </p:txBody>
      </p:sp>
      <p:sp>
        <p:nvSpPr>
          <p:cNvPr id="16462" name="yt_shape_16462"/>
          <p:cNvSpPr txBox="1"/>
          <p:nvPr/>
        </p:nvSpPr>
        <p:spPr>
          <a:xfrm>
            <a:off x="540000" y="1399565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由小立方体搭成的几何体如图所示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画出该几何体的三视图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463" name="yt_image_164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2805" y="2031232"/>
            <a:ext cx="826389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65" name="yt_shape_16465"/>
          <p:cNvSpPr txBox="1"/>
          <p:nvPr/>
        </p:nvSpPr>
        <p:spPr>
          <a:xfrm>
            <a:off x="540000" y="3069354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466" name="yt_image_164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3022" y="3701021"/>
            <a:ext cx="1925955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35504">
            <a:extLst>
              <a:ext uri="{FF2B5EF4-FFF2-40B4-BE49-F238E27FC236}">
                <a16:creationId xmlns:a16="http://schemas.microsoft.com/office/drawing/2014/main" id="{B7B2A743-8C23-E3E3-C1F4-110BAC74EAA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6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8" name="yt_shape_16468"/>
          <p:cNvSpPr txBox="1"/>
          <p:nvPr/>
        </p:nvSpPr>
        <p:spPr>
          <a:xfrm>
            <a:off x="494315" y="900000"/>
            <a:ext cx="65033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ED028C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看不见的轮廓线未标成虚线而出错</a:t>
            </a:r>
          </a:p>
        </p:txBody>
      </p:sp>
      <p:sp>
        <p:nvSpPr>
          <p:cNvPr id="16469" name="yt_shape_16469"/>
          <p:cNvSpPr txBox="1"/>
          <p:nvPr/>
        </p:nvSpPr>
        <p:spPr>
          <a:xfrm>
            <a:off x="540000" y="1399565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有一实物如图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那么它的主视图是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470" name="yt_image_164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289" y="2420888"/>
            <a:ext cx="834390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A753674-02CD-4948-A7D0-A403CBB5EF88}"/>
              </a:ext>
            </a:extLst>
          </p:cNvPr>
          <p:cNvGrpSpPr/>
          <p:nvPr/>
        </p:nvGrpSpPr>
        <p:grpSpPr>
          <a:xfrm>
            <a:off x="2169498" y="2508606"/>
            <a:ext cx="571500" cy="1177470"/>
            <a:chOff x="1949764" y="2145853"/>
            <a:chExt cx="571500" cy="1177470"/>
          </a:xfrm>
        </p:grpSpPr>
        <p:pic>
          <p:nvPicPr>
            <p:cNvPr id="16472" name="yt_image_164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49764" y="2145853"/>
              <a:ext cx="571500" cy="74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78" name="yt_shape_16478"/>
            <p:cNvSpPr txBox="1"/>
            <p:nvPr/>
          </p:nvSpPr>
          <p:spPr>
            <a:xfrm>
              <a:off x="2035480" y="2891089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E8604FC-FD87-4551-A985-F982434DA818}"/>
              </a:ext>
            </a:extLst>
          </p:cNvPr>
          <p:cNvGrpSpPr/>
          <p:nvPr/>
        </p:nvGrpSpPr>
        <p:grpSpPr>
          <a:xfrm>
            <a:off x="3385079" y="2508606"/>
            <a:ext cx="571500" cy="1177470"/>
            <a:chOff x="2881264" y="2145853"/>
            <a:chExt cx="571500" cy="1177470"/>
          </a:xfrm>
        </p:grpSpPr>
        <p:pic>
          <p:nvPicPr>
            <p:cNvPr id="16473" name="yt_image_1647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81264" y="2145853"/>
              <a:ext cx="571500" cy="74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79" name="yt_shape_16479"/>
            <p:cNvSpPr txBox="1"/>
            <p:nvPr/>
          </p:nvSpPr>
          <p:spPr>
            <a:xfrm>
              <a:off x="2975387" y="2891089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9B8644C-29C3-4BDC-BE75-CE80F46613F5}"/>
              </a:ext>
            </a:extLst>
          </p:cNvPr>
          <p:cNvGrpSpPr/>
          <p:nvPr/>
        </p:nvGrpSpPr>
        <p:grpSpPr>
          <a:xfrm>
            <a:off x="4600660" y="2508606"/>
            <a:ext cx="571500" cy="1177470"/>
            <a:chOff x="3812764" y="2145853"/>
            <a:chExt cx="571500" cy="1177470"/>
          </a:xfrm>
        </p:grpSpPr>
        <p:pic>
          <p:nvPicPr>
            <p:cNvPr id="16474" name="yt_image_164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2764" y="2145853"/>
              <a:ext cx="571500" cy="74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80" name="yt_shape_16480"/>
            <p:cNvSpPr txBox="1"/>
            <p:nvPr/>
          </p:nvSpPr>
          <p:spPr>
            <a:xfrm>
              <a:off x="3906887" y="2891089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FC9C47-2DF9-49CC-BC12-D030A58EF312}"/>
              </a:ext>
            </a:extLst>
          </p:cNvPr>
          <p:cNvGrpSpPr/>
          <p:nvPr/>
        </p:nvGrpSpPr>
        <p:grpSpPr>
          <a:xfrm>
            <a:off x="5816242" y="2495609"/>
            <a:ext cx="571500" cy="1177470"/>
            <a:chOff x="4804420" y="2145853"/>
            <a:chExt cx="571500" cy="1177470"/>
          </a:xfrm>
        </p:grpSpPr>
        <p:pic>
          <p:nvPicPr>
            <p:cNvPr id="16475" name="yt_image_1647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04420" y="2145853"/>
              <a:ext cx="571500" cy="74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81" name="yt_shape_16481"/>
            <p:cNvSpPr txBox="1"/>
            <p:nvPr/>
          </p:nvSpPr>
          <p:spPr>
            <a:xfrm>
              <a:off x="4890136" y="2891089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3035539">
            <a:extLst>
              <a:ext uri="{FF2B5EF4-FFF2-40B4-BE49-F238E27FC236}">
                <a16:creationId xmlns:a16="http://schemas.microsoft.com/office/drawing/2014/main" id="{79BFAE1D-7547-88C3-2CA0-532DDE385C67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31D5A4-B7D2-DAE4-2B67-65FB60FDBF74}"/>
              </a:ext>
            </a:extLst>
          </p:cNvPr>
          <p:cNvSpPr txBox="1"/>
          <p:nvPr/>
        </p:nvSpPr>
        <p:spPr>
          <a:xfrm>
            <a:off x="5860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2" name="yt_shape_16482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3515cee8-c5d7-41bb-a699-90c8d8e6f32b.png&quot;}"/>
            </a:endParaRPr>
          </a:p>
        </p:txBody>
      </p:sp>
      <p:sp>
        <p:nvSpPr>
          <p:cNvPr id="16483" name="yt_shape_16483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宁波市中考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如图所示几何体是由一个球体和一个圆柱组成的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484" name="yt_image_164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16480" y="2349205"/>
            <a:ext cx="1056132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04B3B82-1E96-4683-B4CD-F0D02F3A6A0A}"/>
              </a:ext>
            </a:extLst>
          </p:cNvPr>
          <p:cNvGrpSpPr/>
          <p:nvPr/>
        </p:nvGrpSpPr>
        <p:grpSpPr>
          <a:xfrm>
            <a:off x="540119" y="2961497"/>
            <a:ext cx="4952484" cy="1441503"/>
            <a:chOff x="540000" y="4127022"/>
            <a:chExt cx="4952484" cy="1441503"/>
          </a:xfrm>
        </p:grpSpPr>
        <p:pic>
          <p:nvPicPr>
            <p:cNvPr id="16486" name="yt_image_1648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000" y="4330476"/>
              <a:ext cx="1006983" cy="805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87" name="yt_image_1648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06983" y="4236750"/>
              <a:ext cx="1011555" cy="899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88" name="yt_image_1648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78538" y="4127022"/>
              <a:ext cx="1009269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89" name="yt_image_1648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7807" y="4291614"/>
              <a:ext cx="844677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92" name="yt_shape_16492"/>
            <p:cNvSpPr txBox="1"/>
            <p:nvPr/>
          </p:nvSpPr>
          <p:spPr>
            <a:xfrm>
              <a:off x="843457" y="5136291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  <p:sp>
          <p:nvSpPr>
            <p:cNvPr id="16493" name="yt_shape_16493"/>
            <p:cNvSpPr txBox="1"/>
            <p:nvPr/>
          </p:nvSpPr>
          <p:spPr>
            <a:xfrm>
              <a:off x="2221133" y="5136291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  <p:sp>
          <p:nvSpPr>
            <p:cNvPr id="16494" name="yt_shape_16494"/>
            <p:cNvSpPr txBox="1"/>
            <p:nvPr/>
          </p:nvSpPr>
          <p:spPr>
            <a:xfrm>
              <a:off x="3591545" y="5136291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  <p:sp>
          <p:nvSpPr>
            <p:cNvPr id="16495" name="yt_shape_16495"/>
            <p:cNvSpPr txBox="1"/>
            <p:nvPr/>
          </p:nvSpPr>
          <p:spPr>
            <a:xfrm>
              <a:off x="4870111" y="5136291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3035576">
            <a:extLst>
              <a:ext uri="{FF2B5EF4-FFF2-40B4-BE49-F238E27FC236}">
                <a16:creationId xmlns:a16="http://schemas.microsoft.com/office/drawing/2014/main" id="{80FE2DB6-B1C6-7C53-84FF-1A1401124E5C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6E3316-1489-A12B-155D-42F1138EEB50}"/>
              </a:ext>
            </a:extLst>
          </p:cNvPr>
          <p:cNvSpPr txBox="1"/>
          <p:nvPr/>
        </p:nvSpPr>
        <p:spPr>
          <a:xfrm>
            <a:off x="10597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6" name="yt_shape_164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在我国古代数学名著《九章算术》中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将底面为矩形、一条侧棱垂直于底面的四棱锥称之为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阳马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阳马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497" name="yt_image_164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99297" y="2214733"/>
            <a:ext cx="1052703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B5A0222A-ACBB-4579-8E65-627C9D659608}"/>
              </a:ext>
            </a:extLst>
          </p:cNvPr>
          <p:cNvGrpSpPr/>
          <p:nvPr/>
        </p:nvGrpSpPr>
        <p:grpSpPr>
          <a:xfrm>
            <a:off x="700131" y="2481273"/>
            <a:ext cx="825246" cy="947727"/>
            <a:chOff x="556115" y="2450762"/>
            <a:chExt cx="825246" cy="947727"/>
          </a:xfrm>
        </p:grpSpPr>
        <p:pic>
          <p:nvPicPr>
            <p:cNvPr id="16499" name="yt_image_1649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115" y="2450762"/>
              <a:ext cx="825246" cy="515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05" name="yt_shape_16505"/>
            <p:cNvSpPr txBox="1"/>
            <p:nvPr/>
          </p:nvSpPr>
          <p:spPr>
            <a:xfrm>
              <a:off x="768704" y="2966255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EDB858-AABF-444B-AA22-8A4E6562DC95}"/>
              </a:ext>
            </a:extLst>
          </p:cNvPr>
          <p:cNvGrpSpPr/>
          <p:nvPr/>
        </p:nvGrpSpPr>
        <p:grpSpPr>
          <a:xfrm>
            <a:off x="2247675" y="2481273"/>
            <a:ext cx="825246" cy="947727"/>
            <a:chOff x="1741361" y="2450762"/>
            <a:chExt cx="825246" cy="947727"/>
          </a:xfrm>
        </p:grpSpPr>
        <p:pic>
          <p:nvPicPr>
            <p:cNvPr id="16500" name="yt_image_1650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41361" y="2450762"/>
              <a:ext cx="825246" cy="515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06" name="yt_shape_16506"/>
            <p:cNvSpPr txBox="1"/>
            <p:nvPr/>
          </p:nvSpPr>
          <p:spPr>
            <a:xfrm>
              <a:off x="1962357" y="2966255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54788C3-A08A-48BB-91D9-DF299A1F008C}"/>
              </a:ext>
            </a:extLst>
          </p:cNvPr>
          <p:cNvGrpSpPr/>
          <p:nvPr/>
        </p:nvGrpSpPr>
        <p:grpSpPr>
          <a:xfrm>
            <a:off x="3795219" y="2481273"/>
            <a:ext cx="825246" cy="947727"/>
            <a:chOff x="2926607" y="2450762"/>
            <a:chExt cx="825246" cy="947727"/>
          </a:xfrm>
        </p:grpSpPr>
        <p:pic>
          <p:nvPicPr>
            <p:cNvPr id="16501" name="yt_image_165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26607" y="2450762"/>
              <a:ext cx="825246" cy="515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07" name="yt_shape_16507"/>
            <p:cNvSpPr txBox="1"/>
            <p:nvPr/>
          </p:nvSpPr>
          <p:spPr>
            <a:xfrm>
              <a:off x="3147603" y="2966255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5A0B399-5A82-4356-996A-C7BE6F7D420D}"/>
              </a:ext>
            </a:extLst>
          </p:cNvPr>
          <p:cNvGrpSpPr/>
          <p:nvPr/>
        </p:nvGrpSpPr>
        <p:grpSpPr>
          <a:xfrm>
            <a:off x="5342762" y="2481273"/>
            <a:ext cx="825246" cy="947727"/>
            <a:chOff x="4111853" y="2450762"/>
            <a:chExt cx="825246" cy="947727"/>
          </a:xfrm>
        </p:grpSpPr>
        <p:pic>
          <p:nvPicPr>
            <p:cNvPr id="16502" name="yt_image_1650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11853" y="2450762"/>
              <a:ext cx="825246" cy="515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508" name="yt_shape_16508"/>
            <p:cNvSpPr txBox="1"/>
            <p:nvPr/>
          </p:nvSpPr>
          <p:spPr>
            <a:xfrm>
              <a:off x="4324442" y="2966255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F605621-02BC-4B5E-956C-AC506CC0D02D}"/>
              </a:ext>
            </a:extLst>
          </p:cNvPr>
          <p:cNvSpPr txBox="1"/>
          <p:nvPr/>
        </p:nvSpPr>
        <p:spPr>
          <a:xfrm>
            <a:off x="78415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09" name="yt_shape_16509"/>
          <p:cNvSpPr txBox="1"/>
          <p:nvPr/>
        </p:nvSpPr>
        <p:spPr>
          <a:xfrm>
            <a:off x="468666" y="900000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598f8906-8d7d-449b-9088-e57408c2d4d9.png&quot;}"/>
            </a:endParaRPr>
          </a:p>
        </p:txBody>
      </p:sp>
      <p:sp>
        <p:nvSpPr>
          <p:cNvPr id="16510" name="yt_shape_16510"/>
          <p:cNvSpPr txBox="1"/>
          <p:nvPr/>
        </p:nvSpPr>
        <p:spPr>
          <a:xfrm>
            <a:off x="540000" y="1653160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如图是由若干个完全相同的小正方体组成的一个几何体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511" name="yt_shape_16511"/>
          <p:cNvSpPr txBox="1"/>
          <p:nvPr/>
        </p:nvSpPr>
        <p:spPr>
          <a:xfrm>
            <a:off x="540000" y="2132463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请画出这个几何体的左视图和俯视图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用阴影表示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2" name="yt_shape_16512"/>
          <p:cNvSpPr txBox="1"/>
          <p:nvPr/>
        </p:nvSpPr>
        <p:spPr>
          <a:xfrm>
            <a:off x="540000" y="276413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16513" name="yt_image_165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6959" y="2764130"/>
            <a:ext cx="4685040" cy="154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15" name="yt_image_165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3421" y="4515667"/>
            <a:ext cx="468515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3035618">
            <a:extLst>
              <a:ext uri="{FF2B5EF4-FFF2-40B4-BE49-F238E27FC236}">
                <a16:creationId xmlns:a16="http://schemas.microsoft.com/office/drawing/2014/main" id="{E0A63E7C-A766-7DAF-1AA3-064713961A9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17" name="yt_shape_1651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如果在这个几何体上再添加一些相同的小正方体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并保持这个几何体的俯视图和左视图不变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那么最多可以再添加几个小正方体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6518"/>
          <p:cNvSpPr txBox="1"/>
          <p:nvPr/>
        </p:nvSpPr>
        <p:spPr>
          <a:xfrm>
            <a:off x="540000" y="2011799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最多可以再添加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个小正方体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519" name="yt_image_165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6959" y="2011799"/>
            <a:ext cx="4685040" cy="1548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346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57</cp:revision>
  <dcterms:created xsi:type="dcterms:W3CDTF">2023-05-05T05:33:04Z</dcterms:created>
  <dcterms:modified xsi:type="dcterms:W3CDTF">2023-05-19T06:29:51Z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