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72" r:id="rId5"/>
    <p:sldId id="373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40000" y="1379303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下列函数是二次函数的是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83" name="yt_table_1138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9310267"/>
                  </p:ext>
                </p:extLst>
              </p:nvPr>
            </p:nvGraphicFramePr>
            <p:xfrm>
              <a:off x="540000" y="2010970"/>
              <a:ext cx="6756718" cy="1059562"/>
            </p:xfrm>
            <a:graphic>
              <a:graphicData uri="http://schemas.openxmlformats.org/drawingml/2006/table">
                <a:tbl>
                  <a:tblPr/>
                  <a:tblGrid>
                    <a:gridCol w="3946843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809875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83" name="yt_table_11383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9310267"/>
                  </p:ext>
                </p:extLst>
              </p:nvPr>
            </p:nvGraphicFramePr>
            <p:xfrm>
              <a:off x="540000" y="2010970"/>
              <a:ext cx="6756718" cy="1059562"/>
            </p:xfrm>
            <a:graphic>
              <a:graphicData uri="http://schemas.openxmlformats.org/drawingml/2006/table">
                <a:tbl>
                  <a:tblPr/>
                  <a:tblGrid>
                    <a:gridCol w="3946843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  <a:gridCol w="2809875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9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711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564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84" name="yt_shape_11384"/>
              <p:cNvSpPr txBox="1"/>
              <p:nvPr/>
            </p:nvSpPr>
            <p:spPr>
              <a:xfrm>
                <a:off x="540119" y="3121086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且开口方向、形状与函数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的图象相同的抛物线是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384" name="yt_shape_11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21086"/>
                <a:ext cx="11111999" cy="1108958"/>
              </a:xfrm>
              <a:prstGeom prst="rect">
                <a:avLst/>
              </a:prstGeom>
              <a:blipFill>
                <a:blip r:embed="rId3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86" name="yt_table_11386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7995734"/>
                  </p:ext>
                </p:extLst>
              </p:nvPr>
            </p:nvGraphicFramePr>
            <p:xfrm>
              <a:off x="540000" y="4433196"/>
              <a:ext cx="6674168" cy="1270000"/>
            </p:xfrm>
            <a:graphic>
              <a:graphicData uri="http://schemas.openxmlformats.org/drawingml/2006/table">
                <a:tbl>
                  <a:tblPr/>
                  <a:tblGrid>
                    <a:gridCol w="3946843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727325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86" name="yt_table_11386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7995734"/>
                  </p:ext>
                </p:extLst>
              </p:nvPr>
            </p:nvGraphicFramePr>
            <p:xfrm>
              <a:off x="540000" y="4433196"/>
              <a:ext cx="6674168" cy="1270000"/>
            </p:xfrm>
            <a:graphic>
              <a:graphicData uri="http://schemas.openxmlformats.org/drawingml/2006/table">
                <a:tbl>
                  <a:tblPr/>
                  <a:tblGrid>
                    <a:gridCol w="3946843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  <a:gridCol w="2727325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9136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464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6913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464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7D4EF1-4476-7F31-3B70-80FF8EA894B0}"/>
              </a:ext>
            </a:extLst>
          </p:cNvPr>
          <p:cNvSpPr txBox="1"/>
          <p:nvPr/>
        </p:nvSpPr>
        <p:spPr>
          <a:xfrm>
            <a:off x="46409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937C38-770C-E9FE-FB06-BC59F124AAE4}"/>
              </a:ext>
            </a:extLst>
          </p:cNvPr>
          <p:cNvSpPr txBox="1"/>
          <p:nvPr/>
        </p:nvSpPr>
        <p:spPr>
          <a:xfrm>
            <a:off x="1059708" y="3748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7" name="yt_shape_11387"/>
          <p:cNvSpPr txBox="1"/>
          <p:nvPr/>
        </p:nvSpPr>
        <p:spPr>
          <a:xfrm>
            <a:off x="540000" y="900000"/>
            <a:ext cx="69842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388" name="yt_image_1138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957191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0" name="yt_shape_11390"/>
          <p:cNvSpPr txBox="1"/>
          <p:nvPr/>
        </p:nvSpPr>
        <p:spPr>
          <a:xfrm>
            <a:off x="540000" y="2591501"/>
            <a:ext cx="5164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1391" name="yt_shape_11391"/>
          <p:cNvSpPr txBox="1"/>
          <p:nvPr/>
        </p:nvSpPr>
        <p:spPr>
          <a:xfrm>
            <a:off x="540000" y="3070804"/>
            <a:ext cx="83340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下列对二次函数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的图象的描述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92" name="yt_table_1139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406310"/>
              </p:ext>
            </p:extLst>
          </p:nvPr>
        </p:nvGraphicFramePr>
        <p:xfrm>
          <a:off x="540000" y="3702471"/>
          <a:ext cx="4538663" cy="1697484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在对称轴右侧部分是下降的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88E987E-463C-DC7D-E0AD-E82F0EC8077D}"/>
              </a:ext>
            </a:extLst>
          </p:cNvPr>
          <p:cNvSpPr txBox="1"/>
          <p:nvPr/>
        </p:nvSpPr>
        <p:spPr>
          <a:xfrm>
            <a:off x="65364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8060EF-68B5-2483-9BB4-8BE65DEF28D1}"/>
              </a:ext>
            </a:extLst>
          </p:cNvPr>
          <p:cNvSpPr txBox="1"/>
          <p:nvPr/>
        </p:nvSpPr>
        <p:spPr>
          <a:xfrm>
            <a:off x="7890601" y="302399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4" name="yt_shape_11394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p:sp>
        <p:nvSpPr>
          <p:cNvPr id="11395" name="yt_shape_11395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设圆柱的高为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则圆柱的体积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与底面圆的半径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πr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96" name="yt_shape_11396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的图象的顶点在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轴的负半轴上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且开口向上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97" name="yt_shape_11397"/>
          <p:cNvSpPr txBox="1"/>
          <p:nvPr/>
        </p:nvSpPr>
        <p:spPr>
          <a:xfrm>
            <a:off x="540119" y="32981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上的三点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按大到小排列为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D035E7-6F53-679B-4982-DF3B1ED6931A}"/>
              </a:ext>
            </a:extLst>
          </p:cNvPr>
          <p:cNvSpPr txBox="1"/>
          <p:nvPr/>
        </p:nvSpPr>
        <p:spPr>
          <a:xfrm>
            <a:off x="11194307" y="1332497"/>
            <a:ext cx="36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586AA-3FC5-C04B-47DD-587E179A008C}"/>
              </a:ext>
            </a:extLst>
          </p:cNvPr>
          <p:cNvSpPr txBox="1"/>
          <p:nvPr/>
        </p:nvSpPr>
        <p:spPr>
          <a:xfrm>
            <a:off x="450108" y="1807985"/>
            <a:ext cx="1315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E0755A-91D4-CAE6-2907-B446F88AD06D}"/>
              </a:ext>
            </a:extLst>
          </p:cNvPr>
          <p:cNvSpPr txBox="1"/>
          <p:nvPr/>
        </p:nvSpPr>
        <p:spPr>
          <a:xfrm>
            <a:off x="3109171" y="180798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F93952-2FC1-E5C3-743F-BE7523EED9D3}"/>
              </a:ext>
            </a:extLst>
          </p:cNvPr>
          <p:cNvSpPr txBox="1"/>
          <p:nvPr/>
        </p:nvSpPr>
        <p:spPr>
          <a:xfrm>
            <a:off x="1669308" y="2767420"/>
            <a:ext cx="1619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8320A7-65B9-2AB8-27FE-DD1AF25A6979}"/>
              </a:ext>
            </a:extLst>
          </p:cNvPr>
          <p:cNvSpPr txBox="1"/>
          <p:nvPr/>
        </p:nvSpPr>
        <p:spPr>
          <a:xfrm>
            <a:off x="5122121" y="3650749"/>
            <a:ext cx="1804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8" name="yt_shape_11398"/>
          <p:cNvSpPr txBox="1"/>
          <p:nvPr/>
        </p:nvSpPr>
        <p:spPr>
          <a:xfrm>
            <a:off x="540000" y="90000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1399" name="yt_shape_1139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已知某二次函数的最大值为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图象的顶点在直线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求其解析式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00" name="yt_shape_11400"/>
              <p:cNvSpPr txBox="1"/>
              <p:nvPr/>
            </p:nvSpPr>
            <p:spPr>
              <a:xfrm>
                <a:off x="540119" y="2338738"/>
                <a:ext cx="11111999" cy="32458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二次函数的最大值为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图象的顶点在直线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故顶点坐标为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设二次函数的解析式为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400" name="yt_shape_11400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8738"/>
                <a:ext cx="11111999" cy="3245825"/>
              </a:xfrm>
              <a:prstGeom prst="rect">
                <a:avLst/>
              </a:prstGeom>
              <a:blipFill>
                <a:blip r:embed="rId2"/>
                <a:stretch>
                  <a:fillRect l="-1701" t="-1692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0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2" name="yt_shape_1140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开口向下的抛物线与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是第一象限内抛物线上的一点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03" name="yt_shape_11403"/>
          <p:cNvSpPr txBox="1"/>
          <p:nvPr/>
        </p:nvSpPr>
        <p:spPr>
          <a:xfrm>
            <a:off x="540000" y="1859435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求该抛物线所对应的函数解析式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404"/>
          <p:cNvSpPr txBox="1"/>
          <p:nvPr/>
        </p:nvSpPr>
        <p:spPr>
          <a:xfrm>
            <a:off x="540000" y="2491102"/>
            <a:ext cx="547746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设抛物线解析式为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该抛物线的解析式为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pic>
        <p:nvPicPr>
          <p:cNvPr id="11405" name="yt_image_114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799" y="2491102"/>
            <a:ext cx="1555200" cy="167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" name="yt_shape_11407"/>
          <p:cNvSpPr txBox="1"/>
          <p:nvPr/>
        </p:nvSpPr>
        <p:spPr>
          <a:xfrm>
            <a:off x="540000" y="900000"/>
            <a:ext cx="6230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408"/>
              <p:cNvSpPr txBox="1"/>
              <p:nvPr/>
            </p:nvSpPr>
            <p:spPr>
              <a:xfrm>
                <a:off x="540119" y="1531667"/>
                <a:ext cx="9520799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408" descr="{&quot;rangeId&quot;:10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520799" cy="3507179"/>
              </a:xfrm>
              <a:prstGeom prst="rect">
                <a:avLst/>
              </a:prstGeom>
              <a:blipFill>
                <a:blip r:embed="rId2"/>
                <a:stretch>
                  <a:fillRect l="-1986" t="-1389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10" name="yt_image_114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799" y="1531667"/>
            <a:ext cx="1555200" cy="167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1412">
            <a:extLst>
              <a:ext uri="{FF2B5EF4-FFF2-40B4-BE49-F238E27FC236}">
                <a16:creationId xmlns:a16="http://schemas.microsoft.com/office/drawing/2014/main" id="{CAD7AEA5-5BC8-40BD-8BC8-85138A0BC54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2225" y="3933056"/>
            <a:ext cx="1555623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767</Words>
  <Application>Microsoft Office PowerPoint</Application>
  <PresentationFormat>宽屏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2023-05-18T09:50:47Z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