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5" r:id="rId3"/>
    <p:sldId id="375" r:id="rId4"/>
    <p:sldId id="367" r:id="rId5"/>
    <p:sldId id="376" r:id="rId6"/>
    <p:sldId id="369" r:id="rId7"/>
    <p:sldId id="377" r:id="rId8"/>
    <p:sldId id="371" r:id="rId9"/>
    <p:sldId id="378" r:id="rId10"/>
    <p:sldId id="372" r:id="rId11"/>
    <p:sldId id="374" r:id="rId12"/>
    <p:sldId id="380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1" d="100"/>
          <a:sy n="71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9" name="yt_shape_10779"/>
          <p:cNvSpPr txBox="1"/>
          <p:nvPr/>
        </p:nvSpPr>
        <p:spPr>
          <a:xfrm>
            <a:off x="540000" y="769477"/>
            <a:ext cx="284693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数字问题</a:t>
            </a:r>
          </a:p>
        </p:txBody>
      </p:sp>
      <p:sp>
        <p:nvSpPr>
          <p:cNvPr id="10780" name="yt_shape_10780"/>
          <p:cNvSpPr txBox="1"/>
          <p:nvPr/>
        </p:nvSpPr>
        <p:spPr>
          <a:xfrm>
            <a:off x="540000" y="1218254"/>
            <a:ext cx="76174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读诗词解题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通过列方程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算出周瑜去世时的年龄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sp>
        <p:nvSpPr>
          <p:cNvPr id="10781" name="yt_shape_10781"/>
          <p:cNvSpPr txBox="1"/>
          <p:nvPr/>
        </p:nvSpPr>
        <p:spPr>
          <a:xfrm>
            <a:off x="540000" y="1628800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大江东去浪淘尽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千古风流数人物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0782" name="yt_shape_10782"/>
          <p:cNvSpPr txBox="1"/>
          <p:nvPr/>
        </p:nvSpPr>
        <p:spPr>
          <a:xfrm>
            <a:off x="540000" y="2064099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而立之年督东吴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早逝英年两位数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0783" name="yt_shape_10783"/>
          <p:cNvSpPr txBox="1"/>
          <p:nvPr/>
        </p:nvSpPr>
        <p:spPr>
          <a:xfrm>
            <a:off x="540000" y="2524151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十位恰小个位三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个位平方与寿符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10784" name="yt_shape_10784"/>
          <p:cNvSpPr txBox="1"/>
          <p:nvPr/>
        </p:nvSpPr>
        <p:spPr>
          <a:xfrm>
            <a:off x="540000" y="2936948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哪位学子算得快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多少年华属周瑜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sp>
        <p:nvSpPr>
          <p:cNvPr id="10785" name="yt_shape_10785"/>
          <p:cNvSpPr txBox="1"/>
          <p:nvPr/>
        </p:nvSpPr>
        <p:spPr>
          <a:xfrm>
            <a:off x="540000" y="3374498"/>
            <a:ext cx="5676234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设周瑜去世时的年龄的个位数字为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则十位数字为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</p:txBody>
      </p:sp>
      <p:sp>
        <p:nvSpPr>
          <p:cNvPr id="10786" name="yt_shape_10786"/>
          <p:cNvSpPr txBox="1"/>
          <p:nvPr/>
        </p:nvSpPr>
        <p:spPr>
          <a:xfrm>
            <a:off x="540000" y="4772905"/>
            <a:ext cx="8292335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周瑜的年龄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岁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非而立之年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不合题意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周瑜年龄为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岁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符合题意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787" name="yt_shape_10787"/>
          <p:cNvSpPr txBox="1"/>
          <p:nvPr/>
        </p:nvSpPr>
        <p:spPr>
          <a:xfrm>
            <a:off x="540000" y="6099898"/>
            <a:ext cx="37702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周瑜去世的年龄为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岁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84382374109">
            <a:extLst>
              <a:ext uri="{FF2B5EF4-FFF2-40B4-BE49-F238E27FC236}">
                <a16:creationId xmlns:a16="http://schemas.microsoft.com/office/drawing/2014/main" id="{04C58D31-C5D9-2005-E235-65D3C9D027CA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09516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7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7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7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7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7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85" grpId="0" build="allAtOnce"/>
      <p:bldP spid="10786" grpId="0" build="allAtOnce"/>
      <p:bldP spid="1078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0" name="yt_shape_10820"/>
          <p:cNvSpPr txBox="1"/>
          <p:nvPr/>
        </p:nvSpPr>
        <p:spPr>
          <a:xfrm>
            <a:off x="540000" y="764704"/>
            <a:ext cx="346248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几何图形问题</a:t>
            </a:r>
          </a:p>
        </p:txBody>
      </p:sp>
      <p:sp>
        <p:nvSpPr>
          <p:cNvPr id="10821" name="yt_shape_10821"/>
          <p:cNvSpPr txBox="1"/>
          <p:nvPr/>
        </p:nvSpPr>
        <p:spPr>
          <a:xfrm>
            <a:off x="540119" y="126426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昭阳区期末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有一块矩形硬纸板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在其四角各剪去一个同样大小的正方形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然后将四周突出部分折起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可以制成一个无盖长方体盒子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当剪去正方形的边长取何值时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所得长方体盒子的侧面积为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100cm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pic>
        <p:nvPicPr>
          <p:cNvPr id="10822" name="yt_image_1082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3590" y="2429608"/>
            <a:ext cx="1938528" cy="97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24" name="yt_shape_10824"/>
          <p:cNvSpPr txBox="1"/>
          <p:nvPr/>
        </p:nvSpPr>
        <p:spPr>
          <a:xfrm>
            <a:off x="540000" y="2933664"/>
            <a:ext cx="10844315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设剪去正方形的边长为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则做成无盖长方体盒子的底面长为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宽为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高为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]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整理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</p:txBody>
      </p:sp>
      <p:pic>
        <p:nvPicPr>
          <p:cNvPr id="3" name="yt_shape_1684382374236">
            <a:extLst>
              <a:ext uri="{FF2B5EF4-FFF2-40B4-BE49-F238E27FC236}">
                <a16:creationId xmlns:a16="http://schemas.microsoft.com/office/drawing/2014/main" id="{834A83F0-9096-70D4-D7D2-8241909823B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04743"/>
            <a:ext cx="1168464" cy="3643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0825">
                <a:extLst>
                  <a:ext uri="{FF2B5EF4-FFF2-40B4-BE49-F238E27FC236}">
                    <a16:creationId xmlns:a16="http://schemas.microsoft.com/office/drawing/2014/main" id="{97EFD0F9-FFC0-4AAE-8BCB-64B0595C8415}"/>
                  </a:ext>
                </a:extLst>
              </p:cNvPr>
              <p:cNvSpPr txBox="1"/>
              <p:nvPr/>
            </p:nvSpPr>
            <p:spPr>
              <a:xfrm>
                <a:off x="551383" y="4801621"/>
                <a:ext cx="10844315" cy="123989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不合题意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舍去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 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0825">
                <a:extLst>
                  <a:ext uri="{FF2B5EF4-FFF2-40B4-BE49-F238E27FC236}">
                    <a16:creationId xmlns:a16="http://schemas.microsoft.com/office/drawing/2014/main" id="{97EFD0F9-FFC0-4AAE-8BCB-64B0595C84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3" y="4801621"/>
                <a:ext cx="10844315" cy="1239891"/>
              </a:xfrm>
              <a:prstGeom prst="rect">
                <a:avLst/>
              </a:prstGeom>
              <a:blipFill>
                <a:blip r:embed="rId4"/>
                <a:stretch>
                  <a:fillRect l="-1686" b="-73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0827">
                <a:extLst>
                  <a:ext uri="{FF2B5EF4-FFF2-40B4-BE49-F238E27FC236}">
                    <a16:creationId xmlns:a16="http://schemas.microsoft.com/office/drawing/2014/main" id="{9C8385FF-9548-4BA8-8E4A-CD43FB66C4C7}"/>
                  </a:ext>
                </a:extLst>
              </p:cNvPr>
              <p:cNvSpPr txBox="1"/>
              <p:nvPr/>
            </p:nvSpPr>
            <p:spPr>
              <a:xfrm>
                <a:off x="540000" y="5959805"/>
                <a:ext cx="9523441" cy="6462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答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当剪去正方形的边长为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所得长方体盒子的侧面积为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100cm</a:t>
                </a:r>
                <a:r>
                  <a:rPr lang="en-US" altLang="zh-CN" sz="2400" b="0" i="0" u="none" baseline="300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0827">
                <a:extLst>
                  <a:ext uri="{FF2B5EF4-FFF2-40B4-BE49-F238E27FC236}">
                    <a16:creationId xmlns:a16="http://schemas.microsoft.com/office/drawing/2014/main" id="{9C8385FF-9548-4BA8-8E4A-CD43FB66C4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959805"/>
                <a:ext cx="9523441" cy="646267"/>
              </a:xfrm>
              <a:prstGeom prst="rect">
                <a:avLst/>
              </a:prstGeom>
              <a:blipFill>
                <a:blip r:embed="rId5"/>
                <a:stretch>
                  <a:fillRect l="-1985" r="-768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8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8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8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24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9" name="yt_shape_1082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的篱笆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一面利用墙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墙的最大可用长度为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围成中间隔有一道篱笆的长方形花圃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830" name="yt_shape_10830"/>
          <p:cNvSpPr txBox="1"/>
          <p:nvPr/>
        </p:nvSpPr>
        <p:spPr>
          <a:xfrm>
            <a:off x="540000" y="1859435"/>
            <a:ext cx="82923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如果要围成面积为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的花圃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的长为多少米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sp>
        <p:nvSpPr>
          <p:cNvPr id="2" name="yt_shape_10831"/>
          <p:cNvSpPr txBox="1"/>
          <p:nvPr/>
        </p:nvSpPr>
        <p:spPr>
          <a:xfrm>
            <a:off x="540000" y="2491102"/>
            <a:ext cx="7176452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的长为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根据题意列方程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不符合题意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符合题意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的长为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5m.</a:t>
            </a:r>
          </a:p>
        </p:txBody>
      </p:sp>
      <p:pic>
        <p:nvPicPr>
          <p:cNvPr id="10832" name="yt_image_1083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68869" y="2491102"/>
            <a:ext cx="2183130" cy="108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4" name="yt_shape_10834"/>
          <p:cNvSpPr txBox="1"/>
          <p:nvPr/>
        </p:nvSpPr>
        <p:spPr>
          <a:xfrm>
            <a:off x="540000" y="900000"/>
            <a:ext cx="108314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能否围成面积为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的花圃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请求出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若不能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3" name="yt_shape_10835"/>
          <p:cNvSpPr txBox="1"/>
          <p:nvPr/>
        </p:nvSpPr>
        <p:spPr>
          <a:xfrm>
            <a:off x="540119" y="1531667"/>
            <a:ext cx="889286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不能围成面积为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的花圃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假设存在符合条件的长方形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的长为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于是有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整理得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这个方程无实数根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不能围成面积为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的花圃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836" name="yt_image_1083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68869" y="1531667"/>
            <a:ext cx="2183130" cy="108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8" name="yt_shape_10788"/>
          <p:cNvSpPr txBox="1"/>
          <p:nvPr/>
        </p:nvSpPr>
        <p:spPr>
          <a:xfrm>
            <a:off x="540000" y="900000"/>
            <a:ext cx="284693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传播问题</a:t>
            </a:r>
          </a:p>
        </p:txBody>
      </p:sp>
      <p:sp>
        <p:nvSpPr>
          <p:cNvPr id="10789" name="yt_shape_10789"/>
          <p:cNvSpPr txBox="1"/>
          <p:nvPr/>
        </p:nvSpPr>
        <p:spPr>
          <a:xfrm>
            <a:off x="540119" y="1399565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为了宣传垃圾分类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小王写了一封倡议书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用微博转发的方式传播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他设计了如下的转发规则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将倡议书发表在自己的微博上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然后邀请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个好友转发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每个好友转发之后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又邀请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个互不相同的好友转发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已知经过两轮转发后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共有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个人参与了本次活动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790" name="yt_shape_10790"/>
          <p:cNvSpPr txBox="1"/>
          <p:nvPr/>
        </p:nvSpPr>
        <p:spPr>
          <a:xfrm>
            <a:off x="540000" y="3319263"/>
            <a:ext cx="27523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sp>
        <p:nvSpPr>
          <p:cNvPr id="10791" name="yt_shape_10791"/>
          <p:cNvSpPr txBox="1"/>
          <p:nvPr/>
        </p:nvSpPr>
        <p:spPr>
          <a:xfrm>
            <a:off x="540000" y="3798566"/>
            <a:ext cx="5122813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的值为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</a:p>
        </p:txBody>
      </p:sp>
      <p:pic>
        <p:nvPicPr>
          <p:cNvPr id="3" name="yt_shape_1684382374135">
            <a:extLst>
              <a:ext uri="{FF2B5EF4-FFF2-40B4-BE49-F238E27FC236}">
                <a16:creationId xmlns:a16="http://schemas.microsoft.com/office/drawing/2014/main" id="{79369E60-7744-25BF-805E-7994271B7E5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7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7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9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2" name="yt_shape_10792"/>
          <p:cNvSpPr txBox="1"/>
          <p:nvPr/>
        </p:nvSpPr>
        <p:spPr>
          <a:xfrm>
            <a:off x="540000" y="900000"/>
            <a:ext cx="70788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再经过几轮转发后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参与人数会超过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sp>
        <p:nvSpPr>
          <p:cNvPr id="10793" name="yt_shape_10793"/>
          <p:cNvSpPr txBox="1"/>
          <p:nvPr/>
        </p:nvSpPr>
        <p:spPr>
          <a:xfrm>
            <a:off x="540000" y="1379303"/>
            <a:ext cx="5463034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11111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第四轮转发后参与人数会超过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794" name="yt_shape_10794"/>
          <p:cNvSpPr txBox="1"/>
          <p:nvPr/>
        </p:nvSpPr>
        <p:spPr>
          <a:xfrm>
            <a:off x="540000" y="2818869"/>
            <a:ext cx="66941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再经过两轮转发后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参与人数会超过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93" grpId="0" build="allAtOnce"/>
      <p:bldP spid="1079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5" name="yt_shape_10795"/>
          <p:cNvSpPr txBox="1"/>
          <p:nvPr/>
        </p:nvSpPr>
        <p:spPr>
          <a:xfrm>
            <a:off x="540000" y="900000"/>
            <a:ext cx="377026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平均变化率问题</a:t>
            </a:r>
          </a:p>
        </p:txBody>
      </p:sp>
      <p:sp>
        <p:nvSpPr>
          <p:cNvPr id="10796" name="yt_shape_10796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某养殖专业户每年的养殖成本包括固定成本和可变成本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其中固定成本每年均为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可变成本逐年增长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已知该养殖户第一年的可变成本为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设可变成本平均每年增长的百分率为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797" name="yt_shape_10797"/>
          <p:cNvSpPr txBox="1"/>
          <p:nvPr/>
        </p:nvSpPr>
        <p:spPr>
          <a:xfrm>
            <a:off x="540000" y="2839131"/>
            <a:ext cx="82153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用含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的代数式表示第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年的可变成本为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798" name="yt_shape_10798"/>
          <p:cNvSpPr txBox="1"/>
          <p:nvPr/>
        </p:nvSpPr>
        <p:spPr>
          <a:xfrm>
            <a:off x="540000" y="3318434"/>
            <a:ext cx="31627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84382374165">
            <a:extLst>
              <a:ext uri="{FF2B5EF4-FFF2-40B4-BE49-F238E27FC236}">
                <a16:creationId xmlns:a16="http://schemas.microsoft.com/office/drawing/2014/main" id="{54DCE0C4-9441-4080-5721-821B1885FEEA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9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9" name="yt_shape_1079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如果该养殖户第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年的养殖成本为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7.146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求可变成本平均每年增长的百分率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800" name="yt_shape_10800"/>
          <p:cNvSpPr txBox="1"/>
          <p:nvPr/>
        </p:nvSpPr>
        <p:spPr>
          <a:xfrm>
            <a:off x="540000" y="1859435"/>
            <a:ext cx="4855496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7.146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可变成本逐年增长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10%.</a:t>
            </a:r>
          </a:p>
        </p:txBody>
      </p:sp>
      <p:sp>
        <p:nvSpPr>
          <p:cNvPr id="10801" name="yt_shape_10801"/>
          <p:cNvSpPr txBox="1"/>
          <p:nvPr/>
        </p:nvSpPr>
        <p:spPr>
          <a:xfrm>
            <a:off x="540000" y="4259264"/>
            <a:ext cx="58734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可变成本平均每年增长的百分率为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10%.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8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8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8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8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00" grpId="0" build="allAtOnce"/>
      <p:bldP spid="1080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2" name="yt_shape_10802"/>
          <p:cNvSpPr txBox="1"/>
          <p:nvPr/>
        </p:nvSpPr>
        <p:spPr>
          <a:xfrm>
            <a:off x="540000" y="900000"/>
            <a:ext cx="284693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02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利润问题</a:t>
            </a:r>
          </a:p>
        </p:txBody>
      </p:sp>
      <p:sp>
        <p:nvSpPr>
          <p:cNvPr id="10803" name="yt_shape_10803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云南某店销售某品牌置物架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平时每天平均可售出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每件盈利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为了扩大销量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增加盈利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该店在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双十一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期间采取了降价促销措施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在每件盈利不少于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元的前提下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经过一段时间销售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发现销售单价每降低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平均每天可多售出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804" name="yt_shape_10804"/>
          <p:cNvSpPr txBox="1"/>
          <p:nvPr/>
        </p:nvSpPr>
        <p:spPr>
          <a:xfrm>
            <a:off x="540000" y="2839131"/>
            <a:ext cx="74635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若降价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则平均每天的销售数量为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sp>
        <p:nvSpPr>
          <p:cNvPr id="10805" name="yt_shape_10805"/>
          <p:cNvSpPr txBox="1"/>
          <p:nvPr/>
        </p:nvSpPr>
        <p:spPr>
          <a:xfrm>
            <a:off x="540000" y="3318434"/>
            <a:ext cx="6155531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若降价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则平均每天销售数量为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故答案为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26.</a:t>
            </a:r>
          </a:p>
        </p:txBody>
      </p:sp>
      <p:pic>
        <p:nvPicPr>
          <p:cNvPr id="3" name="yt_shape_1684382374195">
            <a:extLst>
              <a:ext uri="{FF2B5EF4-FFF2-40B4-BE49-F238E27FC236}">
                <a16:creationId xmlns:a16="http://schemas.microsoft.com/office/drawing/2014/main" id="{6547C1D8-FB74-6EDD-3727-B0167EB83FFC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039"/>
            <a:ext cx="1168464" cy="36436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22AA445-4E45-AB75-38AA-9BC37F1A105F}"/>
              </a:ext>
            </a:extLst>
          </p:cNvPr>
          <p:cNvSpPr txBox="1"/>
          <p:nvPr/>
        </p:nvSpPr>
        <p:spPr>
          <a:xfrm>
            <a:off x="6545989" y="279232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8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8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05" grpId="0" build="allAtOnce"/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6" name="yt_shape_10806"/>
          <p:cNvSpPr txBox="1"/>
          <p:nvPr/>
        </p:nvSpPr>
        <p:spPr>
          <a:xfrm>
            <a:off x="540000" y="900000"/>
            <a:ext cx="90794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当每个置物架降价多少元时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该商店每天销售利润为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sp>
        <p:nvSpPr>
          <p:cNvPr id="10807" name="yt_shape_10807"/>
          <p:cNvSpPr txBox="1"/>
          <p:nvPr/>
        </p:nvSpPr>
        <p:spPr>
          <a:xfrm>
            <a:off x="540000" y="1379303"/>
            <a:ext cx="9292608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设每个置物架应降价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该商店每天销售利润为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整理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要求每件盈利不少于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应舍去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</a:p>
        </p:txBody>
      </p:sp>
      <p:sp>
        <p:nvSpPr>
          <p:cNvPr id="10808" name="yt_shape_10808"/>
          <p:cNvSpPr txBox="1"/>
          <p:nvPr/>
        </p:nvSpPr>
        <p:spPr>
          <a:xfrm>
            <a:off x="540000" y="4739395"/>
            <a:ext cx="83869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每个置物架应降价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该商店每天销售利润为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8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8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8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8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8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8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8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07" grpId="0" build="allAtOnce"/>
      <p:bldP spid="1080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9" name="yt_shape_1080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某商店购进一批成本为每件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元的商品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经调查发现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该商品每天的销售量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与销售单价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之间满足一次函数关系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其图象如图所示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810" name="yt_shape_10810"/>
          <p:cNvSpPr txBox="1"/>
          <p:nvPr/>
        </p:nvSpPr>
        <p:spPr>
          <a:xfrm>
            <a:off x="540000" y="1859435"/>
            <a:ext cx="84285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求该商品每天的销售量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与销售单价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811"/>
              <p:cNvSpPr txBox="1"/>
              <p:nvPr/>
            </p:nvSpPr>
            <p:spPr>
              <a:xfrm>
                <a:off x="540000" y="2491102"/>
                <a:ext cx="7760138" cy="19318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与销售单价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之间的函数关系式为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将点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70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代入一次函数关系式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100=30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70=45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2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𝑘</m:t>
                            </m:r>
                            <m: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－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2" charset="0"/>
                                <a:ea typeface="Cambria Math" panose="02040503050406030204" pitchFamily="12" charset="0"/>
                              </a:rPr>
                              <m:t>=160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FF0000"/>
                                </a:solidFill>
                                <a:effectLst/>
                                <a:latin typeface="Times New Roman" panose="02040503050406030204" pitchFamily="12" charset="0"/>
                                <a:ea typeface="宋体" panose="02040503050406030204" pitchFamily="12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/>
                  </a:solidFill>
                  <a:effectLst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故函数的关系式为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160.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0811" descr="{&quot;rangeId&quot;:9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91102"/>
                <a:ext cx="7760138" cy="1931811"/>
              </a:xfrm>
              <a:prstGeom prst="rect">
                <a:avLst/>
              </a:prstGeom>
              <a:blipFill>
                <a:blip r:embed="rId2"/>
                <a:stretch>
                  <a:fillRect l="-2435" t="-5994" r="-1335" b="-8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813" name="yt_image_1081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84312" y="2491102"/>
            <a:ext cx="2067687" cy="2237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5" name="yt_shape_1081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若商店按销售单价不低于成本价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且不高于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元的价格销售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要使销售该商品每天获得的利润为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求每天的销售量应为多少件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sp>
        <p:nvSpPr>
          <p:cNvPr id="3" name="yt_shape_10816"/>
          <p:cNvSpPr txBox="1"/>
          <p:nvPr/>
        </p:nvSpPr>
        <p:spPr>
          <a:xfrm>
            <a:off x="540000" y="2011799"/>
            <a:ext cx="7351371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销售单价不低于成本价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且不高于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817" name="yt_image_1081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84312" y="2011799"/>
            <a:ext cx="2067687" cy="2237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19" name="yt_shape_10819"/>
          <p:cNvSpPr txBox="1"/>
          <p:nvPr/>
        </p:nvSpPr>
        <p:spPr>
          <a:xfrm>
            <a:off x="540000" y="4411110"/>
            <a:ext cx="37702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每天的销售量应为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件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0819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1493</Words>
  <Application>Microsoft Office PowerPoint</Application>
  <PresentationFormat>宽屏</PresentationFormat>
  <Paragraphs>89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55</cp:revision>
  <dcterms:created xsi:type="dcterms:W3CDTF">2023-05-05T05:33:04Z</dcterms:created>
  <dcterms:modified xsi:type="dcterms:W3CDTF">2023-05-18T09:22:43Z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