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3" r:id="rId2"/>
    <p:sldId id="365" r:id="rId3"/>
    <p:sldId id="367" r:id="rId4"/>
    <p:sldId id="370" r:id="rId5"/>
    <p:sldId id="372" r:id="rId6"/>
    <p:sldId id="373" r:id="rId7"/>
    <p:sldId id="375" r:id="rId8"/>
  </p:sldIdLst>
  <p:sldSz cx="12192000" cy="6858000"/>
  <p:notesSz cx="6858000" cy="9144000"/>
  <p:defaultTextStyle>
    <a:defPPr>
      <a:defRPr lang="zh-CN"/>
    </a:defPPr>
    <a:lvl1pPr algn="l" rtl="0" fontAlgn="base">
      <a:defRPr kern="1200">
        <a:solidFill>
          <a:schemeClr val="tx1"/>
        </a:solidFill>
        <a:latin typeface="Arial" panose="020B0604020202090204" pitchFamily="34" charset="0"/>
        <a:ea typeface="宋体" panose="02010600030101010101" pitchFamily="2" charset="-122"/>
        <a:cs typeface="+mn-cs"/>
      </a:defRPr>
    </a:lvl1pPr>
    <a:lvl2pPr marL="457200" algn="l" rtl="0" fontAlgn="base">
      <a:defRPr kern="1200">
        <a:solidFill>
          <a:schemeClr val="tx1"/>
        </a:solidFill>
        <a:latin typeface="Arial" panose="020B0604020202090204" pitchFamily="34" charset="0"/>
        <a:ea typeface="宋体" panose="02010600030101010101" pitchFamily="2" charset="-122"/>
        <a:cs typeface="+mn-cs"/>
      </a:defRPr>
    </a:lvl2pPr>
    <a:lvl3pPr marL="914400" algn="l" rtl="0" fontAlgn="base">
      <a:defRPr kern="1200">
        <a:solidFill>
          <a:schemeClr val="tx1"/>
        </a:solidFill>
        <a:latin typeface="Arial" panose="020B0604020202090204" pitchFamily="34" charset="0"/>
        <a:ea typeface="宋体" panose="02010600030101010101" pitchFamily="2" charset="-122"/>
        <a:cs typeface="+mn-cs"/>
      </a:defRPr>
    </a:lvl3pPr>
    <a:lvl4pPr marL="1371600" algn="l" rtl="0" fontAlgn="base">
      <a:defRPr kern="1200">
        <a:solidFill>
          <a:schemeClr val="tx1"/>
        </a:solidFill>
        <a:latin typeface="Arial" panose="020B0604020202090204" pitchFamily="34" charset="0"/>
        <a:ea typeface="宋体" panose="02010600030101010101" pitchFamily="2" charset="-122"/>
        <a:cs typeface="+mn-cs"/>
      </a:defRPr>
    </a:lvl4pPr>
    <a:lvl5pPr marL="1828800" algn="l" rtl="0" fontAlgn="base">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1" d="100"/>
          <a:sy n="71" d="100"/>
        </p:scale>
        <p:origin x="78" y="9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bin"/><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bin"/><Relationship Id="rId7" Type="http://schemas.openxmlformats.org/officeDocument/2006/relationships/image" Target="../media/image16.bin"/><Relationship Id="rId2" Type="http://schemas.openxmlformats.org/officeDocument/2006/relationships/image" Target="../media/image11.bin"/><Relationship Id="rId1" Type="http://schemas.openxmlformats.org/officeDocument/2006/relationships/slideLayout" Target="../slideLayouts/slideLayout1.xml"/><Relationship Id="rId6" Type="http://schemas.openxmlformats.org/officeDocument/2006/relationships/image" Target="../media/image15.bin"/><Relationship Id="rId5" Type="http://schemas.openxmlformats.org/officeDocument/2006/relationships/image" Target="../media/image14.bin"/><Relationship Id="rId4" Type="http://schemas.openxmlformats.org/officeDocument/2006/relationships/image" Target="../media/image13.bin"/></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bin"/><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0_1.5_2.5_1.5_1.5_数学_0">
    <p:spTree>
      <p:nvGrpSpPr>
        <p:cNvPr id="1" name="YT"/>
        <p:cNvGrpSpPr/>
        <p:nvPr/>
      </p:nvGrpSpPr>
      <p:grpSpPr>
        <a:xfrm>
          <a:off x="0" y="0"/>
          <a:ext cx="0" cy="0"/>
          <a:chOff x="0" y="0"/>
          <a:chExt cx="0" cy="0"/>
        </a:xfrm>
      </p:grpSpPr>
      <p:sp>
        <p:nvSpPr>
          <p:cNvPr id="16521" name="yt_shape_16521"/>
          <p:cNvSpPr txBox="1"/>
          <p:nvPr/>
        </p:nvSpPr>
        <p:spPr>
          <a:xfrm>
            <a:off x="540000" y="900000"/>
            <a:ext cx="4270400" cy="711413"/>
          </a:xfrm>
          <a:prstGeom prst="rect">
            <a:avLst/>
          </a:prstGeom>
        </p:spPr>
        <p:txBody>
          <a:bodyPr vert="horz" wrap="none" lIns="0" tIns="0" rIns="0" bIns="0" rtlCol="0">
            <a:spAutoFit/>
          </a:bodyPr>
          <a:lstStyle/>
          <a:p>
            <a:pPr algn="l" eaLnBrk="1" latinLnBrk="0" hangingPunct="0">
              <a:lnSpc>
                <a:spcPct val="129999"/>
              </a:lnSpc>
            </a:pPr>
            <a:r>
              <a:rPr lang="zh-CN" altLang="zh-CN" sz="3950" b="0" i="0" u="none" spc="33300">
                <a:noFill/>
                <a:effectLst/>
                <a:latin typeface="Times New Roman" pitchFamily="40"/>
                <a:ea typeface="宋体" pitchFamily="40"/>
                <a:cs typeface="宋体" pitchFamily="40"/>
                <a:sym typeface="Finished"/>
              </a:rPr>
              <a:t>⁠</a:t>
            </a:r>
            <a:endParaRPr lang="zh-CN" altLang="zh-CN" sz="3950" b="0" i="0" u="none" spc="33300">
              <a:solidFill>
                <a:srgbClr val="1EE3CF"/>
              </a:solidFill>
              <a:effectLst/>
              <a:latin typeface="Times New Roman" pitchFamily="40"/>
              <a:ea typeface="宋体" pitchFamily="40"/>
              <a:cs typeface="宋体" pitchFamily="40"/>
              <a:sym typeface="Finished"/>
              <a:hlinkClick r:id="" action="ppaction://macro?name={&quot;type&quot;:&quot;ImageText&quot;,&quot;item&quot;:&quot;ImageText&quot;,&quot;path&quot;:&quot;\\ImageTexts\\227dc5f4-67e2-40ea-b469-90fc8e978caa.png&quot;}"/>
            </a:endParaRPr>
          </a:p>
        </p:txBody>
      </p:sp>
      <p:sp>
        <p:nvSpPr>
          <p:cNvPr id="16522" name="yt_shape_16522"/>
          <p:cNvSpPr txBox="1"/>
          <p:nvPr/>
        </p:nvSpPr>
        <p:spPr>
          <a:xfrm>
            <a:off x="540000" y="1662201"/>
            <a:ext cx="456535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由三视图确定几何体</a:t>
            </a:r>
          </a:p>
        </p:txBody>
      </p:sp>
      <p:sp>
        <p:nvSpPr>
          <p:cNvPr id="16523" name="yt_shape_16523"/>
          <p:cNvSpPr txBox="1"/>
          <p:nvPr/>
        </p:nvSpPr>
        <p:spPr>
          <a:xfrm>
            <a:off x="540000" y="2161766"/>
            <a:ext cx="10592643"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黔东南州中考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一个物体的三视图如图所示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则该物体的形状是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6525" name="yt_table_16525_skip" title="H_133.660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25651262"/>
              </p:ext>
            </p:extLst>
          </p:nvPr>
        </p:nvGraphicFramePr>
        <p:xfrm>
          <a:off x="540000" y="2641069"/>
          <a:ext cx="1795463" cy="1697484"/>
        </p:xfrm>
        <a:graphic>
          <a:graphicData uri="http://schemas.openxmlformats.org/drawingml/2006/table">
            <a:tbl>
              <a:tblPr/>
              <a:tblGrid>
                <a:gridCol w="1795463">
                  <a:extLst>
                    <a:ext uri="{9D8B030D-6E8A-4147-A177-3AD203B41FA5}">
                      <a16:colId xmlns:a16="http://schemas.microsoft.com/office/drawing/2014/main" val="1074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圆锥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1"/>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圆柱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四棱柱</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3"/>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四棱锥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4"/>
                  </a:ext>
                </a:extLst>
              </a:tr>
            </a:tbl>
          </a:graphicData>
        </a:graphic>
      </p:graphicFrame>
      <p:pic>
        <p:nvPicPr>
          <p:cNvPr id="16524" name="yt_image_16524_skip" title="H_117">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10319032" y="3068960"/>
            <a:ext cx="1279017" cy="1485900"/>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3040992">
            <a:extLst>
              <a:ext uri="{FF2B5EF4-FFF2-40B4-BE49-F238E27FC236}">
                <a16:creationId xmlns:a16="http://schemas.microsoft.com/office/drawing/2014/main" id="{0FD8D606-1FE2-D522-9B34-13A67DA86B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6204"/>
            <a:ext cx="4102164" cy="652125"/>
          </a:xfrm>
          <a:prstGeom prst="rect">
            <a:avLst/>
          </a:prstGeom>
        </p:spPr>
      </p:pic>
      <p:pic>
        <p:nvPicPr>
          <p:cNvPr id="5" name="yt_shape_1684383041018">
            <a:extLst>
              <a:ext uri="{FF2B5EF4-FFF2-40B4-BE49-F238E27FC236}">
                <a16:creationId xmlns:a16="http://schemas.microsoft.com/office/drawing/2014/main" id="{55A07FF7-8E3B-5298-3980-FE0843D138E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500" y="1702831"/>
            <a:ext cx="1346264" cy="363178"/>
          </a:xfrm>
          <a:prstGeom prst="rect">
            <a:avLst/>
          </a:prstGeom>
        </p:spPr>
      </p:pic>
      <p:sp>
        <p:nvSpPr>
          <p:cNvPr id="2" name="文本框 1">
            <a:extLst>
              <a:ext uri="{FF2B5EF4-FFF2-40B4-BE49-F238E27FC236}">
                <a16:creationId xmlns:a16="http://schemas.microsoft.com/office/drawing/2014/main" id="{4E083740-BD32-50BD-A823-F8A9698A75C9}"/>
              </a:ext>
            </a:extLst>
          </p:cNvPr>
          <p:cNvSpPr txBox="1"/>
          <p:nvPr/>
        </p:nvSpPr>
        <p:spPr>
          <a:xfrm>
            <a:off x="10127389" y="211496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27" name="yt_shape_16527"/>
          <p:cNvSpPr txBox="1"/>
          <p:nvPr/>
        </p:nvSpPr>
        <p:spPr>
          <a:xfrm>
            <a:off x="540119" y="1044016"/>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黑龙江省中考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如图是一些完全相同的小正方体搭成的几何体的三视图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这个几何体是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pic>
        <p:nvPicPr>
          <p:cNvPr id="16528" name="yt_image_1652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464152" y="1938304"/>
            <a:ext cx="3336417" cy="827532"/>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a:extLst>
              <a:ext uri="{FF2B5EF4-FFF2-40B4-BE49-F238E27FC236}">
                <a16:creationId xmlns:a16="http://schemas.microsoft.com/office/drawing/2014/main" id="{1564DC82-E24D-4941-9561-3E29041AF1FC}"/>
              </a:ext>
            </a:extLst>
          </p:cNvPr>
          <p:cNvGrpSpPr/>
          <p:nvPr/>
        </p:nvGrpSpPr>
        <p:grpSpPr>
          <a:xfrm>
            <a:off x="540119" y="2489297"/>
            <a:ext cx="4653018" cy="1139751"/>
            <a:chOff x="540000" y="3042300"/>
            <a:chExt cx="4653018" cy="1139751"/>
          </a:xfrm>
        </p:grpSpPr>
        <p:pic>
          <p:nvPicPr>
            <p:cNvPr id="16530" name="yt_image_1653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40000" y="3042300"/>
              <a:ext cx="893826" cy="707517"/>
            </a:xfrm>
            <a:prstGeom prst="rect">
              <a:avLst/>
            </a:prstGeom>
            <a:noFill/>
            <a:extLst>
              <a:ext uri="{909E8E84-426E-40DD-AFC4-6F175D3DCCD1}">
                <a14:hiddenFill xmlns:a14="http://schemas.microsoft.com/office/drawing/2010/main">
                  <a:solidFill>
                    <a:srgbClr val="FFFFFF"/>
                  </a:solidFill>
                </a14:hiddenFill>
              </a:ext>
            </a:extLst>
          </p:spPr>
        </p:pic>
        <p:pic>
          <p:nvPicPr>
            <p:cNvPr id="16531" name="yt_image_1653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1793826" y="3124596"/>
              <a:ext cx="892683" cy="625221"/>
            </a:xfrm>
            <a:prstGeom prst="rect">
              <a:avLst/>
            </a:prstGeom>
            <a:noFill/>
            <a:extLst>
              <a:ext uri="{909E8E84-426E-40DD-AFC4-6F175D3DCCD1}">
                <a14:hiddenFill xmlns:a14="http://schemas.microsoft.com/office/drawing/2010/main">
                  <a:solidFill>
                    <a:srgbClr val="FFFFFF"/>
                  </a:solidFill>
                </a14:hiddenFill>
              </a:ext>
            </a:extLst>
          </p:spPr>
        </p:pic>
        <p:pic>
          <p:nvPicPr>
            <p:cNvPr id="16532" name="yt_image_1653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3046509" y="3042300"/>
              <a:ext cx="893826" cy="707517"/>
            </a:xfrm>
            <a:prstGeom prst="rect">
              <a:avLst/>
            </a:prstGeom>
            <a:noFill/>
            <a:extLst>
              <a:ext uri="{909E8E84-426E-40DD-AFC4-6F175D3DCCD1}">
                <a14:hiddenFill xmlns:a14="http://schemas.microsoft.com/office/drawing/2010/main">
                  <a:solidFill>
                    <a:srgbClr val="FFFFFF"/>
                  </a:solidFill>
                </a14:hiddenFill>
              </a:ext>
            </a:extLst>
          </p:spPr>
        </p:pic>
        <p:pic>
          <p:nvPicPr>
            <p:cNvPr id="16533" name="yt_image_1653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6" cstate="print"/>
            <a:srcRect/>
            <a:stretch>
              <a:fillRect/>
            </a:stretch>
          </p:blipFill>
          <p:spPr bwMode="auto">
            <a:xfrm>
              <a:off x="4300335" y="3124596"/>
              <a:ext cx="892683" cy="625221"/>
            </a:xfrm>
            <a:prstGeom prst="rect">
              <a:avLst/>
            </a:prstGeom>
            <a:noFill/>
            <a:extLst>
              <a:ext uri="{909E8E84-426E-40DD-AFC4-6F175D3DCCD1}">
                <a14:hiddenFill xmlns:a14="http://schemas.microsoft.com/office/drawing/2010/main">
                  <a:solidFill>
                    <a:srgbClr val="FFFFFF"/>
                  </a:solidFill>
                </a14:hiddenFill>
              </a:ext>
            </a:extLst>
          </p:spPr>
        </p:pic>
        <p:sp>
          <p:nvSpPr>
            <p:cNvPr id="16536" name="yt_shape_16536"/>
            <p:cNvSpPr txBox="1"/>
            <p:nvPr/>
          </p:nvSpPr>
          <p:spPr>
            <a:xfrm>
              <a:off x="786879" y="3749817"/>
              <a:ext cx="400068"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p>
          </p:txBody>
        </p:sp>
        <p:sp>
          <p:nvSpPr>
            <p:cNvPr id="16537" name="yt_shape_16537"/>
            <p:cNvSpPr txBox="1"/>
            <p:nvPr/>
          </p:nvSpPr>
          <p:spPr>
            <a:xfrm>
              <a:off x="2048540" y="3749817"/>
              <a:ext cx="383254"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p>
          </p:txBody>
        </p:sp>
        <p:sp>
          <p:nvSpPr>
            <p:cNvPr id="16538" name="yt_shape_16538"/>
            <p:cNvSpPr txBox="1"/>
            <p:nvPr/>
          </p:nvSpPr>
          <p:spPr>
            <a:xfrm>
              <a:off x="3301795" y="3749817"/>
              <a:ext cx="383254"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p>
          </p:txBody>
        </p:sp>
        <p:sp>
          <p:nvSpPr>
            <p:cNvPr id="16539" name="yt_shape_16539"/>
            <p:cNvSpPr txBox="1"/>
            <p:nvPr/>
          </p:nvSpPr>
          <p:spPr>
            <a:xfrm>
              <a:off x="4546642" y="3749817"/>
              <a:ext cx="400068"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p>
          </p:txBody>
        </p:sp>
      </p:grpSp>
      <p:sp>
        <p:nvSpPr>
          <p:cNvPr id="16540" name="yt_shape_16540"/>
          <p:cNvSpPr txBox="1"/>
          <p:nvPr/>
        </p:nvSpPr>
        <p:spPr>
          <a:xfrm>
            <a:off x="540119" y="3863934"/>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若一个几何体的主视图、俯视图、左视图都是半径相等的圆</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则这个几何体是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球</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sp>
        <p:nvSpPr>
          <p:cNvPr id="2" name="文本框 1">
            <a:extLst>
              <a:ext uri="{FF2B5EF4-FFF2-40B4-BE49-F238E27FC236}">
                <a16:creationId xmlns:a16="http://schemas.microsoft.com/office/drawing/2014/main" id="{39DB8D67-1BE2-4EBC-15D8-7F9E2A4B93D1}"/>
              </a:ext>
            </a:extLst>
          </p:cNvPr>
          <p:cNvSpPr txBox="1"/>
          <p:nvPr/>
        </p:nvSpPr>
        <p:spPr>
          <a:xfrm>
            <a:off x="2278908" y="1472698"/>
            <a:ext cx="400748"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3" name="文本框 2">
            <a:extLst>
              <a:ext uri="{FF2B5EF4-FFF2-40B4-BE49-F238E27FC236}">
                <a16:creationId xmlns:a16="http://schemas.microsoft.com/office/drawing/2014/main" id="{3B0DDDA0-D409-3D3C-CCE8-77AB8A1FA0DF}"/>
              </a:ext>
            </a:extLst>
          </p:cNvPr>
          <p:cNvSpPr txBox="1"/>
          <p:nvPr/>
        </p:nvSpPr>
        <p:spPr>
          <a:xfrm>
            <a:off x="1059708" y="4279169"/>
            <a:ext cx="789686" cy="517983"/>
          </a:xfrm>
          <a:prstGeom prst="rect">
            <a:avLst/>
          </a:prstGeom>
          <a:noFill/>
        </p:spPr>
        <p:txBody>
          <a:bodyPr vert="horz" wrap="none" rtlCol="0">
            <a:noAutofit/>
          </a:bodyPr>
          <a:lstStyle/>
          <a:p>
            <a:pPr algn="just">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球</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41" name="yt_shape_16541"/>
          <p:cNvSpPr txBox="1"/>
          <p:nvPr/>
        </p:nvSpPr>
        <p:spPr>
          <a:xfrm>
            <a:off x="494314" y="866767"/>
            <a:ext cx="5272277" cy="448777"/>
          </a:xfrm>
          <a:prstGeom prst="rect">
            <a:avLst/>
          </a:prstGeom>
        </p:spPr>
        <p:txBody>
          <a:bodyPr vert="horz" wrap="none" lIns="0" tIns="0" rIns="0" bIns="0" rtlCol="0">
            <a:spAutoFit/>
          </a:bodyPr>
          <a:lstStyle/>
          <a:p>
            <a:pPr algn="just" eaLnBrk="1" latinLnBrk="0" hangingPunct="0">
              <a:lnSpc>
                <a:spcPct val="129999"/>
              </a:lnSpc>
            </a:pPr>
            <a:r>
              <a:rPr lang="zh-CN" altLang="zh-CN" sz="2500" b="0" i="0" u="none" spc="11600">
                <a:noFill/>
                <a:effectLst/>
                <a:latin typeface="Times New Roman" pitchFamily="25"/>
                <a:ea typeface="宋体" pitchFamily="25"/>
                <a:cs typeface="宋体" pitchFamily="25"/>
                <a:sym typeface="Finished"/>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由三视图确定立方体个数</a:t>
            </a:r>
          </a:p>
        </p:txBody>
      </p:sp>
      <p:sp>
        <p:nvSpPr>
          <p:cNvPr id="16542" name="yt_shape_16542"/>
          <p:cNvSpPr txBox="1"/>
          <p:nvPr/>
        </p:nvSpPr>
        <p:spPr>
          <a:xfrm>
            <a:off x="540119" y="1366332"/>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如图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是由几个大小相同的小立方块所搭几何体的俯视图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其中小正方形中的数字表示在该位置的小立方块的个数</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则这个几何体的主视图是</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pic>
        <p:nvPicPr>
          <p:cNvPr id="16543" name="yt_image_1654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10704512" y="2324702"/>
            <a:ext cx="696087" cy="69608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a:extLst>
              <a:ext uri="{FF2B5EF4-FFF2-40B4-BE49-F238E27FC236}">
                <a16:creationId xmlns:a16="http://schemas.microsoft.com/office/drawing/2014/main" id="{D379C029-4D8B-4940-99A3-F39E4DB6351B}"/>
              </a:ext>
            </a:extLst>
          </p:cNvPr>
          <p:cNvGrpSpPr/>
          <p:nvPr/>
        </p:nvGrpSpPr>
        <p:grpSpPr>
          <a:xfrm>
            <a:off x="647385" y="2768669"/>
            <a:ext cx="400068" cy="1128321"/>
            <a:chOff x="647385" y="2768669"/>
            <a:chExt cx="400068" cy="1128321"/>
          </a:xfrm>
        </p:grpSpPr>
        <p:pic>
          <p:nvPicPr>
            <p:cNvPr id="16545" name="yt_image_1654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70254" y="2768669"/>
              <a:ext cx="354330" cy="696087"/>
            </a:xfrm>
            <a:prstGeom prst="rect">
              <a:avLst/>
            </a:prstGeom>
            <a:noFill/>
            <a:extLst>
              <a:ext uri="{909E8E84-426E-40DD-AFC4-6F175D3DCCD1}">
                <a14:hiddenFill xmlns:a14="http://schemas.microsoft.com/office/drawing/2010/main">
                  <a:solidFill>
                    <a:srgbClr val="FFFFFF"/>
                  </a:solidFill>
                </a14:hiddenFill>
              </a:ext>
            </a:extLst>
          </p:spPr>
        </p:pic>
        <p:sp>
          <p:nvSpPr>
            <p:cNvPr id="16551" name="yt_shape_16551"/>
            <p:cNvSpPr txBox="1"/>
            <p:nvPr/>
          </p:nvSpPr>
          <p:spPr>
            <a:xfrm>
              <a:off x="647385" y="3464756"/>
              <a:ext cx="400068"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p>
          </p:txBody>
        </p:sp>
      </p:grpSp>
      <p:grpSp>
        <p:nvGrpSpPr>
          <p:cNvPr id="8" name="组合 7">
            <a:extLst>
              <a:ext uri="{FF2B5EF4-FFF2-40B4-BE49-F238E27FC236}">
                <a16:creationId xmlns:a16="http://schemas.microsoft.com/office/drawing/2014/main" id="{A31BCD63-2641-42CA-B0EB-8BE04E14E345}"/>
              </a:ext>
            </a:extLst>
          </p:cNvPr>
          <p:cNvGrpSpPr/>
          <p:nvPr/>
        </p:nvGrpSpPr>
        <p:grpSpPr>
          <a:xfrm>
            <a:off x="1746183" y="2768669"/>
            <a:ext cx="696087" cy="1128321"/>
            <a:chOff x="1407453" y="2768669"/>
            <a:chExt cx="696087" cy="1128321"/>
          </a:xfrm>
        </p:grpSpPr>
        <p:pic>
          <p:nvPicPr>
            <p:cNvPr id="16546" name="yt_image_1654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1407453" y="2768669"/>
              <a:ext cx="696087" cy="696087"/>
            </a:xfrm>
            <a:prstGeom prst="rect">
              <a:avLst/>
            </a:prstGeom>
            <a:noFill/>
            <a:extLst>
              <a:ext uri="{909E8E84-426E-40DD-AFC4-6F175D3DCCD1}">
                <a14:hiddenFill xmlns:a14="http://schemas.microsoft.com/office/drawing/2010/main">
                  <a:solidFill>
                    <a:srgbClr val="FFFFFF"/>
                  </a:solidFill>
                </a14:hiddenFill>
              </a:ext>
            </a:extLst>
          </p:spPr>
        </p:pic>
        <p:sp>
          <p:nvSpPr>
            <p:cNvPr id="16552" name="yt_shape_16552"/>
            <p:cNvSpPr txBox="1"/>
            <p:nvPr/>
          </p:nvSpPr>
          <p:spPr>
            <a:xfrm>
              <a:off x="1563869" y="3464756"/>
              <a:ext cx="383254"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p>
          </p:txBody>
        </p:sp>
      </p:grpSp>
      <p:grpSp>
        <p:nvGrpSpPr>
          <p:cNvPr id="7" name="组合 6">
            <a:extLst>
              <a:ext uri="{FF2B5EF4-FFF2-40B4-BE49-F238E27FC236}">
                <a16:creationId xmlns:a16="http://schemas.microsoft.com/office/drawing/2014/main" id="{03D74AB6-132F-4A3B-BE91-C13641E29AD2}"/>
              </a:ext>
            </a:extLst>
          </p:cNvPr>
          <p:cNvGrpSpPr/>
          <p:nvPr/>
        </p:nvGrpSpPr>
        <p:grpSpPr>
          <a:xfrm>
            <a:off x="3141000" y="2768669"/>
            <a:ext cx="696087" cy="1128321"/>
            <a:chOff x="2463540" y="2768669"/>
            <a:chExt cx="696087" cy="1128321"/>
          </a:xfrm>
        </p:grpSpPr>
        <p:pic>
          <p:nvPicPr>
            <p:cNvPr id="16547" name="yt_image_1654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2463540" y="2768669"/>
              <a:ext cx="696087" cy="696087"/>
            </a:xfrm>
            <a:prstGeom prst="rect">
              <a:avLst/>
            </a:prstGeom>
            <a:noFill/>
            <a:extLst>
              <a:ext uri="{909E8E84-426E-40DD-AFC4-6F175D3DCCD1}">
                <a14:hiddenFill xmlns:a14="http://schemas.microsoft.com/office/drawing/2010/main">
                  <a:solidFill>
                    <a:srgbClr val="FFFFFF"/>
                  </a:solidFill>
                </a14:hiddenFill>
              </a:ext>
            </a:extLst>
          </p:spPr>
        </p:pic>
        <p:sp>
          <p:nvSpPr>
            <p:cNvPr id="16553" name="yt_shape_16553"/>
            <p:cNvSpPr txBox="1"/>
            <p:nvPr/>
          </p:nvSpPr>
          <p:spPr>
            <a:xfrm>
              <a:off x="2619956" y="3464756"/>
              <a:ext cx="383254"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p>
          </p:txBody>
        </p:sp>
      </p:grpSp>
      <p:grpSp>
        <p:nvGrpSpPr>
          <p:cNvPr id="6" name="组合 5">
            <a:extLst>
              <a:ext uri="{FF2B5EF4-FFF2-40B4-BE49-F238E27FC236}">
                <a16:creationId xmlns:a16="http://schemas.microsoft.com/office/drawing/2014/main" id="{8CD47698-2F14-4316-867F-EE7B97A9B276}"/>
              </a:ext>
            </a:extLst>
          </p:cNvPr>
          <p:cNvGrpSpPr/>
          <p:nvPr/>
        </p:nvGrpSpPr>
        <p:grpSpPr>
          <a:xfrm>
            <a:off x="4535817" y="2768669"/>
            <a:ext cx="696087" cy="1128321"/>
            <a:chOff x="3519627" y="2768669"/>
            <a:chExt cx="696087" cy="1128321"/>
          </a:xfrm>
        </p:grpSpPr>
        <p:pic>
          <p:nvPicPr>
            <p:cNvPr id="16548" name="yt_image_1654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6" cstate="print"/>
            <a:srcRect/>
            <a:stretch>
              <a:fillRect/>
            </a:stretch>
          </p:blipFill>
          <p:spPr bwMode="auto">
            <a:xfrm>
              <a:off x="3519627" y="2768669"/>
              <a:ext cx="696087" cy="696087"/>
            </a:xfrm>
            <a:prstGeom prst="rect">
              <a:avLst/>
            </a:prstGeom>
            <a:noFill/>
            <a:extLst>
              <a:ext uri="{909E8E84-426E-40DD-AFC4-6F175D3DCCD1}">
                <a14:hiddenFill xmlns:a14="http://schemas.microsoft.com/office/drawing/2010/main">
                  <a:solidFill>
                    <a:srgbClr val="FFFFFF"/>
                  </a:solidFill>
                </a14:hiddenFill>
              </a:ext>
            </a:extLst>
          </p:spPr>
        </p:pic>
        <p:sp>
          <p:nvSpPr>
            <p:cNvPr id="16554" name="yt_shape_16554"/>
            <p:cNvSpPr txBox="1"/>
            <p:nvPr/>
          </p:nvSpPr>
          <p:spPr>
            <a:xfrm>
              <a:off x="3667636" y="3464756"/>
              <a:ext cx="400068" cy="432234"/>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p>
          </p:txBody>
        </p:sp>
      </p:grpSp>
      <p:sp>
        <p:nvSpPr>
          <p:cNvPr id="16555" name="yt_shape_16555"/>
          <p:cNvSpPr txBox="1"/>
          <p:nvPr/>
        </p:nvSpPr>
        <p:spPr>
          <a:xfrm>
            <a:off x="540119" y="4077072"/>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青海省中考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由若干个相同的小正方体构成的几何体的三视图如图所示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那么构成这个几何体的小正方体的个数是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 </a:t>
            </a:r>
          </a:p>
        </p:txBody>
      </p:sp>
      <p:pic>
        <p:nvPicPr>
          <p:cNvPr id="16556" name="yt_image_1655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7" cstate="print"/>
          <a:srcRect/>
          <a:stretch>
            <a:fillRect/>
          </a:stretch>
        </p:blipFill>
        <p:spPr bwMode="auto">
          <a:xfrm>
            <a:off x="4427791" y="5188871"/>
            <a:ext cx="3336417" cy="82753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3041067">
            <a:extLst>
              <a:ext uri="{FF2B5EF4-FFF2-40B4-BE49-F238E27FC236}">
                <a16:creationId xmlns:a16="http://schemas.microsoft.com/office/drawing/2014/main" id="{6358498C-ACDD-D6F2-24B1-9431C4082AE7}"/>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03500" y="907396"/>
            <a:ext cx="1346264" cy="363178"/>
          </a:xfrm>
          <a:prstGeom prst="rect">
            <a:avLst/>
          </a:prstGeom>
        </p:spPr>
      </p:pic>
      <p:sp>
        <p:nvSpPr>
          <p:cNvPr id="2" name="文本框 1">
            <a:extLst>
              <a:ext uri="{FF2B5EF4-FFF2-40B4-BE49-F238E27FC236}">
                <a16:creationId xmlns:a16="http://schemas.microsoft.com/office/drawing/2014/main" id="{2EE0B970-60D2-11D5-C8DA-0B0434D19ADC}"/>
              </a:ext>
            </a:extLst>
          </p:cNvPr>
          <p:cNvSpPr txBox="1"/>
          <p:nvPr/>
        </p:nvSpPr>
        <p:spPr>
          <a:xfrm>
            <a:off x="9289307" y="1795014"/>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文本框 3">
            <a:extLst>
              <a:ext uri="{FF2B5EF4-FFF2-40B4-BE49-F238E27FC236}">
                <a16:creationId xmlns:a16="http://schemas.microsoft.com/office/drawing/2014/main" id="{9B9C8F72-C175-95EA-FE81-1A7799069F48}"/>
              </a:ext>
            </a:extLst>
          </p:cNvPr>
          <p:cNvSpPr txBox="1"/>
          <p:nvPr/>
        </p:nvSpPr>
        <p:spPr>
          <a:xfrm>
            <a:off x="5631708" y="4505754"/>
            <a:ext cx="637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zh-CN"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58" name="yt_shape_16558"/>
          <p:cNvSpPr txBox="1"/>
          <p:nvPr/>
        </p:nvSpPr>
        <p:spPr>
          <a:xfrm>
            <a:off x="469468" y="900000"/>
            <a:ext cx="4219104" cy="693395"/>
          </a:xfrm>
          <a:prstGeom prst="rect">
            <a:avLst/>
          </a:prstGeom>
        </p:spPr>
        <p:txBody>
          <a:bodyPr vert="horz" wrap="none" lIns="0" tIns="0" rIns="0" bIns="0" rtlCol="0">
            <a:spAutoFit/>
          </a:bodyPr>
          <a:lstStyle/>
          <a:p>
            <a:pPr algn="just" eaLnBrk="1" latinLnBrk="0" hangingPunct="0">
              <a:lnSpc>
                <a:spcPct val="129999"/>
              </a:lnSpc>
            </a:pPr>
            <a:r>
              <a:rPr lang="zh-CN" altLang="zh-CN" sz="3850" b="0" i="0" u="none" spc="31800">
                <a:noFill/>
                <a:effectLst/>
                <a:latin typeface="Times New Roman" pitchFamily="38"/>
                <a:ea typeface="宋体" pitchFamily="38"/>
                <a:cs typeface="宋体" pitchFamily="38"/>
                <a:sym typeface="Finished"/>
              </a:rPr>
              <a:t>⁠</a:t>
            </a:r>
            <a:endParaRPr lang="zh-CN" altLang="zh-CN" sz="3850" b="0" i="0" u="none" spc="31800">
              <a:solidFill>
                <a:srgbClr val="1EE3CF"/>
              </a:solidFill>
              <a:effectLst/>
              <a:latin typeface="Times New Roman" pitchFamily="38"/>
              <a:ea typeface="宋体" pitchFamily="38"/>
              <a:cs typeface="宋体" pitchFamily="38"/>
              <a:sym typeface="Finished"/>
              <a:hlinkClick r:id="" action="ppaction://macro?name={&quot;type&quot;:&quot;ImageText&quot;,&quot;item&quot;:&quot;ImageText&quot;,&quot;path&quot;:&quot;\\ImageTexts\\41f1e527-db56-44d0-8674-0743b52e017b.png&quot;}"/>
            </a:endParaRPr>
          </a:p>
        </p:txBody>
      </p:sp>
      <p:sp>
        <p:nvSpPr>
          <p:cNvPr id="16559" name="yt_shape_16559"/>
          <p:cNvSpPr txBox="1"/>
          <p:nvPr/>
        </p:nvSpPr>
        <p:spPr>
          <a:xfrm>
            <a:off x="540119" y="1644183"/>
            <a:ext cx="11111999" cy="1388778"/>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齐齐哈尔市中考</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由一些大小相同的小正方体搭成的几何体的主视图、左视图和俯视图都是如图所示的</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田</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字形</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则搭成该几何体的小正方体的个数最少为</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Times New Roman" pitchFamily="24"/>
                <a:cs typeface="宋体" pitchFamily="24"/>
              </a:rPr>
              <a:t>）</a:t>
            </a:r>
          </a:p>
        </p:txBody>
      </p:sp>
      <p:graphicFrame>
        <p:nvGraphicFramePr>
          <p:cNvPr id="16561" name="yt_table_16561_skip" title="H_33.41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01867925"/>
              </p:ext>
            </p:extLst>
          </p:nvPr>
        </p:nvGraphicFramePr>
        <p:xfrm>
          <a:off x="540000" y="3083749"/>
          <a:ext cx="8114666" cy="424371"/>
        </p:xfrm>
        <a:graphic>
          <a:graphicData uri="http://schemas.openxmlformats.org/drawingml/2006/table">
            <a:tbl>
              <a:tblPr/>
              <a:tblGrid>
                <a:gridCol w="2270443">
                  <a:extLst>
                    <a:ext uri="{9D8B030D-6E8A-4147-A177-3AD203B41FA5}">
                      <a16:colId xmlns:a16="http://schemas.microsoft.com/office/drawing/2014/main" val="10747"/>
                    </a:ext>
                  </a:extLst>
                </a:gridCol>
                <a:gridCol w="2252980">
                  <a:extLst>
                    <a:ext uri="{9D8B030D-6E8A-4147-A177-3AD203B41FA5}">
                      <a16:colId xmlns:a16="http://schemas.microsoft.com/office/drawing/2014/main" val="10748"/>
                    </a:ext>
                  </a:extLst>
                </a:gridCol>
                <a:gridCol w="2252980">
                  <a:extLst>
                    <a:ext uri="{9D8B030D-6E8A-4147-A177-3AD203B41FA5}">
                      <a16:colId xmlns:a16="http://schemas.microsoft.com/office/drawing/2014/main" val="10749"/>
                    </a:ext>
                  </a:extLst>
                </a:gridCol>
                <a:gridCol w="1338263">
                  <a:extLst>
                    <a:ext uri="{9D8B030D-6E8A-4147-A177-3AD203B41FA5}">
                      <a16:colId xmlns:a16="http://schemas.microsoft.com/office/drawing/2014/main" val="1075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B.5</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C.6</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D.7</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5"/>
                  </a:ext>
                </a:extLst>
              </a:tr>
            </a:tbl>
          </a:graphicData>
        </a:graphic>
      </p:graphicFrame>
      <p:pic>
        <p:nvPicPr>
          <p:cNvPr id="16560" name="yt_image_16560_skip" title="H_61.74">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10865558" y="3083749"/>
            <a:ext cx="784098" cy="784098"/>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84383041097">
            <a:extLst>
              <a:ext uri="{FF2B5EF4-FFF2-40B4-BE49-F238E27FC236}">
                <a16:creationId xmlns:a16="http://schemas.microsoft.com/office/drawing/2014/main" id="{43008B6C-7BE2-AC08-181C-15A7D2F56AC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925708"/>
            <a:ext cx="3911664" cy="635274"/>
          </a:xfrm>
          <a:prstGeom prst="rect">
            <a:avLst/>
          </a:prstGeom>
        </p:spPr>
      </p:pic>
      <p:sp>
        <p:nvSpPr>
          <p:cNvPr id="2" name="文本框 1">
            <a:extLst>
              <a:ext uri="{FF2B5EF4-FFF2-40B4-BE49-F238E27FC236}">
                <a16:creationId xmlns:a16="http://schemas.microsoft.com/office/drawing/2014/main" id="{2D13808A-C3AB-710F-0A05-A7C2C9D2AA1A}"/>
              </a:ext>
            </a:extLst>
          </p:cNvPr>
          <p:cNvSpPr txBox="1"/>
          <p:nvPr/>
        </p:nvSpPr>
        <p:spPr>
          <a:xfrm>
            <a:off x="1059708" y="2548353"/>
            <a:ext cx="383286"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63" name="yt_shape_16563"/>
          <p:cNvSpPr txBox="1"/>
          <p:nvPr/>
        </p:nvSpPr>
        <p:spPr>
          <a:xfrm>
            <a:off x="540119" y="900000"/>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如图是由四个相同的小立方体组成的立体图形的主视图和左视图</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那么原立体图形可能是</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FF0000"/>
                </a:solidFill>
                <a:effectLst/>
                <a:uFill>
                  <a:solidFill>
                    <a:srgbClr val="000000"/>
                  </a:solidFill>
                </a:uFill>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①②④</a:t>
            </a:r>
            <a:r>
              <a:rPr lang="zh-CN" altLang="zh-CN" sz="2400" b="0" i="1" u="sng">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填序号</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 </a:t>
            </a:r>
          </a:p>
        </p:txBody>
      </p:sp>
      <p:pic>
        <p:nvPicPr>
          <p:cNvPr id="16564" name="yt_image_1656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771709" y="2011799"/>
            <a:ext cx="4648581" cy="210083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BA84C203-990C-40FE-1D24-A208A7FBF843}"/>
              </a:ext>
            </a:extLst>
          </p:cNvPr>
          <p:cNvSpPr txBox="1"/>
          <p:nvPr/>
        </p:nvSpPr>
        <p:spPr>
          <a:xfrm>
            <a:off x="1974108" y="1299947"/>
            <a:ext cx="1399287" cy="517983"/>
          </a:xfrm>
          <a:prstGeom prst="rect">
            <a:avLst/>
          </a:prstGeom>
          <a:noFill/>
        </p:spPr>
        <p:txBody>
          <a:bodyPr vert="horz" wrap="none" rtlCol="0">
            <a:noAutofit/>
          </a:bodyPr>
          <a:lstStyle/>
          <a:p>
            <a:pPr algn="just">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①②④</a:t>
            </a:r>
            <a:r>
              <a:rPr kumimoji="0" lang="zh-CN"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66" name="yt_shape_16566"/>
          <p:cNvSpPr txBox="1"/>
          <p:nvPr/>
        </p:nvSpPr>
        <p:spPr>
          <a:xfrm>
            <a:off x="468666" y="836712"/>
            <a:ext cx="4400244" cy="702372"/>
          </a:xfrm>
          <a:prstGeom prst="rect">
            <a:avLst/>
          </a:prstGeom>
        </p:spPr>
        <p:txBody>
          <a:bodyPr vert="horz" wrap="none" lIns="0" tIns="0" rIns="0" bIns="0" rtlCol="0">
            <a:spAutoFit/>
          </a:bodyPr>
          <a:lstStyle/>
          <a:p>
            <a:pPr algn="just" eaLnBrk="1" latinLnBrk="0" hangingPunct="0">
              <a:lnSpc>
                <a:spcPct val="129999"/>
              </a:lnSpc>
            </a:pPr>
            <a:r>
              <a:rPr lang="zh-CN" altLang="zh-CN" sz="3900" b="0" i="0" u="none" spc="33200">
                <a:noFill/>
                <a:effectLst/>
                <a:latin typeface="Times New Roman" pitchFamily="39"/>
                <a:ea typeface="宋体" pitchFamily="39"/>
                <a:cs typeface="宋体" pitchFamily="39"/>
                <a:sym typeface="Finished"/>
              </a:rPr>
              <a:t>⁠</a:t>
            </a:r>
            <a:endParaRPr lang="zh-CN" altLang="zh-CN" sz="3900" b="0" i="0" u="none" spc="33200">
              <a:solidFill>
                <a:srgbClr val="1EE3CF"/>
              </a:solidFill>
              <a:effectLst/>
              <a:latin typeface="Times New Roman" pitchFamily="39"/>
              <a:ea typeface="宋体" pitchFamily="39"/>
              <a:cs typeface="宋体" pitchFamily="39"/>
              <a:sym typeface="Finished"/>
              <a:hlinkClick r:id="" action="ppaction://macro?name={&quot;type&quot;:&quot;ImageText&quot;,&quot;item&quot;:&quot;ImageText&quot;,&quot;path&quot;:&quot;\\ImageTexts\\cd0f5585-25a8-4bcb-ae8f-673b264f3421.png&quot;}"/>
            </a:endParaRPr>
          </a:p>
        </p:txBody>
      </p:sp>
      <p:sp>
        <p:nvSpPr>
          <p:cNvPr id="16567" name="yt_shape_16567"/>
          <p:cNvSpPr txBox="1"/>
          <p:nvPr/>
        </p:nvSpPr>
        <p:spPr>
          <a:xfrm>
            <a:off x="540119" y="1589872"/>
            <a:ext cx="11111999" cy="908647"/>
          </a:xfrm>
          <a:prstGeom prst="rect">
            <a:avLst/>
          </a:prstGeom>
        </p:spPr>
        <p:txBody>
          <a:bodyPr vert="horz" wrap="square" lIns="0" tIns="0" rIns="0" bIns="0" rtlCol="0">
            <a:spAutoFit/>
          </a:bodyPr>
          <a:lstStyle/>
          <a:p>
            <a:pPr algn="just"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黑体" pitchFamily="24"/>
                <a:cs typeface="宋体" pitchFamily="24"/>
              </a:rPr>
              <a:t>麒麟区第七中学模拟</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如图所示的是一些由大小相同的小正方体组成的简单几何体的主视图和俯视图</a:t>
            </a:r>
            <a:r>
              <a:rPr lang="en-US" altLang="zh-CN" sz="2400" b="0" i="0" u="none">
                <a:solidFill>
                  <a:srgbClr val="000000"/>
                </a:solidFill>
                <a:effectLst/>
                <a:latin typeface="Times New Roman" pitchFamily="24"/>
                <a:ea typeface="Times New Roman" pitchFamily="24"/>
                <a:cs typeface="宋体" pitchFamily="24"/>
              </a:rPr>
              <a:t>.</a:t>
            </a:r>
          </a:p>
        </p:txBody>
      </p:sp>
      <p:sp>
        <p:nvSpPr>
          <p:cNvPr id="16568" name="yt_shape_16568"/>
          <p:cNvSpPr txBox="1"/>
          <p:nvPr/>
        </p:nvSpPr>
        <p:spPr>
          <a:xfrm>
            <a:off x="540000" y="2549307"/>
            <a:ext cx="5693866"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请你画出这个几何体的一种左视图</a:t>
            </a:r>
            <a:r>
              <a:rPr lang="zh-CN" altLang="zh-CN" sz="2400" b="0" i="0" u="none">
                <a:solidFill>
                  <a:srgbClr val="000000"/>
                </a:solidFill>
                <a:effectLst/>
                <a:latin typeface="Times New Roman" pitchFamily="24"/>
                <a:ea typeface="Times New Roman" pitchFamily="24"/>
                <a:cs typeface="宋体" pitchFamily="24"/>
              </a:rPr>
              <a:t>；</a:t>
            </a:r>
          </a:p>
        </p:txBody>
      </p:sp>
      <p:sp>
        <p:nvSpPr>
          <p:cNvPr id="2" name="yt_shape_16569"/>
          <p:cNvSpPr txBox="1"/>
          <p:nvPr/>
        </p:nvSpPr>
        <p:spPr>
          <a:xfrm>
            <a:off x="446224" y="3180974"/>
            <a:ext cx="5842946" cy="918521"/>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Times New Roman" pitchFamily="24"/>
                <a:cs typeface="宋体" pitchFamily="24"/>
              </a:rPr>
              <a:t>）</a:t>
            </a:r>
            <a:r>
              <a:rPr lang="zh-CN" altLang="zh-CN" sz="5100" b="0" i="0" u="none" spc="33300">
                <a:noFill/>
                <a:effectLst/>
                <a:latin typeface="Times New Roman" pitchFamily="51"/>
                <a:ea typeface="宋体" pitchFamily="51"/>
                <a:cs typeface="宋体" pitchFamily="51"/>
                <a:sym typeface="Finished"/>
              </a:rPr>
              <a:t>⁠</a:t>
            </a:r>
            <a:endParaRPr lang="zh-CN" altLang="zh-CN" sz="5100" b="0" i="0" u="none" spc="33300">
              <a:solidFill>
                <a:srgbClr val="FF0000"/>
              </a:solidFill>
              <a:effectLst/>
              <a:latin typeface="Times New Roman" pitchFamily="51"/>
              <a:ea typeface="宋体" pitchFamily="51"/>
              <a:cs typeface="宋体" pitchFamily="51"/>
              <a:sym typeface="Finished"/>
              <a:hlinkClick r:id="" action="ppaction://macro?name={&quot;type&quot;:&quot;ImageText&quot;,&quot;item&quot;:&quot;ImageText&quot;,&quot;path&quot;:&quot;\\ImageTexts\\b65c21cb-b536-40b6-af32-6502ff925065.png&quot;,&quot;picAns&quot;:1,&quot;MergeAnimId&quot;:&quot;MattsId_480&quot;,&quot;DontModifyFontSize&quot;:&quot;1&quot;,&quot;desc&quot;:&quot;{\&quot;picAns\&quot;:1}&quot;}">
                <a:extLst>
                  <a:ext uri="{A12FA001-AC4F-418D-AE19-62706E023703}">
                    <ahyp:hlinkClr xmlns:ahyp="http://schemas.microsoft.com/office/drawing/2018/hyperlinkcolor" val="tx"/>
                  </a:ext>
                </a:extLst>
              </a:hlinkClick>
            </a:endParaRPr>
          </a:p>
        </p:txBody>
      </p:sp>
      <p:pic>
        <p:nvPicPr>
          <p:cNvPr id="16570" name="yt_image_16570">
            <a:extLst>
              <a:ext uri="">
                <a16:creationId xmlns:a16="http://schemas.microsoft.com/office/drawing/2014/main" xmlns:a14="http://schemas.microsoft.com/office/drawing/2010/main" xmlns:ahyp="http://schemas.microsoft.com/office/drawing/2018/hyperlinkcolor" xmlns="" id="{5351258F-BC95-41E6-9372-C2FE361B0291}"/>
              </a:ext>
            </a:extLst>
          </p:cNvPr>
          <p:cNvPicPr>
            <a:picLocks noChangeAspect="1" noChangeArrowheads="1"/>
          </p:cNvPicPr>
          <p:nvPr/>
        </p:nvPicPr>
        <p:blipFill>
          <a:blip r:embed="rId2" cstate="print"/>
          <a:srcRect/>
          <a:stretch>
            <a:fillRect/>
          </a:stretch>
        </p:blipFill>
        <p:spPr bwMode="auto">
          <a:xfrm>
            <a:off x="9265415" y="3180974"/>
            <a:ext cx="2386584" cy="1146429"/>
          </a:xfrm>
          <a:prstGeom prst="rect">
            <a:avLst/>
          </a:prstGeom>
          <a:noFill/>
          <a:extLst>
            <a:ext uri="{909E8E84-426E-40DD-AFC4-6F175D3DCCD1}">
              <a14:hiddenFill xmlns:a14="http://schemas.microsoft.com/office/drawing/2010/main">
                <a:solidFill>
                  <a:srgbClr val="FFFFFF"/>
                </a:solidFill>
              </a14:hiddenFill>
            </a:ext>
          </a:extLst>
        </p:spPr>
      </p:pic>
      <p:sp>
        <p:nvSpPr>
          <p:cNvPr id="16572" name="yt_shape_16572"/>
          <p:cNvSpPr txBox="1"/>
          <p:nvPr/>
        </p:nvSpPr>
        <p:spPr>
          <a:xfrm>
            <a:off x="540000" y="4377938"/>
            <a:ext cx="9771906"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若组成这个几何体的小正方体的块数为</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请你写出</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的所有可能值</a:t>
            </a:r>
            <a:r>
              <a:rPr lang="en-US" altLang="zh-CN" sz="2400" b="0" i="0" u="none">
                <a:solidFill>
                  <a:srgbClr val="000000"/>
                </a:solidFill>
                <a:effectLst/>
                <a:latin typeface="Times New Roman" pitchFamily="24"/>
                <a:ea typeface="Times New Roman" pitchFamily="24"/>
                <a:cs typeface="宋体" pitchFamily="24"/>
              </a:rPr>
              <a:t>.</a:t>
            </a:r>
          </a:p>
        </p:txBody>
      </p:sp>
      <p:sp>
        <p:nvSpPr>
          <p:cNvPr id="3" name="yt_shape_16573"/>
          <p:cNvSpPr txBox="1"/>
          <p:nvPr/>
        </p:nvSpPr>
        <p:spPr>
          <a:xfrm>
            <a:off x="540000" y="5009605"/>
            <a:ext cx="3758850" cy="428515"/>
          </a:xfrm>
          <a:prstGeom prst="rect">
            <a:avLst/>
          </a:prstGeom>
        </p:spPr>
        <p:txBody>
          <a:bodyPr vert="horz" wrap="none" lIns="0" tIns="0" rIns="0" bIns="0" rtlCol="0">
            <a:spAutoFit/>
          </a:bodyPr>
          <a:lstStyle/>
          <a:p>
            <a:pPr algn="just" eaLnBrk="1"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解</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Times New Roman" pitchFamily="24"/>
                <a:cs typeface="宋体" pitchFamily="24"/>
              </a:rPr>
              <a:t>）</a:t>
            </a:r>
            <a:r>
              <a:rPr lang="en-US" altLang="zh-CN" sz="2400" b="0" i="1" u="none">
                <a:solidFill>
                  <a:srgbClr val="FF0000"/>
                </a:solidFill>
                <a:effectLst/>
                <a:latin typeface="Times New Roman" pitchFamily="24"/>
                <a:ea typeface="Times New Roman" pitchFamily="24"/>
                <a:cs typeface="宋体" pitchFamily="24"/>
              </a:rPr>
              <a:t>n</a:t>
            </a:r>
            <a:r>
              <a:rPr lang="zh-CN" altLang="zh-CN" sz="2400" b="0" i="0" u="none">
                <a:solidFill>
                  <a:srgbClr val="FF0000"/>
                </a:solidFill>
                <a:effectLst/>
                <a:latin typeface="Times New Roman"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8</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9</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10</a:t>
            </a:r>
            <a:r>
              <a:rPr lang="zh-CN" altLang="zh-CN" sz="2400" b="0" i="0" u="none">
                <a:solidFill>
                  <a:srgbClr val="FF0000"/>
                </a:solidFill>
                <a:effectLst/>
                <a:latin typeface="Times New Roman" pitchFamily="24"/>
                <a:ea typeface="Times New Roman"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11.</a:t>
            </a:r>
          </a:p>
        </p:txBody>
      </p:sp>
      <p:pic>
        <p:nvPicPr>
          <p:cNvPr id="5" name="yt_shape_1684383041129">
            <a:extLst>
              <a:ext uri="{FF2B5EF4-FFF2-40B4-BE49-F238E27FC236}">
                <a16:creationId xmlns:a16="http://schemas.microsoft.com/office/drawing/2014/main" id="{C1C63A6F-E608-36B7-2B28-3AC401FD5C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03500" y="860865"/>
            <a:ext cx="4089464" cy="647273"/>
          </a:xfrm>
          <a:prstGeom prst="rect">
            <a:avLst/>
          </a:prstGeom>
        </p:spPr>
      </p:pic>
      <p:pic>
        <p:nvPicPr>
          <p:cNvPr id="7" name="yt_shape_1684383041161">
            <a:extLst>
              <a:ext uri="{FF2B5EF4-FFF2-40B4-BE49-F238E27FC236}">
                <a16:creationId xmlns:a16="http://schemas.microsoft.com/office/drawing/2014/main" id="{20517B3F-E80A-4484-7318-D9881388AFDF}"/>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975100" y="3198677"/>
            <a:ext cx="4102164" cy="87423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6576" name="yt_shape_16576"/>
          <p:cNvSpPr txBox="1"/>
          <p:nvPr/>
        </p:nvSpPr>
        <p:spPr>
          <a:xfrm>
            <a:off x="5397090" y="1046542"/>
            <a:ext cx="1397819" cy="414216"/>
          </a:xfrm>
          <a:prstGeom prst="rect">
            <a:avLst/>
          </a:prstGeom>
        </p:spPr>
        <p:txBody>
          <a:bodyPr vert="horz" wrap="none" lIns="0" tIns="0" rIns="0" bIns="0" rtlCol="0">
            <a:spAutoFit/>
          </a:bodyPr>
          <a:lstStyle/>
          <a:p>
            <a:pPr algn="ctr" eaLnBrk="1" latinLnBrk="0" hangingPunct="0">
              <a:lnSpc>
                <a:spcPct val="129999"/>
              </a:lnSpc>
            </a:pPr>
            <a:r>
              <a:rPr lang="zh-CN" altLang="zh-CN" sz="2300" b="0" i="0" u="none" spc="10900">
                <a:noFill/>
                <a:effectLst/>
                <a:latin typeface="Times New Roman" pitchFamily="23"/>
                <a:ea typeface="宋体" pitchFamily="23"/>
                <a:cs typeface="宋体" pitchFamily="23"/>
                <a:sym typeface="Finished"/>
              </a:rPr>
              <a:t>⁠</a:t>
            </a:r>
            <a:endParaRPr lang="zh-CN" altLang="zh-CN" sz="2300" b="0" i="0" u="none" spc="10900">
              <a:solidFill>
                <a:srgbClr val="1EE3CF"/>
              </a:solidFill>
              <a:effectLst/>
              <a:latin typeface="Times New Roman" pitchFamily="23"/>
              <a:ea typeface="宋体" pitchFamily="23"/>
              <a:cs typeface="宋体" pitchFamily="23"/>
              <a:sym typeface="Finished"/>
              <a:hlinkClick r:id="" action="ppaction://macro?name={&quot;type&quot;:&quot;ImageText&quot;,&quot;item&quot;:&quot;ImageText&quot;,&quot;path&quot;:&quot;\\ImageTexts\\e1650300-d008-40d3-836f-ff08a35f5314.png&quot;}"/>
            </a:endParaRPr>
          </a:p>
        </p:txBody>
      </p:sp>
      <p:sp>
        <p:nvSpPr>
          <p:cNvPr id="16577" name="yt_shape_16577"/>
          <p:cNvSpPr txBox="1"/>
          <p:nvPr/>
        </p:nvSpPr>
        <p:spPr>
          <a:xfrm>
            <a:off x="540000" y="1511546"/>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楷体" pitchFamily="24"/>
                <a:cs typeface="宋体" pitchFamily="24"/>
              </a:rPr>
              <a:t>解决由三视图确定立方体个数问题的关键</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由俯视图可确定第一层小立方体的个数</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由主视图和左视图可确定其他层的小立方体的个数</a:t>
            </a:r>
            <a:r>
              <a:rPr lang="en-US" altLang="zh-CN" sz="2400" b="0" i="0" u="none">
                <a:solidFill>
                  <a:srgbClr val="000000"/>
                </a:solidFill>
                <a:effectLst/>
                <a:latin typeface="Times New Roman" pitchFamily="24"/>
                <a:ea typeface="Times New Roman" pitchFamily="24"/>
                <a:cs typeface="宋体" pitchFamily="24"/>
              </a:rPr>
              <a:t>.</a:t>
            </a:r>
          </a:p>
        </p:txBody>
      </p:sp>
      <p:pic>
        <p:nvPicPr>
          <p:cNvPr id="3" name="yt_shape_1684383041181">
            <a:extLst>
              <a:ext uri="{FF2B5EF4-FFF2-40B4-BE49-F238E27FC236}">
                <a16:creationId xmlns:a16="http://schemas.microsoft.com/office/drawing/2014/main" id="{FCEF1E4A-7328-7E71-2C71-814208984280}"/>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40000" y="1004693"/>
            <a:ext cx="1257364" cy="320973"/>
          </a:xfrm>
          <a:prstGeom prst="rect">
            <a:avLst/>
          </a:prstGeom>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430</Words>
  <Application>Microsoft Office PowerPoint</Application>
  <PresentationFormat>宽屏</PresentationFormat>
  <Paragraphs>42</Paragraphs>
  <Slides>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宋体</vt:lpstr>
      <vt:lpstr>Arial</vt:lpstr>
      <vt:lpstr>Calibri Light</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55</cp:revision>
  <dcterms:created xsi:type="dcterms:W3CDTF">2023-05-05T05:33:04Z</dcterms:created>
  <dcterms:modified xsi:type="dcterms:W3CDTF">2023-05-19T06:32:02Z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