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6" r:id="rId5"/>
    <p:sldId id="368" r:id="rId6"/>
    <p:sldId id="373" r:id="rId7"/>
    <p:sldId id="376" r:id="rId8"/>
    <p:sldId id="375" r:id="rId9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00" name="yt_shape_15400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e5cfe59a-a610-4d7c-9067-80d2e0f42e2f.png&quot;}"/>
            </a:endParaRPr>
          </a:p>
        </p:txBody>
      </p:sp>
      <p:sp>
        <p:nvSpPr>
          <p:cNvPr id="15401" name="yt_shape_15401"/>
          <p:cNvSpPr txBox="1"/>
          <p:nvPr/>
        </p:nvSpPr>
        <p:spPr>
          <a:xfrm>
            <a:off x="540000" y="1662201"/>
            <a:ext cx="51809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位似图形的坐标变化规律</a:t>
            </a:r>
          </a:p>
        </p:txBody>
      </p:sp>
      <p:sp>
        <p:nvSpPr>
          <p:cNvPr id="15402" name="yt_shape_15402"/>
          <p:cNvSpPr txBox="1"/>
          <p:nvPr/>
        </p:nvSpPr>
        <p:spPr>
          <a:xfrm>
            <a:off x="540119" y="216176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一般地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在平面直角坐标系中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如果以原点为位似中心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新图形与原图形的相似比为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那么与原图形上的点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对应的位似图形上的点的坐标为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sng" dirty="0" err="1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sng" dirty="0" err="1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 dirty="0" err="1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 dirty="0" err="1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911091">
            <a:extLst>
              <a:ext uri="{FF2B5EF4-FFF2-40B4-BE49-F238E27FC236}">
                <a16:creationId xmlns:a16="http://schemas.microsoft.com/office/drawing/2014/main" id="{C25D580F-DADD-0805-1482-0BAB4709D1D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911294">
            <a:extLst>
              <a:ext uri="{FF2B5EF4-FFF2-40B4-BE49-F238E27FC236}">
                <a16:creationId xmlns:a16="http://schemas.microsoft.com/office/drawing/2014/main" id="{F2547A16-858C-0BF7-C3A8-9CDDE3BA05E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A803759-1A23-B6FB-9735-71B4025A4CA8}"/>
              </a:ext>
            </a:extLst>
          </p:cNvPr>
          <p:cNvSpPr txBox="1"/>
          <p:nvPr/>
        </p:nvSpPr>
        <p:spPr>
          <a:xfrm>
            <a:off x="10848528" y="2564904"/>
            <a:ext cx="105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011E277-554B-D367-0D78-07DEFD7663DB}"/>
              </a:ext>
            </a:extLst>
          </p:cNvPr>
          <p:cNvSpPr txBox="1"/>
          <p:nvPr/>
        </p:nvSpPr>
        <p:spPr>
          <a:xfrm>
            <a:off x="450108" y="3038189"/>
            <a:ext cx="3428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403" name="yt_shape_15403"/>
              <p:cNvSpPr txBox="1"/>
              <p:nvPr/>
            </p:nvSpPr>
            <p:spPr>
              <a:xfrm>
                <a:off x="540119" y="900000"/>
                <a:ext cx="11111999" cy="15890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的顶点为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为位似中心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在第三象限内作与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的相似比为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的位似图形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5403" name="yt_shape_154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89089"/>
              </a:xfrm>
              <a:prstGeom prst="rect">
                <a:avLst/>
              </a:prstGeom>
              <a:blipFill>
                <a:blip r:embed="rId2"/>
                <a:stretch>
                  <a:fillRect l="-1701" t="-3462" r="-1701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406" name="yt_table_15406_skip" title="H_99.8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300573"/>
                  </p:ext>
                </p:extLst>
              </p:nvPr>
            </p:nvGraphicFramePr>
            <p:xfrm>
              <a:off x="540000" y="2539877"/>
              <a:ext cx="6351906" cy="1268096"/>
            </p:xfrm>
            <a:graphic>
              <a:graphicData uri="http://schemas.openxmlformats.org/drawingml/2006/table">
                <a:tbl>
                  <a:tblPr/>
                  <a:tblGrid>
                    <a:gridCol w="3642043">
                      <a:extLst>
                        <a:ext uri="{9D8B030D-6E8A-4147-A177-3AD203B41FA5}">
                          <a16:colId xmlns:a16="http://schemas.microsoft.com/office/drawing/2014/main" val="10615"/>
                        </a:ext>
                      </a:extLst>
                    </a:gridCol>
                    <a:gridCol w="2709863">
                      <a:extLst>
                        <a:ext uri="{9D8B030D-6E8A-4147-A177-3AD203B41FA5}">
                          <a16:colId xmlns:a16="http://schemas.microsoft.com/office/drawing/2014/main" val="1061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406" name="yt_table_15406_skip" title="H_99.8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300573"/>
                  </p:ext>
                </p:extLst>
              </p:nvPr>
            </p:nvGraphicFramePr>
            <p:xfrm>
              <a:off x="540000" y="2539877"/>
              <a:ext cx="6351906" cy="1268096"/>
            </p:xfrm>
            <a:graphic>
              <a:graphicData uri="http://schemas.openxmlformats.org/drawingml/2006/table">
                <a:tbl>
                  <a:tblPr/>
                  <a:tblGrid>
                    <a:gridCol w="3642043">
                      <a:extLst>
                        <a:ext uri="{9D8B030D-6E8A-4147-A177-3AD203B41FA5}">
                          <a16:colId xmlns:a16="http://schemas.microsoft.com/office/drawing/2014/main" val="10615"/>
                        </a:ext>
                      </a:extLst>
                    </a:gridCol>
                    <a:gridCol w="2709863">
                      <a:extLst>
                        <a:ext uri="{9D8B030D-6E8A-4147-A177-3AD203B41FA5}">
                          <a16:colId xmlns:a16="http://schemas.microsoft.com/office/drawing/2014/main" val="10616"/>
                        </a:ext>
                      </a:extLst>
                    </a:gridCol>
                  </a:tblGrid>
                  <a:tr h="63404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4382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3"/>
                      </a:ext>
                    </a:extLst>
                  </a:tr>
                  <a:tr h="6340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r="-74415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5405" name="yt_image_15405_skip" title="H_133.4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04525" y="2539877"/>
            <a:ext cx="1945386" cy="169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E967F26-F625-9FD3-18E2-483276962AAA}"/>
              </a:ext>
            </a:extLst>
          </p:cNvPr>
          <p:cNvSpPr txBox="1"/>
          <p:nvPr/>
        </p:nvSpPr>
        <p:spPr>
          <a:xfrm>
            <a:off x="3091708" y="200254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07" name="yt_shape_15407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黔西南州中考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位似中心是坐标原点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周长的比值是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5408" name="yt_image_154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2173" y="2491930"/>
            <a:ext cx="1787652" cy="179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57148D3-0D31-E8E8-BD52-472ABDB59C91}"/>
              </a:ext>
            </a:extLst>
          </p:cNvPr>
          <p:cNvSpPr txBox="1"/>
          <p:nvPr/>
        </p:nvSpPr>
        <p:spPr>
          <a:xfrm>
            <a:off x="1059708" y="180417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10" name="yt_shape_15410"/>
          <p:cNvSpPr txBox="1"/>
          <p:nvPr/>
        </p:nvSpPr>
        <p:spPr>
          <a:xfrm>
            <a:off x="494314" y="900000"/>
            <a:ext cx="52722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坐标系内图形的位似作图</a:t>
            </a:r>
          </a:p>
        </p:txBody>
      </p:sp>
      <p:sp>
        <p:nvSpPr>
          <p:cNvPr id="15411" name="yt_shape_15411"/>
          <p:cNvSpPr txBox="1"/>
          <p:nvPr/>
        </p:nvSpPr>
        <p:spPr>
          <a:xfrm>
            <a:off x="540000" y="1399565"/>
            <a:ext cx="69922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的网格图中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412" name="yt_shape_15412"/>
          <p:cNvSpPr txBox="1"/>
          <p:nvPr/>
        </p:nvSpPr>
        <p:spPr>
          <a:xfrm>
            <a:off x="540000" y="1878868"/>
            <a:ext cx="96516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画出放大后的位似图形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5413" name="yt_shape_15413"/>
          <p:cNvSpPr txBox="1"/>
          <p:nvPr/>
        </p:nvSpPr>
        <p:spPr>
          <a:xfrm>
            <a:off x="540000" y="2358171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414" name="yt_shape_15414"/>
          <p:cNvSpPr txBox="1"/>
          <p:nvPr/>
        </p:nvSpPr>
        <p:spPr>
          <a:xfrm>
            <a:off x="540000" y="2837474"/>
            <a:ext cx="43938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的各顶点坐标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417" name="yt_shape_15417"/>
          <p:cNvSpPr txBox="1"/>
          <p:nvPr/>
        </p:nvSpPr>
        <p:spPr>
          <a:xfrm>
            <a:off x="3824519" y="3469141"/>
            <a:ext cx="4414478" cy="199907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11100" b="0" i="0" u="none" spc="-11100">
                <a:solidFill>
                  <a:srgbClr val="1EE3CF"/>
                </a:solidFill>
                <a:effectLst/>
                <a:latin typeface="Times New Roman" pitchFamily="110"/>
                <a:ea typeface="宋体" pitchFamily="110"/>
                <a:cs typeface="宋体" pitchFamily="110"/>
              </a:rPr>
              <a:t> </a:t>
            </a:r>
            <a:r>
              <a:rPr lang="en-US" altLang="zh-CN" sz="11050" b="0" i="0" u="none" spc="14449">
                <a:solidFill>
                  <a:srgbClr val="1EE3CF"/>
                </a:solidFill>
                <a:effectLst/>
                <a:latin typeface="Times New Roman" pitchFamily="110"/>
                <a:ea typeface="宋体" pitchFamily="110"/>
                <a:cs typeface="宋体" pitchFamily="110"/>
              </a:rPr>
              <a:t> </a:t>
            </a:r>
            <a:r>
              <a:rPr lang="en-US" altLang="zh-CN" sz="11100" b="0" i="0" u="none" spc="14437">
                <a:solidFill>
                  <a:srgbClr val="1EE3CF"/>
                </a:solidFill>
                <a:effectLst/>
                <a:latin typeface="Times New Roman" pitchFamily="111"/>
                <a:ea typeface="宋体" pitchFamily="111"/>
                <a:cs typeface="宋体" pitchFamily="111"/>
              </a:rPr>
              <a:t> </a:t>
            </a:r>
          </a:p>
        </p:txBody>
      </p:sp>
      <p:pic>
        <p:nvPicPr>
          <p:cNvPr id="15415" name="yt_image_1541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1216" y="2388848"/>
            <a:ext cx="2183760" cy="2200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16" name="yt_image_1541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7208" y="2383740"/>
            <a:ext cx="2185416" cy="221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19" name="yt_shape_15419"/>
          <p:cNvSpPr txBox="1"/>
          <p:nvPr/>
        </p:nvSpPr>
        <p:spPr>
          <a:xfrm>
            <a:off x="540000" y="3652721"/>
            <a:ext cx="66907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C'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84382911493">
            <a:extLst>
              <a:ext uri="{FF2B5EF4-FFF2-40B4-BE49-F238E27FC236}">
                <a16:creationId xmlns:a16="http://schemas.microsoft.com/office/drawing/2014/main" id="{9B9B255F-F3AD-433A-CC5E-E6AAE84FCEEC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13" grpId="0" build="allAtOnce"/>
      <p:bldP spid="1541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20" name="yt_shape_15420"/>
          <p:cNvSpPr txBox="1"/>
          <p:nvPr/>
        </p:nvSpPr>
        <p:spPr>
          <a:xfrm>
            <a:off x="469468" y="908720"/>
            <a:ext cx="4219104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b18c2481-7280-4b35-9606-2c7157e945c4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421" name="yt_shape_15421"/>
              <p:cNvSpPr txBox="1"/>
              <p:nvPr/>
            </p:nvSpPr>
            <p:spPr>
              <a:xfrm>
                <a:off x="540119" y="1652903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在平面直角坐标系中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已知点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以原点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为位似中心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相似比为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-10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pc="-10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pc="-10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把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EFO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缩小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则点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的对应点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E'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的坐标是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spc="-10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spc="-10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       </a:t>
                </a:r>
                <a:r>
                  <a:rPr lang="zh-CN" altLang="zh-CN" sz="2400" b="0" i="0" u="sng" spc="-1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sng" spc="-1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     </a:t>
                </a:r>
                <a:r>
                  <a:rPr lang="zh-CN" altLang="zh-CN" sz="2400" b="0" i="0" u="sng" spc="-1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spc="-1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spc="-1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sng" spc="-1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 spc="-1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sng" spc="-1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sng" spc="-1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sng" spc="-1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 spc="-1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5421" name="yt_shape_154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2903"/>
                <a:ext cx="11111999" cy="1119024"/>
              </a:xfrm>
              <a:prstGeom prst="rect">
                <a:avLst/>
              </a:prstGeom>
              <a:blipFill>
                <a:blip r:embed="rId2"/>
                <a:stretch>
                  <a:fillRect l="-1701" t="-4348" r="-1701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423" name="yt_shape_15423"/>
              <p:cNvSpPr txBox="1"/>
              <p:nvPr/>
            </p:nvSpPr>
            <p:spPr>
              <a:xfrm>
                <a:off x="540119" y="2852936"/>
                <a:ext cx="11111999" cy="16373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的坐标分别为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AB'O'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关于点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的位似图形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,−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e>
                    </m: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5423" name="yt_shape_154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52936"/>
                <a:ext cx="11111999" cy="1637371"/>
              </a:xfrm>
              <a:prstGeom prst="rect">
                <a:avLst/>
              </a:prstGeom>
              <a:blipFill>
                <a:blip r:embed="rId3"/>
                <a:stretch>
                  <a:fillRect l="-1701" t="-4089" r="-1701" b="-44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425" name="yt_image_15425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18759" y="4541095"/>
            <a:ext cx="1554480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911716">
            <a:extLst>
              <a:ext uri="{FF2B5EF4-FFF2-40B4-BE49-F238E27FC236}">
                <a16:creationId xmlns:a16="http://schemas.microsoft.com/office/drawing/2014/main" id="{5C9667C6-B290-9BCC-D9E4-84C95D46EE45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442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19FC80B-E53E-DFF0-3D41-F1EE0E3F54A1}"/>
              </a:ext>
            </a:extLst>
          </p:cNvPr>
          <p:cNvSpPr txBox="1"/>
          <p:nvPr/>
        </p:nvSpPr>
        <p:spPr>
          <a:xfrm>
            <a:off x="7412802" y="2060848"/>
            <a:ext cx="30756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，－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 ）</a:t>
            </a:r>
            <a:endParaRPr lang="zh-CN" altLang="en-US" sz="2400" dirty="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Times New Roman" pitchFamily="24"/>
              <a:ea typeface="Times New Roman" pitchFamily="24"/>
              <a:cs typeface="宋体" pitchFamily="24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109F8DF-F1F1-3191-2F01-6EFCD262364B}"/>
                  </a:ext>
                </a:extLst>
              </p:cNvPr>
              <p:cNvSpPr txBox="1"/>
              <p:nvPr/>
            </p:nvSpPr>
            <p:spPr>
              <a:xfrm>
                <a:off x="1400367" y="3645024"/>
                <a:ext cx="1379030" cy="71000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,−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e>
                    </m: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109F8DF-F1F1-3191-2F01-6EFCD26236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0367" y="3645024"/>
                <a:ext cx="1379030" cy="71000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27" name="yt_shape_15427"/>
          <p:cNvSpPr txBox="1"/>
          <p:nvPr/>
        </p:nvSpPr>
        <p:spPr>
          <a:xfrm>
            <a:off x="468666" y="900000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5e8a3b14-0bda-4853-91a6-9833fee5ce2e.png&quot;}"/>
            </a:endParaRPr>
          </a:p>
        </p:txBody>
      </p:sp>
      <p:sp>
        <p:nvSpPr>
          <p:cNvPr id="15428" name="yt_shape_15428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南华县校级模拟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有一格点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三点的坐标分别是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429" name="yt_shape_15429"/>
          <p:cNvSpPr txBox="1"/>
          <p:nvPr/>
        </p:nvSpPr>
        <p:spPr>
          <a:xfrm>
            <a:off x="540000" y="2612595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请在网格图形中画出平面直角坐标系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2" name="yt_shape_15430"/>
          <p:cNvSpPr txBox="1"/>
          <p:nvPr/>
        </p:nvSpPr>
        <p:spPr>
          <a:xfrm>
            <a:off x="540000" y="3244262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431" name="yt_image_1543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73058" y="2826852"/>
            <a:ext cx="2909520" cy="1516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4382911744">
            <a:extLst>
              <a:ext uri="{FF2B5EF4-FFF2-40B4-BE49-F238E27FC236}">
                <a16:creationId xmlns:a16="http://schemas.microsoft.com/office/drawing/2014/main" id="{BEAD729E-50FF-529C-2A99-9F93A0FB06E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pic>
        <p:nvPicPr>
          <p:cNvPr id="8" name="yt_image_15441">
            <a:extLst>
              <a:ext uri="{FF2B5EF4-FFF2-40B4-BE49-F238E27FC236}">
                <a16:creationId xmlns:a16="http://schemas.microsoft.com/office/drawing/2014/main" id="{49316970-DEDC-40BC-8142-A59CFB5BEDEA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39816" y="3672777"/>
            <a:ext cx="2911221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33" name="yt_shape_1543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放大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画出放大后的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在网格线内作图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）；</a:t>
            </a:r>
          </a:p>
        </p:txBody>
      </p:sp>
      <p:sp>
        <p:nvSpPr>
          <p:cNvPr id="3" name="yt_shape_15434"/>
          <p:cNvSpPr txBox="1"/>
          <p:nvPr/>
        </p:nvSpPr>
        <p:spPr>
          <a:xfrm>
            <a:off x="540000" y="2011799"/>
            <a:ext cx="53171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435" name="yt_image_1543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42479" y="2011799"/>
            <a:ext cx="2909520" cy="1516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5441">
            <a:extLst>
              <a:ext uri="{FF2B5EF4-FFF2-40B4-BE49-F238E27FC236}">
                <a16:creationId xmlns:a16="http://schemas.microsoft.com/office/drawing/2014/main" id="{8E5370A9-9216-4F5D-9B75-3F70110538CB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0389" y="2788912"/>
            <a:ext cx="2911221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37" name="yt_shape_1543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各顶点的坐标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C'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4" name="yt_shape_15438"/>
          <p:cNvSpPr txBox="1"/>
          <p:nvPr/>
        </p:nvSpPr>
        <p:spPr>
          <a:xfrm>
            <a:off x="540000" y="2011799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439" name="yt_image_1543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42479" y="2011799"/>
            <a:ext cx="2909520" cy="1516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41" name="yt_image_1544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0389" y="3212976"/>
            <a:ext cx="2911221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9A62D2A-0F0A-C569-4656-91C0ADFEF51F}"/>
              </a:ext>
            </a:extLst>
          </p:cNvPr>
          <p:cNvSpPr txBox="1"/>
          <p:nvPr/>
        </p:nvSpPr>
        <p:spPr>
          <a:xfrm>
            <a:off x="5585671" y="85319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D6D0BD-2E83-2C26-F47D-BF062B1314DB}"/>
              </a:ext>
            </a:extLst>
          </p:cNvPr>
          <p:cNvSpPr txBox="1"/>
          <p:nvPr/>
        </p:nvSpPr>
        <p:spPr>
          <a:xfrm>
            <a:off x="8274896" y="85319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96408E-B64A-7500-C467-9C7726F65777}"/>
              </a:ext>
            </a:extLst>
          </p:cNvPr>
          <p:cNvSpPr txBox="1"/>
          <p:nvPr/>
        </p:nvSpPr>
        <p:spPr>
          <a:xfrm>
            <a:off x="1023196" y="1328682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2" grpId="0" build="allAtOnce"/>
      <p:bldP spid="3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683</Words>
  <Application>Microsoft Office PowerPoint</Application>
  <PresentationFormat>宽屏</PresentationFormat>
  <Paragraphs>36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54</cp:revision>
  <dcterms:created xsi:type="dcterms:W3CDTF">2023-05-05T05:33:04Z</dcterms:created>
  <dcterms:modified xsi:type="dcterms:W3CDTF">2023-05-19T03:18:28Z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