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7" r:id="rId5"/>
    <p:sldId id="368" r:id="rId6"/>
    <p:sldId id="369" r:id="rId7"/>
    <p:sldId id="371" r:id="rId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9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16" name="yt_shape_16616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16617" name="yt_shape_16617"/>
          <p:cNvSpPr txBox="1"/>
          <p:nvPr/>
        </p:nvSpPr>
        <p:spPr>
          <a:xfrm>
            <a:off x="540000" y="1379303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下面长方体的主视图是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618" name="yt_image_166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2492896"/>
            <a:ext cx="93154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ACB80C71-D7B5-4577-BAF9-EC826B21D835}"/>
              </a:ext>
            </a:extLst>
          </p:cNvPr>
          <p:cNvGrpSpPr/>
          <p:nvPr/>
        </p:nvGrpSpPr>
        <p:grpSpPr>
          <a:xfrm>
            <a:off x="2659128" y="2777097"/>
            <a:ext cx="558927" cy="1021105"/>
            <a:chOff x="540000" y="3732881"/>
            <a:chExt cx="558927" cy="1021105"/>
          </a:xfrm>
        </p:grpSpPr>
        <p:pic>
          <p:nvPicPr>
            <p:cNvPr id="16620" name="yt_image_1662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0000" y="3732881"/>
              <a:ext cx="558927" cy="558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626" name="yt_shape_16626"/>
            <p:cNvSpPr txBox="1"/>
            <p:nvPr/>
          </p:nvSpPr>
          <p:spPr>
            <a:xfrm>
              <a:off x="619429" y="4291808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283B347-BD9A-4333-A870-CFA964E5E612}"/>
              </a:ext>
            </a:extLst>
          </p:cNvPr>
          <p:cNvGrpSpPr/>
          <p:nvPr/>
        </p:nvGrpSpPr>
        <p:grpSpPr>
          <a:xfrm>
            <a:off x="3917154" y="2777097"/>
            <a:ext cx="773811" cy="1021105"/>
            <a:chOff x="1458927" y="3732881"/>
            <a:chExt cx="773811" cy="1021105"/>
          </a:xfrm>
        </p:grpSpPr>
        <p:pic>
          <p:nvPicPr>
            <p:cNvPr id="16621" name="yt_image_1662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58927" y="3732881"/>
              <a:ext cx="773811" cy="558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627" name="yt_shape_16627"/>
            <p:cNvSpPr txBox="1"/>
            <p:nvPr/>
          </p:nvSpPr>
          <p:spPr>
            <a:xfrm>
              <a:off x="1654205" y="4291808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0E8FD25-9C12-4BF3-B500-CAC8D93A86A1}"/>
              </a:ext>
            </a:extLst>
          </p:cNvPr>
          <p:cNvGrpSpPr/>
          <p:nvPr/>
        </p:nvGrpSpPr>
        <p:grpSpPr>
          <a:xfrm>
            <a:off x="5390064" y="2563356"/>
            <a:ext cx="558927" cy="1234846"/>
            <a:chOff x="2592738" y="3519140"/>
            <a:chExt cx="558927" cy="1234846"/>
          </a:xfrm>
        </p:grpSpPr>
        <p:pic>
          <p:nvPicPr>
            <p:cNvPr id="16622" name="yt_image_1662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92738" y="3519140"/>
              <a:ext cx="558927" cy="7726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628" name="yt_shape_16628"/>
            <p:cNvSpPr txBox="1"/>
            <p:nvPr/>
          </p:nvSpPr>
          <p:spPr>
            <a:xfrm>
              <a:off x="2680574" y="4291808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5D87F6C-8B32-4F1D-B634-879484164AA6}"/>
              </a:ext>
            </a:extLst>
          </p:cNvPr>
          <p:cNvGrpSpPr/>
          <p:nvPr/>
        </p:nvGrpSpPr>
        <p:grpSpPr>
          <a:xfrm>
            <a:off x="6648089" y="2563356"/>
            <a:ext cx="558927" cy="1234846"/>
            <a:chOff x="3511665" y="3519140"/>
            <a:chExt cx="558927" cy="1234846"/>
          </a:xfrm>
        </p:grpSpPr>
        <p:pic>
          <p:nvPicPr>
            <p:cNvPr id="16623" name="yt_image_1662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11665" y="3519140"/>
              <a:ext cx="558927" cy="7726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629" name="yt_shape_16629"/>
            <p:cNvSpPr txBox="1"/>
            <p:nvPr/>
          </p:nvSpPr>
          <p:spPr>
            <a:xfrm>
              <a:off x="3591094" y="4291808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45DEC57-3F31-EC2C-3D0D-E40C0A8DDE3D}"/>
              </a:ext>
            </a:extLst>
          </p:cNvPr>
          <p:cNvSpPr txBox="1"/>
          <p:nvPr/>
        </p:nvSpPr>
        <p:spPr>
          <a:xfrm>
            <a:off x="6469789" y="13324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0" name="yt_shape_16630"/>
          <p:cNvSpPr txBox="1"/>
          <p:nvPr/>
        </p:nvSpPr>
        <p:spPr>
          <a:xfrm>
            <a:off x="540000" y="900000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主视图是长方形的是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9303FDF-152C-4B7D-876C-398F48295128}"/>
              </a:ext>
            </a:extLst>
          </p:cNvPr>
          <p:cNvGrpSpPr/>
          <p:nvPr/>
        </p:nvGrpSpPr>
        <p:grpSpPr>
          <a:xfrm>
            <a:off x="540000" y="1537382"/>
            <a:ext cx="694944" cy="1292913"/>
            <a:chOff x="540000" y="1537382"/>
            <a:chExt cx="694944" cy="1292913"/>
          </a:xfrm>
        </p:grpSpPr>
        <p:pic>
          <p:nvPicPr>
            <p:cNvPr id="16631" name="yt_image_16631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0000" y="1537382"/>
              <a:ext cx="694944" cy="86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637" name="yt_shape_16637"/>
            <p:cNvSpPr txBox="1"/>
            <p:nvPr/>
          </p:nvSpPr>
          <p:spPr>
            <a:xfrm>
              <a:off x="687438" y="2398061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612E81A-81DD-4E29-A3F7-F7DBEC9B880D}"/>
              </a:ext>
            </a:extLst>
          </p:cNvPr>
          <p:cNvGrpSpPr/>
          <p:nvPr/>
        </p:nvGrpSpPr>
        <p:grpSpPr>
          <a:xfrm>
            <a:off x="2267414" y="1543097"/>
            <a:ext cx="702945" cy="1287198"/>
            <a:chOff x="1594944" y="1543097"/>
            <a:chExt cx="702945" cy="1287198"/>
          </a:xfrm>
        </p:grpSpPr>
        <p:pic>
          <p:nvPicPr>
            <p:cNvPr id="16632" name="yt_image_16632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94944" y="1543097"/>
              <a:ext cx="702945" cy="85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638" name="yt_shape_16638"/>
            <p:cNvSpPr txBox="1"/>
            <p:nvPr/>
          </p:nvSpPr>
          <p:spPr>
            <a:xfrm>
              <a:off x="1754789" y="2398061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71C2643-3E4F-4E72-ACD4-BECB83374C32}"/>
              </a:ext>
            </a:extLst>
          </p:cNvPr>
          <p:cNvGrpSpPr/>
          <p:nvPr/>
        </p:nvGrpSpPr>
        <p:grpSpPr>
          <a:xfrm>
            <a:off x="4002829" y="1553384"/>
            <a:ext cx="844677" cy="1276911"/>
            <a:chOff x="2657889" y="1553384"/>
            <a:chExt cx="844677" cy="1276911"/>
          </a:xfrm>
        </p:grpSpPr>
        <p:pic>
          <p:nvPicPr>
            <p:cNvPr id="16633" name="yt_image_16633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57889" y="1553384"/>
              <a:ext cx="844677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639" name="yt_shape_16639"/>
            <p:cNvSpPr txBox="1"/>
            <p:nvPr/>
          </p:nvSpPr>
          <p:spPr>
            <a:xfrm>
              <a:off x="2888600" y="2398061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E69A2E8-9536-41AC-A515-30E7F9FCB187}"/>
              </a:ext>
            </a:extLst>
          </p:cNvPr>
          <p:cNvGrpSpPr/>
          <p:nvPr/>
        </p:nvGrpSpPr>
        <p:grpSpPr>
          <a:xfrm>
            <a:off x="5879976" y="1531667"/>
            <a:ext cx="825246" cy="1298628"/>
            <a:chOff x="3862566" y="1531667"/>
            <a:chExt cx="825246" cy="1298628"/>
          </a:xfrm>
        </p:grpSpPr>
        <p:pic>
          <p:nvPicPr>
            <p:cNvPr id="16634" name="yt_image_16634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62566" y="1531667"/>
              <a:ext cx="825246" cy="8663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640" name="yt_shape_16640"/>
            <p:cNvSpPr txBox="1"/>
            <p:nvPr/>
          </p:nvSpPr>
          <p:spPr>
            <a:xfrm>
              <a:off x="4075155" y="2398061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sp>
        <p:nvSpPr>
          <p:cNvPr id="16641" name="yt_shape_16641"/>
          <p:cNvSpPr txBox="1"/>
          <p:nvPr/>
        </p:nvSpPr>
        <p:spPr>
          <a:xfrm>
            <a:off x="540119" y="29107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若一个几何体的主视图、左视图、俯视图都是正方形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642" name="yt_table_1664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590573"/>
              </p:ext>
            </p:extLst>
          </p:nvPr>
        </p:nvGraphicFramePr>
        <p:xfrm>
          <a:off x="540000" y="4022533"/>
          <a:ext cx="8724266" cy="424371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2A0424C-8702-EA98-161D-FF1992D7F034}"/>
              </a:ext>
            </a:extLst>
          </p:cNvPr>
          <p:cNvSpPr txBox="1"/>
          <p:nvPr/>
        </p:nvSpPr>
        <p:spPr>
          <a:xfrm>
            <a:off x="8298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9866B3-AD93-B5CA-DEC3-0C42B953516B}"/>
              </a:ext>
            </a:extLst>
          </p:cNvPr>
          <p:cNvSpPr txBox="1"/>
          <p:nvPr/>
        </p:nvSpPr>
        <p:spPr>
          <a:xfrm>
            <a:off x="1974108" y="33394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44" name="yt_shape_16644"/>
          <p:cNvSpPr txBox="1"/>
          <p:nvPr/>
        </p:nvSpPr>
        <p:spPr>
          <a:xfrm>
            <a:off x="540000" y="900000"/>
            <a:ext cx="10302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下列图形是某几何体的三视图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646" name="yt_table_16646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538484"/>
              </p:ext>
            </p:extLst>
          </p:nvPr>
        </p:nvGraphicFramePr>
        <p:xfrm>
          <a:off x="540000" y="1628377"/>
          <a:ext cx="1795463" cy="1697484"/>
        </p:xfrm>
        <a:graphic>
          <a:graphicData uri="http://schemas.openxmlformats.org/drawingml/2006/table">
            <a:tbl>
              <a:tblPr/>
              <a:tblGrid>
                <a:gridCol w="179546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</a:tbl>
          </a:graphicData>
        </a:graphic>
      </p:graphicFrame>
      <p:pic>
        <p:nvPicPr>
          <p:cNvPr id="16645" name="yt_image_16645_skip" title="H_157.2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2589" y="1628800"/>
            <a:ext cx="1696212" cy="19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C0D458-60D7-A2BB-2A21-3AA020A07E96}"/>
              </a:ext>
            </a:extLst>
          </p:cNvPr>
          <p:cNvSpPr txBox="1"/>
          <p:nvPr/>
        </p:nvSpPr>
        <p:spPr>
          <a:xfrm>
            <a:off x="9822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48" name="yt_shape_16648"/>
          <p:cNvSpPr txBox="1"/>
          <p:nvPr/>
        </p:nvSpPr>
        <p:spPr>
          <a:xfrm>
            <a:off x="608163" y="1116024"/>
            <a:ext cx="104563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个完全相同的正方体组成的几何体的主视图是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A7241D5-421A-4FC2-90F4-E7E71601F94F}"/>
              </a:ext>
            </a:extLst>
          </p:cNvPr>
          <p:cNvGrpSpPr/>
          <p:nvPr/>
        </p:nvGrpSpPr>
        <p:grpSpPr>
          <a:xfrm>
            <a:off x="835571" y="2265333"/>
            <a:ext cx="7489879" cy="1379691"/>
            <a:chOff x="767408" y="2049309"/>
            <a:chExt cx="7489879" cy="1379691"/>
          </a:xfrm>
        </p:grpSpPr>
        <p:pic>
          <p:nvPicPr>
            <p:cNvPr id="16649" name="yt_image_1664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7408" y="2135124"/>
              <a:ext cx="125272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95433CC-0099-497F-B5A5-736D9EED6E7F}"/>
                </a:ext>
              </a:extLst>
            </p:cNvPr>
            <p:cNvGrpSpPr/>
            <p:nvPr/>
          </p:nvGrpSpPr>
          <p:grpSpPr>
            <a:xfrm>
              <a:off x="2701288" y="2049309"/>
              <a:ext cx="5555999" cy="1379691"/>
              <a:chOff x="540000" y="3028409"/>
              <a:chExt cx="5555999" cy="1379691"/>
            </a:xfrm>
          </p:grpSpPr>
          <p:pic>
            <p:nvPicPr>
              <p:cNvPr id="16654" name="yt_image_16654">
                <a:extLst>
                  <a:ext uri="">
                    <a16:creationId xmlns:a16="http://schemas.microsoft.com/office/drawing/2014/main" xmlns:a14="http://schemas.microsoft.com/office/drawing/2010/main" xmlns="" id="{5351258F-BC95-41E6-9372-C2FE361B02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054521" y="3319874"/>
                <a:ext cx="580644" cy="5806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DB15D241-734A-49B1-8D01-446B6E8B7AB7}"/>
                  </a:ext>
                </a:extLst>
              </p:cNvPr>
              <p:cNvGrpSpPr/>
              <p:nvPr/>
            </p:nvGrpSpPr>
            <p:grpSpPr>
              <a:xfrm>
                <a:off x="540000" y="3028409"/>
                <a:ext cx="5555999" cy="1379691"/>
                <a:chOff x="540000" y="3028409"/>
                <a:chExt cx="5555999" cy="1379691"/>
              </a:xfrm>
            </p:grpSpPr>
            <p:pic>
              <p:nvPicPr>
                <p:cNvPr id="16651" name="yt_image_16651">
                  <a:extLst>
                    <a:ext uri="">
                      <a16:creationId xmlns:a16="http://schemas.microsoft.com/office/drawing/2014/main" xmlns:a14="http://schemas.microsoft.com/office/drawing/2010/main" xmlns="" id="{5351258F-BC95-41E6-9372-C2FE361B029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540000" y="3319874"/>
                  <a:ext cx="864108" cy="5806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652" name="yt_image_16652">
                  <a:extLst>
                    <a:ext uri="">
                      <a16:creationId xmlns:a16="http://schemas.microsoft.com/office/drawing/2014/main" xmlns:a14="http://schemas.microsoft.com/office/drawing/2010/main" xmlns="" id="{5351258F-BC95-41E6-9372-C2FE361B029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708840" y="3028409"/>
                  <a:ext cx="872109" cy="8721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653" name="yt_image_16653">
                  <a:extLst>
                    <a:ext uri="">
                      <a16:creationId xmlns:a16="http://schemas.microsoft.com/office/drawing/2014/main" xmlns:a14="http://schemas.microsoft.com/office/drawing/2010/main" xmlns="" id="{5351258F-BC95-41E6-9372-C2FE361B029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885681" y="3319874"/>
                  <a:ext cx="864108" cy="5806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657" name="yt_shape_16657"/>
                <p:cNvSpPr txBox="1"/>
                <p:nvPr/>
              </p:nvSpPr>
              <p:spPr>
                <a:xfrm>
                  <a:off x="900039" y="3975866"/>
                  <a:ext cx="5195960" cy="432234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algn="l" eaLnBrk="1" latinLnBrk="0" hangingPunct="0">
                    <a:lnSpc>
                      <a:spcPct val="129999"/>
                    </a:lnSpc>
                  </a:pPr>
                  <a:r>
                    <a:rPr lang="en-US" altLang="zh-CN" sz="2400" b="0" i="0" u="none" dirty="0">
                      <a:solidFill>
                        <a:srgbClr val="000000"/>
                      </a:solidFill>
                      <a:effectLst/>
                      <a:latin typeface="Times New Roman" pitchFamily="24"/>
                      <a:ea typeface="Times New Roman" pitchFamily="24"/>
                      <a:cs typeface="宋体" pitchFamily="24"/>
                    </a:rPr>
                    <a:t> A            B             C          D</a:t>
                  </a:r>
                </a:p>
              </p:txBody>
            </p:sp>
          </p:grp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819022E-BDCA-5B2A-D233-DDC6E567C880}"/>
              </a:ext>
            </a:extLst>
          </p:cNvPr>
          <p:cNvSpPr txBox="1"/>
          <p:nvPr/>
        </p:nvSpPr>
        <p:spPr>
          <a:xfrm>
            <a:off x="10043152" y="10692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58" name="yt_shape_16658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16659" name="yt_shape_16659"/>
          <p:cNvSpPr txBox="1"/>
          <p:nvPr/>
        </p:nvSpPr>
        <p:spPr>
          <a:xfrm>
            <a:off x="540119" y="13793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如图图形是某几何体的三视图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已知主视图和左视图是两个全等的矩形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若主视图的相邻两边长分别为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俯视图是直径等于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则这个几何体的体积为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6660" name="yt_image_1666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3034" y="2971233"/>
            <a:ext cx="1725930" cy="21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6E875A-6E36-71D9-0BF1-AA9F14F2B81F}"/>
              </a:ext>
            </a:extLst>
          </p:cNvPr>
          <p:cNvSpPr txBox="1"/>
          <p:nvPr/>
        </p:nvSpPr>
        <p:spPr>
          <a:xfrm>
            <a:off x="1974108" y="2283473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2" name="yt_shape_166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用硬纸壳做一个如图所示的几何体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其底面是圆心角为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则该几何体的表面积为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6663" name="yt_image_1666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5787" y="2011799"/>
            <a:ext cx="3400425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665" name="yt_shape_16665"/>
              <p:cNvSpPr txBox="1"/>
              <p:nvPr/>
            </p:nvSpPr>
            <p:spPr>
              <a:xfrm>
                <a:off x="540119" y="3712715"/>
                <a:ext cx="11111999" cy="1133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普洱市期末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一个正三棱柱的三视图如图所示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若这个正三棱柱的侧面积为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665" name="yt_shape_166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12715"/>
                <a:ext cx="11111999" cy="1133644"/>
              </a:xfrm>
              <a:prstGeom prst="rect">
                <a:avLst/>
              </a:prstGeom>
              <a:blipFill>
                <a:blip r:embed="rId3"/>
                <a:stretch>
                  <a:fillRect l="-1701" t="-5914" r="-1701" b="-11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667" name="yt_image_1666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4309" y="5118056"/>
            <a:ext cx="4183380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9AA39D-6500-8E13-F68B-F004A40BB125}"/>
              </a:ext>
            </a:extLst>
          </p:cNvPr>
          <p:cNvSpPr txBox="1"/>
          <p:nvPr/>
        </p:nvSpPr>
        <p:spPr>
          <a:xfrm>
            <a:off x="4412508" y="1328682"/>
            <a:ext cx="2162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450963-E8F1-13D6-4E32-D14C7EEECE9B}"/>
                  </a:ext>
                </a:extLst>
              </p:cNvPr>
              <p:cNvSpPr txBox="1"/>
              <p:nvPr/>
            </p:nvSpPr>
            <p:spPr>
              <a:xfrm>
                <a:off x="3028335" y="4141397"/>
                <a:ext cx="888174" cy="7408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450963-E8F1-13D6-4E32-D14C7EEEC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8335" y="4141397"/>
                <a:ext cx="888174" cy="7408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48EB774-FDD1-AC7C-9E88-997FDA76AEB2}"/>
              </a:ext>
            </a:extLst>
          </p:cNvPr>
          <p:cNvCxnSpPr/>
          <p:nvPr/>
        </p:nvCxnSpPr>
        <p:spPr>
          <a:xfrm>
            <a:off x="2737346" y="4854445"/>
            <a:ext cx="10891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9" name="yt_shape_16669"/>
          <p:cNvSpPr txBox="1"/>
          <p:nvPr/>
        </p:nvSpPr>
        <p:spPr>
          <a:xfrm>
            <a:off x="540000" y="764704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16670" name="yt_shape_16670"/>
          <p:cNvSpPr txBox="1"/>
          <p:nvPr/>
        </p:nvSpPr>
        <p:spPr>
          <a:xfrm>
            <a:off x="540119" y="124400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昆明市第八中学单元卷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丁轩同学在晚上由路灯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走向路灯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当他走到点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发现身后他的影子的顶部刚好接触到路灯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当他向前再步行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发现身前他的影子的顶部刚好接触到路灯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已知丁轩同学的身高是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两个路灯的高度都是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则两路灯之间的距离是多少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6671" name="yt_image_166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3001" y="3490552"/>
            <a:ext cx="2079117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6673">
                <a:extLst>
                  <a:ext uri="{FF2B5EF4-FFF2-40B4-BE49-F238E27FC236}">
                    <a16:creationId xmlns:a16="http://schemas.microsoft.com/office/drawing/2014/main" id="{58A5A6C3-5615-4C8B-95BF-AF2A1399B77D}"/>
                  </a:ext>
                </a:extLst>
              </p:cNvPr>
              <p:cNvSpPr txBox="1"/>
              <p:nvPr/>
            </p:nvSpPr>
            <p:spPr>
              <a:xfrm>
                <a:off x="533993" y="3163705"/>
                <a:ext cx="6786143" cy="16089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BNQ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5" name="yt_shape_16673">
                <a:extLst>
                  <a:ext uri="{FF2B5EF4-FFF2-40B4-BE49-F238E27FC236}">
                    <a16:creationId xmlns:a16="http://schemas.microsoft.com/office/drawing/2014/main" id="{58A5A6C3-5615-4C8B-95BF-AF2A1399B7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93" y="3163705"/>
                <a:ext cx="6786143" cy="1608902"/>
              </a:xfrm>
              <a:prstGeom prst="rect">
                <a:avLst/>
              </a:prstGeom>
              <a:blipFill>
                <a:blip r:embed="rId3"/>
                <a:stretch>
                  <a:fillRect l="-2785" t="-3409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6675">
            <a:extLst>
              <a:ext uri="{FF2B5EF4-FFF2-40B4-BE49-F238E27FC236}">
                <a16:creationId xmlns:a16="http://schemas.microsoft.com/office/drawing/2014/main" id="{E5054984-CB5B-42EF-B470-50C4658B9A3F}"/>
              </a:ext>
            </a:extLst>
          </p:cNvPr>
          <p:cNvSpPr txBox="1"/>
          <p:nvPr/>
        </p:nvSpPr>
        <p:spPr>
          <a:xfrm>
            <a:off x="533993" y="4805872"/>
            <a:ext cx="370133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经检验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是原方程的解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两路灯之间的距离为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491</Words>
  <Application>Microsoft Office PowerPoint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51</cp:revision>
  <dcterms:created xsi:type="dcterms:W3CDTF">2023-05-05T05:33:04Z</dcterms:created>
  <dcterms:modified xsi:type="dcterms:W3CDTF">2023-05-19T06:36:08Z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