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7" r:id="rId5"/>
    <p:sldId id="369" r:id="rId6"/>
    <p:sldId id="370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9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78" name="yt_shape_16578"/>
          <p:cNvSpPr txBox="1"/>
          <p:nvPr/>
        </p:nvSpPr>
        <p:spPr>
          <a:xfrm>
            <a:off x="467063" y="900000"/>
            <a:ext cx="441627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46185d50-f205-4345-9f51-493615343c34.png&quot;}"/>
            </a:endParaRPr>
          </a:p>
        </p:txBody>
      </p:sp>
      <p:sp>
        <p:nvSpPr>
          <p:cNvPr id="16579" name="yt_shape_16579"/>
          <p:cNvSpPr txBox="1"/>
          <p:nvPr/>
        </p:nvSpPr>
        <p:spPr>
          <a:xfrm>
            <a:off x="494314" y="1662201"/>
            <a:ext cx="68111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由三视图确定几何体的表面积或体积</a:t>
            </a:r>
          </a:p>
        </p:txBody>
      </p:sp>
      <p:sp>
        <p:nvSpPr>
          <p:cNvPr id="16580" name="yt_shape_16580"/>
          <p:cNvSpPr txBox="1"/>
          <p:nvPr/>
        </p:nvSpPr>
        <p:spPr>
          <a:xfrm>
            <a:off x="540000" y="2161766"/>
            <a:ext cx="93791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一个几何体的三视图如图所示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则这个几何体的侧面积是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6584" name="yt_table_16584_skip" title="H_67.4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088227"/>
              </p:ext>
            </p:extLst>
          </p:nvPr>
        </p:nvGraphicFramePr>
        <p:xfrm>
          <a:off x="540000" y="2641069"/>
          <a:ext cx="4507230" cy="856108"/>
        </p:xfrm>
        <a:graphic>
          <a:graphicData uri="http://schemas.openxmlformats.org/drawingml/2006/table">
            <a:tbl>
              <a:tblPr/>
              <a:tblGrid>
                <a:gridCol w="2719705">
                  <a:extLst>
                    <a:ext uri="{9D8B030D-6E8A-4147-A177-3AD203B41FA5}">
                      <a16:colId xmlns:a16="http://schemas.microsoft.com/office/drawing/2014/main" val="10751"/>
                    </a:ext>
                  </a:extLst>
                </a:gridCol>
                <a:gridCol w="1787525">
                  <a:extLst>
                    <a:ext uri="{9D8B030D-6E8A-4147-A177-3AD203B41FA5}">
                      <a16:colId xmlns:a16="http://schemas.microsoft.com/office/drawing/2014/main" val="107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A.24πcm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B.48πcm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C.96πcm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D.36πcm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7"/>
                  </a:ext>
                </a:extLst>
              </a:tr>
            </a:tbl>
          </a:graphicData>
        </a:graphic>
      </p:graphicFrame>
      <p:grpSp>
        <p:nvGrpSpPr>
          <p:cNvPr id="16581" name="yt_shape_16581_skip" title="H_185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15953" y="2641069"/>
            <a:ext cx="1933956" cy="2428189"/>
            <a:chOff x="0" y="0"/>
            <a:chExt cx="1933956" cy="2428189"/>
          </a:xfrm>
        </p:grpSpPr>
        <p:pic>
          <p:nvPicPr>
            <p:cNvPr id="2" name="yt_image_1658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33956" cy="19636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583" name="yt_shape_16583"/>
            <p:cNvSpPr txBox="1"/>
            <p:nvPr/>
          </p:nvSpPr>
          <p:spPr>
            <a:xfrm>
              <a:off x="433697" y="1999674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3045592">
            <a:extLst>
              <a:ext uri="{FF2B5EF4-FFF2-40B4-BE49-F238E27FC236}">
                <a16:creationId xmlns:a16="http://schemas.microsoft.com/office/drawing/2014/main" id="{5BFB30C2-D9FE-6E0C-A2C3-54F3958B9CF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6" name="yt_shape_1684383045612">
            <a:extLst>
              <a:ext uri="{FF2B5EF4-FFF2-40B4-BE49-F238E27FC236}">
                <a16:creationId xmlns:a16="http://schemas.microsoft.com/office/drawing/2014/main" id="{AA5C9344-9F33-37B5-486D-6B277925ADA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5105DEF-398C-B325-B0C0-D96DADDBBDCA}"/>
              </a:ext>
            </a:extLst>
          </p:cNvPr>
          <p:cNvSpPr txBox="1"/>
          <p:nvPr/>
        </p:nvSpPr>
        <p:spPr>
          <a:xfrm>
            <a:off x="890818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6" name="yt_shape_16586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几个大小相同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的小正方体搭成几何体的俯视图如图所示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图中小正方形中的数字表示在该位置小正方体的个数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则这个几何体的左视图的面积为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6590" name="yt_table_16590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242438"/>
              </p:ext>
            </p:extLst>
          </p:nvPr>
        </p:nvGraphicFramePr>
        <p:xfrm>
          <a:off x="540000" y="2339566"/>
          <a:ext cx="68954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753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75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755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7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8"/>
                  </a:ext>
                </a:extLst>
              </a:tr>
            </a:tbl>
          </a:graphicData>
        </a:graphic>
      </p:graphicFrame>
      <p:grpSp>
        <p:nvGrpSpPr>
          <p:cNvPr id="16587" name="yt_shape_16587_skip" title="H_82.57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628357" y="2339566"/>
            <a:ext cx="1102562" cy="1117168"/>
            <a:chOff x="-45220" y="0"/>
            <a:chExt cx="1102562" cy="1117168"/>
          </a:xfrm>
        </p:grpSpPr>
        <p:pic>
          <p:nvPicPr>
            <p:cNvPr id="2" name="yt_image_1658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76122" cy="6526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589" name="yt_shape_16589"/>
            <p:cNvSpPr txBox="1"/>
            <p:nvPr/>
          </p:nvSpPr>
          <p:spPr>
            <a:xfrm>
              <a:off x="-45220" y="688653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538E368-9F4D-1550-4BCD-E7245E301078}"/>
              </a:ext>
            </a:extLst>
          </p:cNvPr>
          <p:cNvSpPr txBox="1"/>
          <p:nvPr/>
        </p:nvSpPr>
        <p:spPr>
          <a:xfrm>
            <a:off x="10597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92" name="yt_shape_16592"/>
          <p:cNvSpPr txBox="1"/>
          <p:nvPr/>
        </p:nvSpPr>
        <p:spPr>
          <a:xfrm>
            <a:off x="540000" y="900000"/>
            <a:ext cx="62404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的正方体组成的几何体如图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6593" name="yt_image_1659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7646" y="1531667"/>
            <a:ext cx="1076706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595" name="yt_shape_16595"/>
          <p:cNvSpPr txBox="1"/>
          <p:nvPr/>
        </p:nvSpPr>
        <p:spPr>
          <a:xfrm>
            <a:off x="540000" y="2542363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画出该几何体的主视图和左视图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6596" name="yt_shape_16596"/>
          <p:cNvSpPr txBox="1"/>
          <p:nvPr/>
        </p:nvSpPr>
        <p:spPr>
          <a:xfrm>
            <a:off x="540000" y="5046055"/>
            <a:ext cx="76078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该几何体的体积是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表面积是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6597" name="yt_shape_16597"/>
          <p:cNvSpPr txBox="1"/>
          <p:nvPr/>
        </p:nvSpPr>
        <p:spPr>
          <a:xfrm>
            <a:off x="540000" y="3140929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6598" name="yt_image_1659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443" y="3772596"/>
            <a:ext cx="2047113" cy="91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D8986D-9C7B-EEAE-68C6-A0307A302C32}"/>
              </a:ext>
            </a:extLst>
          </p:cNvPr>
          <p:cNvSpPr txBox="1"/>
          <p:nvPr/>
        </p:nvSpPr>
        <p:spPr>
          <a:xfrm>
            <a:off x="3955189" y="499924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C6A62A-13D1-AC50-BC93-220EAA0F3DA5}"/>
              </a:ext>
            </a:extLst>
          </p:cNvPr>
          <p:cNvSpPr txBox="1"/>
          <p:nvPr/>
        </p:nvSpPr>
        <p:spPr>
          <a:xfrm>
            <a:off x="6731726" y="4999249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97" grpId="0" build="allAtOnce"/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00" name="yt_shape_16600"/>
          <p:cNvSpPr txBox="1"/>
          <p:nvPr/>
        </p:nvSpPr>
        <p:spPr>
          <a:xfrm>
            <a:off x="469468" y="900000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056f80e3-876b-4f7d-89fb-5f2583320bbb.png&quot;}"/>
            </a:endParaRPr>
          </a:p>
        </p:txBody>
      </p:sp>
      <p:sp>
        <p:nvSpPr>
          <p:cNvPr id="16601" name="yt_shape_16601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如图是一个几何体的三视图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根据图中所标数据计算这个几何体的体积为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6603" name="yt_table_16603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183271"/>
              </p:ext>
            </p:extLst>
          </p:nvPr>
        </p:nvGraphicFramePr>
        <p:xfrm>
          <a:off x="540000" y="2603618"/>
          <a:ext cx="8121016" cy="428054"/>
        </p:xfrm>
        <a:graphic>
          <a:graphicData uri="http://schemas.openxmlformats.org/drawingml/2006/table">
            <a:tbl>
              <a:tblPr/>
              <a:tblGrid>
                <a:gridCol w="2272030">
                  <a:extLst>
                    <a:ext uri="{9D8B030D-6E8A-4147-A177-3AD203B41FA5}">
                      <a16:colId xmlns:a16="http://schemas.microsoft.com/office/drawing/2014/main" val="10757"/>
                    </a:ext>
                  </a:extLst>
                </a:gridCol>
                <a:gridCol w="2254568">
                  <a:extLst>
                    <a:ext uri="{9D8B030D-6E8A-4147-A177-3AD203B41FA5}">
                      <a16:colId xmlns:a16="http://schemas.microsoft.com/office/drawing/2014/main" val="10758"/>
                    </a:ext>
                  </a:extLst>
                </a:gridCol>
                <a:gridCol w="2254568">
                  <a:extLst>
                    <a:ext uri="{9D8B030D-6E8A-4147-A177-3AD203B41FA5}">
                      <a16:colId xmlns:a16="http://schemas.microsoft.com/office/drawing/2014/main" val="10759"/>
                    </a:ext>
                  </a:extLst>
                </a:gridCol>
                <a:gridCol w="1339850">
                  <a:extLst>
                    <a:ext uri="{9D8B030D-6E8A-4147-A177-3AD203B41FA5}">
                      <a16:colId xmlns:a16="http://schemas.microsoft.com/office/drawing/2014/main" val="107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B.18π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D.30π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9"/>
                  </a:ext>
                </a:extLst>
              </a:tr>
            </a:tbl>
          </a:graphicData>
        </a:graphic>
      </p:graphicFrame>
      <p:pic>
        <p:nvPicPr>
          <p:cNvPr id="16602" name="yt_image_16602_skip" title="H_174.0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1433" y="2603618"/>
            <a:ext cx="2458593" cy="221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3045654">
            <a:extLst>
              <a:ext uri="{FF2B5EF4-FFF2-40B4-BE49-F238E27FC236}">
                <a16:creationId xmlns:a16="http://schemas.microsoft.com/office/drawing/2014/main" id="{17DA4197-918B-58B7-315F-21C08360826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6E9B19D-259A-1ED8-BACA-E9AA8D3FC31E}"/>
              </a:ext>
            </a:extLst>
          </p:cNvPr>
          <p:cNvSpPr txBox="1"/>
          <p:nvPr/>
        </p:nvSpPr>
        <p:spPr>
          <a:xfrm>
            <a:off x="1059708" y="20728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05" name="yt_shape_16605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一个几何体的三视图如图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它的俯视图为菱形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请写出该几何体的形状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并根据图中所给的数据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求出它的侧面积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6606" name="yt_image_1660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0998" y="1948511"/>
            <a:ext cx="2310003" cy="2435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608" name="yt_shape_16608"/>
              <p:cNvSpPr txBox="1"/>
              <p:nvPr/>
            </p:nvSpPr>
            <p:spPr>
              <a:xfrm>
                <a:off x="540000" y="4434495"/>
                <a:ext cx="11111999" cy="18000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该几何体为四棱柱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由三视图知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棱柱底面菱形的对角线长分别是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菱形边长为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其侧面积为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6608" name="yt_shape_166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34495"/>
                <a:ext cx="11111999" cy="1800000"/>
              </a:xfrm>
              <a:prstGeom prst="rect">
                <a:avLst/>
              </a:prstGeom>
              <a:blipFill>
                <a:blip r:embed="rId3"/>
                <a:stretch>
                  <a:fillRect l="-1701" t="-2703" r="-1427" b="-5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6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6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0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10" name="yt_shape_16610"/>
          <p:cNvSpPr txBox="1"/>
          <p:nvPr/>
        </p:nvSpPr>
        <p:spPr>
          <a:xfrm>
            <a:off x="468666" y="900000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b5e5fff-7dd1-4305-8f52-dbbca428fe67.png&quot;}"/>
            </a:endParaRPr>
          </a:p>
        </p:txBody>
      </p:sp>
      <p:sp>
        <p:nvSpPr>
          <p:cNvPr id="16611" name="yt_shape_16611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如图是某工件的三视图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求此工件的全面积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结果保留根号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6612" name="yt_image_1661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4778" y="2362009"/>
            <a:ext cx="1967103" cy="213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3045683">
            <a:extLst>
              <a:ext uri="{FF2B5EF4-FFF2-40B4-BE49-F238E27FC236}">
                <a16:creationId xmlns:a16="http://schemas.microsoft.com/office/drawing/2014/main" id="{D2434E65-8F6E-C0AB-1F50-7C15133ABAD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6614">
                <a:extLst>
                  <a:ext uri="{FF2B5EF4-FFF2-40B4-BE49-F238E27FC236}">
                    <a16:creationId xmlns:a16="http://schemas.microsoft.com/office/drawing/2014/main" id="{D79C7020-DA14-4CB4-928F-008945D0C046}"/>
                  </a:ext>
                </a:extLst>
              </p:cNvPr>
              <p:cNvSpPr txBox="1"/>
              <p:nvPr/>
            </p:nvSpPr>
            <p:spPr>
              <a:xfrm>
                <a:off x="540119" y="2763084"/>
                <a:ext cx="8829340" cy="29701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由三视图可知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该工件为底面半径为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高为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的圆锥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这个圆锥的母线长为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圆锥的侧面积为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圆锥的底面积为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圆锥的全面积为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6614">
                <a:extLst>
                  <a:ext uri="{FF2B5EF4-FFF2-40B4-BE49-F238E27FC236}">
                    <a16:creationId xmlns:a16="http://schemas.microsoft.com/office/drawing/2014/main" id="{D79C7020-DA14-4CB4-928F-008945D0C0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63084"/>
                <a:ext cx="8829340" cy="2970172"/>
              </a:xfrm>
              <a:prstGeom prst="rect">
                <a:avLst/>
              </a:prstGeom>
              <a:blipFill>
                <a:blip r:embed="rId4"/>
                <a:stretch>
                  <a:fillRect l="-2141" t="-1643" r="-898" b="-55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401</Words>
  <Application>Microsoft Office PowerPoint</Application>
  <PresentationFormat>宽屏</PresentationFormat>
  <Paragraphs>41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49</cp:revision>
  <dcterms:created xsi:type="dcterms:W3CDTF">2023-05-05T05:33:04Z</dcterms:created>
  <dcterms:modified xsi:type="dcterms:W3CDTF">2023-05-19T06:33:10Z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