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7" r:id="rId4"/>
    <p:sldId id="368" r:id="rId5"/>
    <p:sldId id="369" r:id="rId6"/>
    <p:sldId id="371" r:id="rId7"/>
    <p:sldId id="373" r:id="rId8"/>
    <p:sldId id="374" r:id="rId9"/>
    <p:sldId id="375" r:id="rId10"/>
    <p:sldId id="379" r:id="rId11"/>
    <p:sldId id="376" r:id="rId12"/>
    <p:sldId id="380" r:id="rId13"/>
    <p:sldId id="377" r:id="rId14"/>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1" d="100"/>
          <a:sy n="71" d="100"/>
        </p:scale>
        <p:origin x="78" y="82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bin"/><Relationship Id="rId7" Type="http://schemas.openxmlformats.org/officeDocument/2006/relationships/image" Target="../media/image8.png"/><Relationship Id="rId2" Type="http://schemas.openxmlformats.org/officeDocument/2006/relationships/image" Target="../media/image3.bin"/><Relationship Id="rId1" Type="http://schemas.openxmlformats.org/officeDocument/2006/relationships/slideLayout" Target="../slideLayouts/slideLayout1.xml"/><Relationship Id="rId6" Type="http://schemas.openxmlformats.org/officeDocument/2006/relationships/image" Target="../media/image7.bin"/><Relationship Id="rId5" Type="http://schemas.openxmlformats.org/officeDocument/2006/relationships/image" Target="../media/image6.bin"/><Relationship Id="rId4" Type="http://schemas.openxmlformats.org/officeDocument/2006/relationships/image" Target="../media/image5.bin"/></Relationships>
</file>

<file path=ppt/slides/_rels/slide10.xml.rels><?xml version="1.0" encoding="UTF-8" standalone="yes"?>
<Relationships xmlns="http://schemas.openxmlformats.org/package/2006/relationships"><Relationship Id="rId3" Type="http://schemas.openxmlformats.org/officeDocument/2006/relationships/image" Target="../media/image32.bin"/><Relationship Id="rId2" Type="http://schemas.openxmlformats.org/officeDocument/2006/relationships/image" Target="../media/image31.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4.bin"/><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4.bin"/><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bin"/><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image" Target="../media/image18.bin"/><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2355" name="yt_shape_12355"/>
          <p:cNvSpPr txBox="1"/>
          <p:nvPr/>
        </p:nvSpPr>
        <p:spPr>
          <a:xfrm>
            <a:off x="467063" y="900000"/>
            <a:ext cx="4416274" cy="711413"/>
          </a:xfrm>
          <a:prstGeom prst="rect">
            <a:avLst/>
          </a:prstGeom>
        </p:spPr>
        <p:txBody>
          <a:bodyPr vert="horz" wrap="none" lIns="0" tIns="0" rIns="0" bIns="0" rtlCol="0">
            <a:spAutoFit/>
          </a:bodyPr>
          <a:lstStyle/>
          <a:p>
            <a:pPr algn="just" eaLnBrk="1" latinLnBrk="0" hangingPunct="0">
              <a:lnSpc>
                <a:spcPct val="129999"/>
              </a:lnSpc>
            </a:pPr>
            <a:r>
              <a:rPr lang="zh-CN" altLang="zh-CN" sz="3950" b="0" i="0" u="none" spc="33300">
                <a:noFill/>
                <a:effectLst/>
                <a:latin typeface="Times New Roman" pitchFamily="40"/>
                <a:ea typeface="宋体" pitchFamily="40"/>
                <a:cs typeface="宋体" pitchFamily="40"/>
                <a:sym typeface="Finished"/>
              </a:rPr>
              <a:t>⁠</a:t>
            </a:r>
            <a:endParaRPr lang="zh-CN" altLang="zh-CN" sz="3950" b="0" i="0" u="none" spc="333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a182452f-78b2-4087-9b2e-f1e13455a41b.png&quot;}"/>
            </a:endParaRPr>
          </a:p>
        </p:txBody>
      </p:sp>
      <p:sp>
        <p:nvSpPr>
          <p:cNvPr id="12356" name="yt_shape_12356"/>
          <p:cNvSpPr txBox="1"/>
          <p:nvPr/>
        </p:nvSpPr>
        <p:spPr>
          <a:xfrm>
            <a:off x="494315" y="1662201"/>
            <a:ext cx="3117841"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图案分析</a:t>
            </a:r>
          </a:p>
        </p:txBody>
      </p:sp>
      <p:sp>
        <p:nvSpPr>
          <p:cNvPr id="12357" name="yt_shape_12357"/>
          <p:cNvSpPr txBox="1"/>
          <p:nvPr/>
        </p:nvSpPr>
        <p:spPr>
          <a:xfrm>
            <a:off x="540119" y="2161766"/>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如图所示的图案是由六个全等的菱形拼成的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它也可以看作是以一个图案为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基本图案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通过旋转得到的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以如图案中</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不能作为</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基本图案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的一个是</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宋体" pitchFamily="24"/>
                <a:ea typeface="宋体" pitchFamily="24"/>
                <a:cs typeface="宋体" pitchFamily="24"/>
              </a:rPr>
              <a:t>）</a:t>
            </a:r>
          </a:p>
        </p:txBody>
      </p:sp>
      <p:pic>
        <p:nvPicPr>
          <p:cNvPr id="12358" name="yt_image_1235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11015" y="3875781"/>
            <a:ext cx="880110" cy="926973"/>
          </a:xfrm>
          <a:prstGeom prst="rect">
            <a:avLst/>
          </a:prstGeom>
          <a:noFill/>
          <a:extLst>
            <a:ext uri="{909E8E84-426E-40DD-AFC4-6F175D3DCCD1}">
              <a14:hiddenFill xmlns:a14="http://schemas.microsoft.com/office/drawing/2010/main">
                <a:solidFill>
                  <a:srgbClr val="FFFFFF"/>
                </a:solidFill>
              </a14:hiddenFill>
            </a:ext>
          </a:extLst>
        </p:spPr>
      </p:pic>
      <p:sp>
        <p:nvSpPr>
          <p:cNvPr id="12364" name="yt_shape_12364"/>
          <p:cNvSpPr txBox="1"/>
          <p:nvPr/>
        </p:nvSpPr>
        <p:spPr>
          <a:xfrm>
            <a:off x="540000" y="4883616"/>
            <a:ext cx="4087979" cy="594330"/>
          </a:xfrm>
          <a:prstGeom prst="rect">
            <a:avLst/>
          </a:prstGeom>
        </p:spPr>
        <p:txBody>
          <a:bodyPr vert="horz" wrap="none" lIns="0" tIns="0" rIns="0" bIns="0" rtlCol="0">
            <a:spAutoFit/>
          </a:bodyPr>
          <a:lstStyle/>
          <a:p>
            <a:pPr algn="just" eaLnBrk="1" latinLnBrk="0" hangingPunct="0">
              <a:lnSpc>
                <a:spcPct val="129999"/>
              </a:lnSpc>
            </a:pPr>
            <a:r>
              <a:rPr lang="en-US" altLang="zh-CN" sz="3300" b="0" i="0" u="none" spc="-3300">
                <a:solidFill>
                  <a:srgbClr val="1EE3CF"/>
                </a:solidFill>
                <a:effectLst/>
                <a:latin typeface="Times New Roman" pitchFamily="12"/>
                <a:ea typeface="宋体" pitchFamily="12"/>
                <a:cs typeface="宋体" pitchFamily="12"/>
              </a:rPr>
              <a:t> </a:t>
            </a:r>
            <a:r>
              <a:rPr lang="en-US" altLang="zh-CN" sz="1250" b="0" i="0" u="none" spc="6533">
                <a:solidFill>
                  <a:srgbClr val="1EE3CF"/>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　</a:t>
            </a:r>
            <a:r>
              <a:rPr lang="en-US" altLang="zh-CN" sz="1100" b="0" i="0" u="none" spc="5621">
                <a:solidFill>
                  <a:srgbClr val="1EE3CF"/>
                </a:solidFill>
                <a:effectLst/>
                <a:latin typeface="Times New Roman" pitchFamily="11"/>
                <a:ea typeface="宋体" pitchFamily="11"/>
                <a:cs typeface="宋体" pitchFamily="11"/>
              </a:rPr>
              <a:t> </a:t>
            </a:r>
            <a:r>
              <a:rPr lang="zh-CN" altLang="zh-CN" sz="2400" b="0" i="0" u="none">
                <a:solidFill>
                  <a:srgbClr val="000000"/>
                </a:solidFill>
                <a:effectLst/>
                <a:latin typeface="Times New Roman" pitchFamily="24"/>
                <a:ea typeface="宋体" pitchFamily="24"/>
                <a:cs typeface="宋体" pitchFamily="24"/>
              </a:rPr>
              <a:t>　</a:t>
            </a:r>
            <a:r>
              <a:rPr lang="en-US" altLang="zh-CN" sz="2200" b="0" i="0" u="none" spc="5418">
                <a:solidFill>
                  <a:srgbClr val="1EE3CF"/>
                </a:solidFill>
                <a:effectLst/>
                <a:latin typeface="Times New Roman" pitchFamily="22"/>
                <a:ea typeface="宋体" pitchFamily="22"/>
                <a:cs typeface="宋体" pitchFamily="22"/>
              </a:rPr>
              <a:t> </a:t>
            </a:r>
            <a:r>
              <a:rPr lang="zh-CN" altLang="zh-CN" sz="2400" b="0" i="0" u="none">
                <a:solidFill>
                  <a:srgbClr val="000000"/>
                </a:solidFill>
                <a:effectLst/>
                <a:latin typeface="Times New Roman" pitchFamily="24"/>
                <a:ea typeface="宋体" pitchFamily="24"/>
                <a:cs typeface="宋体" pitchFamily="24"/>
              </a:rPr>
              <a:t>　</a:t>
            </a:r>
            <a:r>
              <a:rPr lang="en-US" altLang="zh-CN" sz="3300" b="0" i="0" u="none" spc="5143">
                <a:solidFill>
                  <a:srgbClr val="1EE3CF"/>
                </a:solidFill>
                <a:effectLst/>
                <a:latin typeface="Times New Roman" pitchFamily="33"/>
                <a:ea typeface="宋体" pitchFamily="33"/>
                <a:cs typeface="宋体" pitchFamily="33"/>
              </a:rPr>
              <a:t> </a:t>
            </a:r>
          </a:p>
        </p:txBody>
      </p:sp>
      <p:pic>
        <p:nvPicPr>
          <p:cNvPr id="12360" name="yt_image_1236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2711624" y="4118225"/>
            <a:ext cx="867537" cy="257175"/>
          </a:xfrm>
          <a:prstGeom prst="rect">
            <a:avLst/>
          </a:prstGeom>
          <a:noFill/>
          <a:extLst>
            <a:ext uri="{909E8E84-426E-40DD-AFC4-6F175D3DCCD1}">
              <a14:hiddenFill xmlns:a14="http://schemas.microsoft.com/office/drawing/2010/main">
                <a:solidFill>
                  <a:srgbClr val="FFFFFF"/>
                </a:solidFill>
              </a14:hiddenFill>
            </a:ext>
          </a:extLst>
        </p:spPr>
      </p:pic>
      <p:pic>
        <p:nvPicPr>
          <p:cNvPr id="12361" name="yt_image_1236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4207354" y="4151372"/>
            <a:ext cx="748665" cy="224028"/>
          </a:xfrm>
          <a:prstGeom prst="rect">
            <a:avLst/>
          </a:prstGeom>
          <a:noFill/>
          <a:extLst>
            <a:ext uri="{909E8E84-426E-40DD-AFC4-6F175D3DCCD1}">
              <a14:hiddenFill xmlns:a14="http://schemas.microsoft.com/office/drawing/2010/main">
                <a:solidFill>
                  <a:srgbClr val="FFFFFF"/>
                </a:solidFill>
              </a14:hiddenFill>
            </a:ext>
          </a:extLst>
        </p:spPr>
      </p:pic>
      <p:pic>
        <p:nvPicPr>
          <p:cNvPr id="12362" name="yt_image_1236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5584212" y="3931916"/>
            <a:ext cx="757809" cy="443484"/>
          </a:xfrm>
          <a:prstGeom prst="rect">
            <a:avLst/>
          </a:prstGeom>
          <a:noFill/>
          <a:extLst>
            <a:ext uri="{909E8E84-426E-40DD-AFC4-6F175D3DCCD1}">
              <a14:hiddenFill xmlns:a14="http://schemas.microsoft.com/office/drawing/2010/main">
                <a:solidFill>
                  <a:srgbClr val="FFFFFF"/>
                </a:solidFill>
              </a14:hiddenFill>
            </a:ext>
          </a:extLst>
        </p:spPr>
      </p:pic>
      <p:pic>
        <p:nvPicPr>
          <p:cNvPr id="12363" name="yt_image_1236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6970214" y="3717032"/>
            <a:ext cx="757809" cy="658368"/>
          </a:xfrm>
          <a:prstGeom prst="rect">
            <a:avLst/>
          </a:prstGeom>
          <a:noFill/>
          <a:extLst>
            <a:ext uri="{909E8E84-426E-40DD-AFC4-6F175D3DCCD1}">
              <a14:hiddenFill xmlns:a14="http://schemas.microsoft.com/office/drawing/2010/main">
                <a:solidFill>
                  <a:srgbClr val="FFFFFF"/>
                </a:solidFill>
              </a14:hiddenFill>
            </a:ext>
          </a:extLst>
        </p:spPr>
      </p:pic>
      <p:sp>
        <p:nvSpPr>
          <p:cNvPr id="12366" name="yt_shape_12366"/>
          <p:cNvSpPr txBox="1"/>
          <p:nvPr/>
        </p:nvSpPr>
        <p:spPr>
          <a:xfrm>
            <a:off x="2829733" y="4588496"/>
            <a:ext cx="4763163"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1" u="none" dirty="0">
                <a:solidFill>
                  <a:srgbClr val="000000"/>
                </a:solidFill>
                <a:effectLst/>
                <a:latin typeface="Times New Roman" pitchFamily="24"/>
                <a:ea typeface="宋体" pitchFamily="24"/>
                <a:cs typeface="宋体" pitchFamily="24"/>
              </a:rPr>
              <a:t>　</a:t>
            </a:r>
            <a:r>
              <a:rPr lang="en-US" altLang="zh-CN" sz="2400" b="0" i="0" u="none" dirty="0">
                <a:solidFill>
                  <a:srgbClr val="000000"/>
                </a:solidFill>
                <a:effectLst/>
                <a:latin typeface="Times New Roman" pitchFamily="24"/>
                <a:ea typeface="Times New Roman" pitchFamily="24"/>
                <a:cs typeface="宋体" pitchFamily="24"/>
              </a:rPr>
              <a:t>A                B               C               D</a:t>
            </a:r>
          </a:p>
        </p:txBody>
      </p:sp>
      <p:pic>
        <p:nvPicPr>
          <p:cNvPr id="3" name="yt_shape_1684382564306">
            <a:extLst>
              <a:ext uri="{FF2B5EF4-FFF2-40B4-BE49-F238E27FC236}">
                <a16:creationId xmlns:a16="http://schemas.microsoft.com/office/drawing/2014/main" id="{1308319C-F987-08CC-C635-A5B4B4CD535C}"/>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03500" y="926204"/>
            <a:ext cx="4102164" cy="652125"/>
          </a:xfrm>
          <a:prstGeom prst="rect">
            <a:avLst/>
          </a:prstGeom>
        </p:spPr>
      </p:pic>
      <p:pic>
        <p:nvPicPr>
          <p:cNvPr id="5" name="yt_shape_1684382564323">
            <a:extLst>
              <a:ext uri="{FF2B5EF4-FFF2-40B4-BE49-F238E27FC236}">
                <a16:creationId xmlns:a16="http://schemas.microsoft.com/office/drawing/2014/main" id="{8F5DF646-63F9-2BC5-CEC3-906B050F6DE6}"/>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2" name="文本框 1">
            <a:extLst>
              <a:ext uri="{FF2B5EF4-FFF2-40B4-BE49-F238E27FC236}">
                <a16:creationId xmlns:a16="http://schemas.microsoft.com/office/drawing/2014/main" id="{C4173869-3219-C2C9-2379-27B226D5FE4B}"/>
              </a:ext>
            </a:extLst>
          </p:cNvPr>
          <p:cNvSpPr txBox="1"/>
          <p:nvPr/>
        </p:nvSpPr>
        <p:spPr>
          <a:xfrm>
            <a:off x="1059708" y="3065936"/>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29" name="yt_shape_12429"/>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中画一个以</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为一个顶点的钝角三角形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使三边长都不相等</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再画出该三角形绕点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旋转</a:t>
            </a:r>
            <a:r>
              <a:rPr lang="en-US" altLang="zh-CN" sz="2400" b="0" i="0" u="none">
                <a:solidFill>
                  <a:srgbClr val="000000"/>
                </a:solidFill>
                <a:effectLst/>
                <a:latin typeface="Times New Roman" pitchFamily="24"/>
                <a:ea typeface="Times New Roman" pitchFamily="24"/>
                <a:cs typeface="宋体" pitchFamily="24"/>
              </a:rPr>
              <a:t>180°</a:t>
            </a:r>
            <a:r>
              <a:rPr lang="zh-CN" altLang="zh-CN" sz="2400" b="0" i="0" u="none">
                <a:solidFill>
                  <a:srgbClr val="000000"/>
                </a:solidFill>
                <a:effectLst/>
                <a:latin typeface="Times New Roman" pitchFamily="24"/>
                <a:ea typeface="宋体" pitchFamily="24"/>
                <a:cs typeface="宋体" pitchFamily="24"/>
              </a:rPr>
              <a:t>后的图形</a:t>
            </a:r>
            <a:r>
              <a:rPr lang="en-US" altLang="zh-CN" sz="2400" b="0" i="0" u="none">
                <a:solidFill>
                  <a:srgbClr val="000000"/>
                </a:solidFill>
                <a:effectLst/>
                <a:latin typeface="Times New Roman" pitchFamily="24"/>
                <a:ea typeface="Times New Roman" pitchFamily="24"/>
                <a:cs typeface="宋体" pitchFamily="24"/>
              </a:rPr>
              <a:t>.</a:t>
            </a:r>
          </a:p>
        </p:txBody>
      </p:sp>
      <p:pic>
        <p:nvPicPr>
          <p:cNvPr id="12430" name="yt_image_1243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11231" y="2011799"/>
            <a:ext cx="2369536" cy="1354048"/>
          </a:xfrm>
          <a:prstGeom prst="rect">
            <a:avLst/>
          </a:prstGeom>
          <a:noFill/>
          <a:extLst>
            <a:ext uri="{909E8E84-426E-40DD-AFC4-6F175D3DCCD1}">
              <a14:hiddenFill xmlns:a14="http://schemas.microsoft.com/office/drawing/2010/main">
                <a:solidFill>
                  <a:srgbClr val="FFFFFF"/>
                </a:solidFill>
              </a14:hiddenFill>
            </a:ext>
          </a:extLst>
        </p:spPr>
      </p:pic>
      <p:sp>
        <p:nvSpPr>
          <p:cNvPr id="12432" name="yt_shape_12432"/>
          <p:cNvSpPr txBox="1"/>
          <p:nvPr/>
        </p:nvSpPr>
        <p:spPr>
          <a:xfrm>
            <a:off x="540000" y="3416336"/>
            <a:ext cx="681276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中</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ABC</a:t>
            </a:r>
            <a:r>
              <a:rPr lang="zh-CN" altLang="zh-CN" sz="2400" b="0" i="0" u="none">
                <a:solidFill>
                  <a:srgbClr val="FF0000"/>
                </a:solidFill>
                <a:effectLst/>
                <a:latin typeface="Times New Roman" pitchFamily="24"/>
                <a:ea typeface="黑体" pitchFamily="24"/>
                <a:cs typeface="宋体" pitchFamily="24"/>
              </a:rPr>
              <a:t>即为所求</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答案不唯一</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p>
        </p:txBody>
      </p:sp>
      <p:pic>
        <p:nvPicPr>
          <p:cNvPr id="12433" name="yt_image_1243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925944" y="4048003"/>
            <a:ext cx="2340111" cy="14562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432">
                                            <p:txEl>
                                              <p:pRg st="0" end="0"/>
                                            </p:txEl>
                                          </p:spTgt>
                                        </p:tgtEl>
                                        <p:attrNameLst>
                                          <p:attrName>style.visibility</p:attrName>
                                        </p:attrNameLst>
                                      </p:cBhvr>
                                      <p:to>
                                        <p:strVal val="visible"/>
                                      </p:to>
                                    </p:set>
                                    <p:animEffect transition="in" filter="blinds(horizontal)">
                                      <p:cBhvr>
                                        <p:cTn id="7" dur="500"/>
                                        <p:tgtEl>
                                          <p:spTgt spid="1243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433"/>
                                        </p:tgtEl>
                                        <p:attrNameLst>
                                          <p:attrName>style.visibility</p:attrName>
                                        </p:attrNameLst>
                                      </p:cBhvr>
                                      <p:to>
                                        <p:strVal val="visible"/>
                                      </p:to>
                                    </p:set>
                                    <p:animEffect transition="in" filter="blinds(horizontal)">
                                      <p:cBhvr>
                                        <p:cTn id="10" dur="500"/>
                                        <p:tgtEl>
                                          <p:spTgt spid="12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3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35" name="yt_shape_12435"/>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利用对称性可以设计出美丽的图案</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在边长为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的方格纸中</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有如图所示的四边形</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顶点都在格点上</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2436" name="yt_shape_12436"/>
          <p:cNvSpPr txBox="1"/>
          <p:nvPr/>
        </p:nvSpPr>
        <p:spPr>
          <a:xfrm>
            <a:off x="540119" y="1859435"/>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先作出该四边形关于直线</a:t>
            </a:r>
            <a:r>
              <a:rPr lang="en-US" altLang="zh-CN" sz="2400" b="0" i="1" u="none">
                <a:solidFill>
                  <a:srgbClr val="000000"/>
                </a:solidFill>
                <a:effectLst/>
                <a:latin typeface="Times New Roman" pitchFamily="24"/>
                <a:ea typeface="Times New Roman" pitchFamily="24"/>
                <a:cs typeface="宋体" pitchFamily="24"/>
              </a:rPr>
              <a:t>l</a:t>
            </a:r>
            <a:r>
              <a:rPr lang="zh-CN" altLang="zh-CN" sz="2400" b="0" i="0" u="none">
                <a:solidFill>
                  <a:srgbClr val="000000"/>
                </a:solidFill>
                <a:effectLst/>
                <a:latin typeface="Times New Roman" pitchFamily="24"/>
                <a:ea typeface="宋体" pitchFamily="24"/>
                <a:cs typeface="宋体" pitchFamily="24"/>
              </a:rPr>
              <a:t>成轴对称的图形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再作出上面所作的图形连同原四边形绕点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按顺时针方向旋转</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后的图形</a:t>
            </a:r>
            <a:r>
              <a:rPr lang="zh-CN" altLang="zh-CN" sz="2400" b="0" i="0" u="none">
                <a:solidFill>
                  <a:srgbClr val="000000"/>
                </a:solidFill>
                <a:effectLst/>
                <a:latin typeface="Times New Roman" pitchFamily="24"/>
                <a:ea typeface="Times New Roman" pitchFamily="24"/>
                <a:cs typeface="宋体" pitchFamily="24"/>
              </a:rPr>
              <a:t>；</a:t>
            </a:r>
          </a:p>
        </p:txBody>
      </p:sp>
      <p:sp>
        <p:nvSpPr>
          <p:cNvPr id="2" name="yt_shape_12437"/>
          <p:cNvSpPr txBox="1"/>
          <p:nvPr/>
        </p:nvSpPr>
        <p:spPr>
          <a:xfrm>
            <a:off x="540000" y="2971234"/>
            <a:ext cx="269304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如图所示</a:t>
            </a:r>
            <a:r>
              <a:rPr lang="en-US" altLang="zh-CN" sz="2400" b="0" i="0" u="none">
                <a:solidFill>
                  <a:srgbClr val="FF0000"/>
                </a:solidFill>
                <a:effectLst/>
                <a:latin typeface="Times New Roman" pitchFamily="24"/>
                <a:ea typeface="Times New Roman" pitchFamily="24"/>
                <a:cs typeface="宋体" pitchFamily="24"/>
              </a:rPr>
              <a:t>.</a:t>
            </a:r>
          </a:p>
        </p:txBody>
      </p:sp>
      <p:pic>
        <p:nvPicPr>
          <p:cNvPr id="12438" name="yt_image_1243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695039" y="2971234"/>
            <a:ext cx="1956960" cy="2177314"/>
          </a:xfrm>
          <a:prstGeom prst="rect">
            <a:avLst/>
          </a:prstGeom>
          <a:noFill/>
          <a:extLst>
            <a:ext uri="{909E8E84-426E-40DD-AFC4-6F175D3DCCD1}">
              <a14:hiddenFill xmlns:a14="http://schemas.microsoft.com/office/drawing/2010/main">
                <a:solidFill>
                  <a:srgbClr val="FFFFFF"/>
                </a:solidFill>
              </a14:hiddenFill>
            </a:ext>
          </a:extLst>
        </p:spPr>
      </p:pic>
      <p:pic>
        <p:nvPicPr>
          <p:cNvPr id="6" name="yt_image_12440">
            <a:extLst>
              <a:ext uri="{FF2B5EF4-FFF2-40B4-BE49-F238E27FC236}">
                <a16:creationId xmlns:a16="http://schemas.microsoft.com/office/drawing/2014/main" id="{E78A590D-A6DF-4A20-AC39-89A22AB66899}"/>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375920" y="3394523"/>
            <a:ext cx="1955673" cy="22928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42" name="yt_shape_12442"/>
          <p:cNvSpPr txBox="1"/>
          <p:nvPr/>
        </p:nvSpPr>
        <p:spPr>
          <a:xfrm>
            <a:off x="540000" y="980728"/>
            <a:ext cx="607858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完成上述设计后</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求出整个图案的面积</a:t>
            </a:r>
            <a:r>
              <a:rPr lang="en-US" altLang="zh-CN" sz="2400" b="0" i="0" u="none">
                <a:solidFill>
                  <a:srgbClr val="000000"/>
                </a:solidFill>
                <a:effectLst/>
                <a:latin typeface="Times New Roman" pitchFamily="24"/>
                <a:ea typeface="Times New Roman" pitchFamily="24"/>
                <a:cs typeface="宋体" pitchFamily="24"/>
              </a:rPr>
              <a:t>.</a:t>
            </a:r>
          </a:p>
        </p:txBody>
      </p:sp>
      <p:sp>
        <p:nvSpPr>
          <p:cNvPr id="3" name="yt_shape_12443"/>
          <p:cNvSpPr txBox="1"/>
          <p:nvPr/>
        </p:nvSpPr>
        <p:spPr>
          <a:xfrm>
            <a:off x="540000" y="1612395"/>
            <a:ext cx="7232749"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边长为</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的方格纸中一个方格的面积是</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Times New Roman"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原四边形的面积为</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Times New Roman" pitchFamily="24"/>
                <a:cs typeface="Times New Roman"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整个图案的面积为</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20.</a:t>
            </a:r>
          </a:p>
        </p:txBody>
      </p:sp>
      <p:pic>
        <p:nvPicPr>
          <p:cNvPr id="12444" name="yt_image_1244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695039" y="1612395"/>
            <a:ext cx="1956960" cy="2177314"/>
          </a:xfrm>
          <a:prstGeom prst="rect">
            <a:avLst/>
          </a:prstGeom>
          <a:noFill/>
          <a:extLst>
            <a:ext uri="{909E8E84-426E-40DD-AFC4-6F175D3DCCD1}">
              <a14:hiddenFill xmlns:a14="http://schemas.microsoft.com/office/drawing/2010/main">
                <a:solidFill>
                  <a:srgbClr val="FFFFFF"/>
                </a:solidFill>
              </a14:hiddenFill>
            </a:ext>
          </a:extLst>
        </p:spPr>
      </p:pic>
      <p:pic>
        <p:nvPicPr>
          <p:cNvPr id="6" name="yt_image_12440">
            <a:extLst>
              <a:ext uri="{FF2B5EF4-FFF2-40B4-BE49-F238E27FC236}">
                <a16:creationId xmlns:a16="http://schemas.microsoft.com/office/drawing/2014/main" id="{E46C55C4-87F7-476A-880A-6093188412F6}"/>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375920" y="3394523"/>
            <a:ext cx="1955673" cy="22928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46" name="yt_shape_12446"/>
          <p:cNvSpPr txBox="1"/>
          <p:nvPr/>
        </p:nvSpPr>
        <p:spPr>
          <a:xfrm>
            <a:off x="540000" y="737956"/>
            <a:ext cx="4257576" cy="702372"/>
          </a:xfrm>
          <a:prstGeom prst="rect">
            <a:avLst/>
          </a:prstGeom>
        </p:spPr>
        <p:txBody>
          <a:bodyPr vert="horz" wrap="none" lIns="0" tIns="0" rIns="0" bIns="0" rtlCol="0">
            <a:spAutoFit/>
          </a:bodyPr>
          <a:lstStyle/>
          <a:p>
            <a:pPr algn="l"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7d659465-13ec-4adf-a912-699645bc6b66.png&quot;}"/>
            </a:endParaRPr>
          </a:p>
        </p:txBody>
      </p:sp>
      <p:sp>
        <p:nvSpPr>
          <p:cNvPr id="12447" name="yt_shape_12447"/>
          <p:cNvSpPr txBox="1"/>
          <p:nvPr/>
        </p:nvSpPr>
        <p:spPr>
          <a:xfrm>
            <a:off x="540119" y="1440328"/>
            <a:ext cx="11111999" cy="1730410"/>
          </a:xfrm>
          <a:prstGeom prst="rect">
            <a:avLst/>
          </a:prstGeom>
        </p:spPr>
        <p:txBody>
          <a:bodyPr vert="horz" wrap="square" lIns="0" tIns="0" rIns="0" bIns="0" rtlCol="0">
            <a:spAutoFit/>
          </a:bodyPr>
          <a:lstStyle/>
          <a:p>
            <a:pPr algn="just" eaLnBrk="1" latinLnBrk="0" hangingPunct="0">
              <a:lnSpc>
                <a:spcPct val="120000"/>
              </a:lnSpc>
            </a:pPr>
            <a:r>
              <a:rPr lang="en-US" altLang="zh-CN" sz="2400" b="0" i="0" u="none" dirty="0">
                <a:solidFill>
                  <a:srgbClr val="000000"/>
                </a:solidFill>
                <a:effectLst/>
                <a:latin typeface="Times New Roman" pitchFamily="24"/>
                <a:ea typeface="Times New Roman" pitchFamily="24"/>
                <a:cs typeface="宋体" pitchFamily="24"/>
              </a:rPr>
              <a:t>12.</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核心素养</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创新意识</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以给出的图形</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两个相同的圆、两个相同的等边三角形、两条等长的线段</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为构件</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各设计一个构思独特且有意义的轴对称图形或中心对称图形</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举例</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如图</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左框中是符合要求的一个图形</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你还能构思出其他的图形吗</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请在右框中画出与之不同的图形</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2448" name="yt_image_1244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966777" y="3212976"/>
            <a:ext cx="4737735" cy="344500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382564464">
            <a:extLst>
              <a:ext uri="{FF2B5EF4-FFF2-40B4-BE49-F238E27FC236}">
                <a16:creationId xmlns:a16="http://schemas.microsoft.com/office/drawing/2014/main" id="{3AA65008-8A83-5053-E4CC-D6945938397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762109"/>
            <a:ext cx="4089464" cy="647273"/>
          </a:xfrm>
          <a:prstGeom prst="rect">
            <a:avLst/>
          </a:prstGeom>
        </p:spPr>
      </p:pic>
      <p:sp>
        <p:nvSpPr>
          <p:cNvPr id="2" name="矩形 1">
            <a:extLst>
              <a:ext uri="{FF2B5EF4-FFF2-40B4-BE49-F238E27FC236}">
                <a16:creationId xmlns:a16="http://schemas.microsoft.com/office/drawing/2014/main" id="{EFCE530C-F7A7-A153-D6B5-1381F85FF15A}"/>
              </a:ext>
            </a:extLst>
          </p:cNvPr>
          <p:cNvSpPr/>
          <p:nvPr/>
        </p:nvSpPr>
        <p:spPr>
          <a:xfrm>
            <a:off x="9439619" y="3295356"/>
            <a:ext cx="935572" cy="47181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1CE496FC-5ECB-4030-9E4E-95D2FD192174}"/>
              </a:ext>
            </a:extLst>
          </p:cNvPr>
          <p:cNvSpPr/>
          <p:nvPr/>
        </p:nvSpPr>
        <p:spPr>
          <a:xfrm>
            <a:off x="9343757" y="4479699"/>
            <a:ext cx="1152128" cy="47181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6EB50F0F-44A0-4AC8-9568-24BC2357BE50}"/>
              </a:ext>
            </a:extLst>
          </p:cNvPr>
          <p:cNvSpPr/>
          <p:nvPr/>
        </p:nvSpPr>
        <p:spPr>
          <a:xfrm>
            <a:off x="9127733" y="5865890"/>
            <a:ext cx="1515112" cy="471816"/>
          </a:xfrm>
          <a:prstGeom prst="rect">
            <a:avLst/>
          </a:prstGeom>
          <a:solidFill>
            <a:srgbClr val="FFFFF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yt_shape_12450">
            <a:extLst>
              <a:ext uri="{FF2B5EF4-FFF2-40B4-BE49-F238E27FC236}">
                <a16:creationId xmlns:a16="http://schemas.microsoft.com/office/drawing/2014/main" id="{31E221E6-BE31-4DD5-9ADF-A9AE8BC45C6C}"/>
              </a:ext>
            </a:extLst>
          </p:cNvPr>
          <p:cNvSpPr txBox="1"/>
          <p:nvPr/>
        </p:nvSpPr>
        <p:spPr>
          <a:xfrm>
            <a:off x="629768" y="3338657"/>
            <a:ext cx="407803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如图所示</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答案不唯一</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par>
                                <p:cTn id="8" presetID="3" presetClass="exit" presetSubtype="10" fill="hold" grpId="0" nodeType="withEffect">
                                  <p:stCondLst>
                                    <p:cond delay="0"/>
                                  </p:stCondLst>
                                  <p:childTnLst>
                                    <p:animEffect transition="out" filter="blinds(horizontal)">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0" nodeType="clickEffect">
                                  <p:stCondLst>
                                    <p:cond delay="0"/>
                                  </p:stCondLst>
                                  <p:childTnLst>
                                    <p:animEffect transition="out" filter="blinds(horizontal)">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0" nodeType="clickEffect">
                                  <p:stCondLst>
                                    <p:cond delay="0"/>
                                  </p:stCondLst>
                                  <p:childTnLst>
                                    <p:animEffect transition="out" filter="blinds(horizontal)">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67" name="yt_shape_12367"/>
          <p:cNvSpPr txBox="1"/>
          <p:nvPr/>
        </p:nvSpPr>
        <p:spPr>
          <a:xfrm>
            <a:off x="540119" y="900000"/>
            <a:ext cx="11111999"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下列基本图形中</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经过平移、旋转或轴对称变换后</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不能得到如图的是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pic>
        <p:nvPicPr>
          <p:cNvPr id="12368" name="yt_image_1236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619593" y="1765361"/>
            <a:ext cx="1261872" cy="1311021"/>
          </a:xfrm>
          <a:prstGeom prst="rect">
            <a:avLst/>
          </a:prstGeom>
          <a:noFill/>
          <a:extLst>
            <a:ext uri="{909E8E84-426E-40DD-AFC4-6F175D3DCCD1}">
              <a14:hiddenFill xmlns:a14="http://schemas.microsoft.com/office/drawing/2010/main">
                <a:solidFill>
                  <a:srgbClr val="FFFFFF"/>
                </a:solidFill>
              </a14:hiddenFill>
            </a:ext>
          </a:extLst>
        </p:spPr>
      </p:pic>
      <p:pic>
        <p:nvPicPr>
          <p:cNvPr id="12370" name="yt_image_1237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2848179" y="2194584"/>
            <a:ext cx="169164" cy="169164"/>
          </a:xfrm>
          <a:prstGeom prst="rect">
            <a:avLst/>
          </a:prstGeom>
          <a:noFill/>
          <a:extLst>
            <a:ext uri="{909E8E84-426E-40DD-AFC4-6F175D3DCCD1}">
              <a14:hiddenFill xmlns:a14="http://schemas.microsoft.com/office/drawing/2010/main">
                <a:solidFill>
                  <a:srgbClr val="FFFFFF"/>
                </a:solidFill>
              </a14:hiddenFill>
            </a:ext>
          </a:extLst>
        </p:spPr>
      </p:pic>
      <p:pic>
        <p:nvPicPr>
          <p:cNvPr id="12371" name="yt_image_1237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3858013" y="2194584"/>
            <a:ext cx="490347" cy="169164"/>
          </a:xfrm>
          <a:prstGeom prst="rect">
            <a:avLst/>
          </a:prstGeom>
          <a:noFill/>
          <a:extLst>
            <a:ext uri="{909E8E84-426E-40DD-AFC4-6F175D3DCCD1}">
              <a14:hiddenFill xmlns:a14="http://schemas.microsoft.com/office/drawing/2010/main">
                <a:solidFill>
                  <a:srgbClr val="FFFFFF"/>
                </a:solidFill>
              </a14:hiddenFill>
            </a:ext>
          </a:extLst>
        </p:spPr>
      </p:pic>
      <p:pic>
        <p:nvPicPr>
          <p:cNvPr id="12372" name="yt_image_1237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5189030" y="1865400"/>
            <a:ext cx="498348" cy="498348"/>
          </a:xfrm>
          <a:prstGeom prst="rect">
            <a:avLst/>
          </a:prstGeom>
          <a:noFill/>
          <a:extLst>
            <a:ext uri="{909E8E84-426E-40DD-AFC4-6F175D3DCCD1}">
              <a14:hiddenFill xmlns:a14="http://schemas.microsoft.com/office/drawing/2010/main">
                <a:solidFill>
                  <a:srgbClr val="FFFFFF"/>
                </a:solidFill>
              </a14:hiddenFill>
            </a:ext>
          </a:extLst>
        </p:spPr>
      </p:pic>
      <p:pic>
        <p:nvPicPr>
          <p:cNvPr id="12373" name="yt_image_1237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6528048" y="1700808"/>
            <a:ext cx="662940" cy="662940"/>
          </a:xfrm>
          <a:prstGeom prst="rect">
            <a:avLst/>
          </a:prstGeom>
          <a:noFill/>
          <a:extLst>
            <a:ext uri="{909E8E84-426E-40DD-AFC4-6F175D3DCCD1}">
              <a14:hiddenFill xmlns:a14="http://schemas.microsoft.com/office/drawing/2010/main">
                <a:solidFill>
                  <a:srgbClr val="FFFFFF"/>
                </a:solidFill>
              </a14:hiddenFill>
            </a:ext>
          </a:extLst>
        </p:spPr>
      </p:pic>
      <p:sp>
        <p:nvSpPr>
          <p:cNvPr id="12376" name="yt_shape_12376"/>
          <p:cNvSpPr txBox="1"/>
          <p:nvPr/>
        </p:nvSpPr>
        <p:spPr>
          <a:xfrm>
            <a:off x="2817309" y="2637810"/>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p>
        </p:txBody>
      </p:sp>
      <p:sp>
        <p:nvSpPr>
          <p:cNvPr id="12377" name="yt_shape_12377"/>
          <p:cNvSpPr txBox="1"/>
          <p:nvPr/>
        </p:nvSpPr>
        <p:spPr>
          <a:xfrm>
            <a:off x="3984554" y="2637810"/>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B</a:t>
            </a:r>
          </a:p>
        </p:txBody>
      </p:sp>
      <p:sp>
        <p:nvSpPr>
          <p:cNvPr id="12378" name="yt_shape_12378"/>
          <p:cNvSpPr txBox="1"/>
          <p:nvPr/>
        </p:nvSpPr>
        <p:spPr>
          <a:xfrm>
            <a:off x="5338041" y="2637810"/>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p>
        </p:txBody>
      </p:sp>
      <p:sp>
        <p:nvSpPr>
          <p:cNvPr id="12379" name="yt_shape_12379"/>
          <p:cNvSpPr txBox="1"/>
          <p:nvPr/>
        </p:nvSpPr>
        <p:spPr>
          <a:xfrm>
            <a:off x="6776052" y="2634779"/>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p>
        </p:txBody>
      </p:sp>
      <p:sp>
        <p:nvSpPr>
          <p:cNvPr id="2" name="文本框 1">
            <a:extLst>
              <a:ext uri="{FF2B5EF4-FFF2-40B4-BE49-F238E27FC236}">
                <a16:creationId xmlns:a16="http://schemas.microsoft.com/office/drawing/2014/main" id="{AE71AB5A-DF24-2464-3AEF-A350A714357E}"/>
              </a:ext>
            </a:extLst>
          </p:cNvPr>
          <p:cNvSpPr txBox="1"/>
          <p:nvPr/>
        </p:nvSpPr>
        <p:spPr>
          <a:xfrm>
            <a:off x="10737107" y="85319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13" name="yt_shape_12380">
            <a:extLst>
              <a:ext uri="{FF2B5EF4-FFF2-40B4-BE49-F238E27FC236}">
                <a16:creationId xmlns:a16="http://schemas.microsoft.com/office/drawing/2014/main" id="{D1B07FF5-BCC1-469F-9CB2-EB465BF37732}"/>
              </a:ext>
            </a:extLst>
          </p:cNvPr>
          <p:cNvSpPr txBox="1"/>
          <p:nvPr/>
        </p:nvSpPr>
        <p:spPr>
          <a:xfrm>
            <a:off x="540119" y="3427806"/>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楷体" pitchFamily="24"/>
                <a:cs typeface="宋体" pitchFamily="24"/>
              </a:rPr>
              <a:t>吉林省中考</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第二十四届北京冬奥会入场式引导牌上的图案融入了中国结和雪花两种元素</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如图</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这个图案绕着它的中心旋转角</a:t>
            </a:r>
            <a:r>
              <a:rPr lang="en-US" altLang="zh-CN" sz="2400" b="0" i="1" u="none" dirty="0">
                <a:solidFill>
                  <a:srgbClr val="000000"/>
                </a:solidFill>
                <a:effectLst/>
                <a:latin typeface="Times New Roman" pitchFamily="24"/>
                <a:ea typeface="Times New Roman" pitchFamily="24"/>
                <a:cs typeface="宋体" pitchFamily="24"/>
              </a:rPr>
              <a:t>α</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0°</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α</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360°</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后能够与它本身重合</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则角</a:t>
            </a:r>
            <a:r>
              <a:rPr lang="en-US" altLang="zh-CN" sz="2400" b="0" i="1" u="none" dirty="0">
                <a:solidFill>
                  <a:srgbClr val="000000"/>
                </a:solidFill>
                <a:effectLst/>
                <a:latin typeface="Times New Roman" pitchFamily="24"/>
                <a:ea typeface="Times New Roman" pitchFamily="24"/>
                <a:cs typeface="宋体" pitchFamily="24"/>
              </a:rPr>
              <a:t>α</a:t>
            </a:r>
            <a:r>
              <a:rPr lang="zh-CN" altLang="zh-CN" sz="2400" b="0" i="0" u="none" dirty="0">
                <a:solidFill>
                  <a:srgbClr val="000000"/>
                </a:solidFill>
                <a:effectLst/>
                <a:latin typeface="Times New Roman" pitchFamily="24"/>
                <a:ea typeface="宋体" pitchFamily="24"/>
                <a:cs typeface="宋体" pitchFamily="24"/>
              </a:rPr>
              <a:t>可以为</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60</a:t>
            </a:r>
            <a:r>
              <a:rPr lang="zh-CN"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答案不唯一</a:t>
            </a:r>
            <a:r>
              <a:rPr lang="zh-CN"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度</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写出一个即可</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 </a:t>
            </a:r>
          </a:p>
        </p:txBody>
      </p:sp>
      <p:pic>
        <p:nvPicPr>
          <p:cNvPr id="14" name="yt_image_12381">
            <a:extLst>
              <a:ext uri="{FF2B5EF4-FFF2-40B4-BE49-F238E27FC236}">
                <a16:creationId xmlns:a16="http://schemas.microsoft.com/office/drawing/2014/main" id="{983DEF5C-BCC6-424D-9DE3-F00E210667E7}"/>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7" cstate="print"/>
          <a:srcRect/>
          <a:stretch>
            <a:fillRect/>
          </a:stretch>
        </p:blipFill>
        <p:spPr bwMode="auto">
          <a:xfrm>
            <a:off x="5353049" y="5019736"/>
            <a:ext cx="1485900" cy="1299591"/>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a:extLst>
              <a:ext uri="{FF2B5EF4-FFF2-40B4-BE49-F238E27FC236}">
                <a16:creationId xmlns:a16="http://schemas.microsoft.com/office/drawing/2014/main" id="{5AEF8C89-CBA9-4589-91C9-511800DADCBC}"/>
              </a:ext>
            </a:extLst>
          </p:cNvPr>
          <p:cNvSpPr txBox="1"/>
          <p:nvPr/>
        </p:nvSpPr>
        <p:spPr>
          <a:xfrm>
            <a:off x="3658446" y="4305082"/>
            <a:ext cx="292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60</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答案不唯一</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83" name="yt_shape_12383"/>
          <p:cNvSpPr txBox="1"/>
          <p:nvPr/>
        </p:nvSpPr>
        <p:spPr>
          <a:xfrm>
            <a:off x="540000" y="900000"/>
            <a:ext cx="800219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如图所示</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下列图形均可以由</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基本图案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通过变换得到</a:t>
            </a:r>
            <a:r>
              <a:rPr lang="en-US" altLang="zh-CN" sz="2400" b="0" i="0" u="none">
                <a:solidFill>
                  <a:srgbClr val="000000"/>
                </a:solidFill>
                <a:effectLst/>
                <a:latin typeface="Times New Roman" pitchFamily="24"/>
                <a:ea typeface="Times New Roman" pitchFamily="24"/>
                <a:cs typeface="宋体" pitchFamily="24"/>
              </a:rPr>
              <a:t>.</a:t>
            </a:r>
          </a:p>
        </p:txBody>
      </p:sp>
      <p:pic>
        <p:nvPicPr>
          <p:cNvPr id="12384" name="yt_image_1238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704272" y="1531667"/>
            <a:ext cx="4783455" cy="1052703"/>
          </a:xfrm>
          <a:prstGeom prst="rect">
            <a:avLst/>
          </a:prstGeom>
          <a:noFill/>
          <a:extLst>
            <a:ext uri="{909E8E84-426E-40DD-AFC4-6F175D3DCCD1}">
              <a14:hiddenFill xmlns:a14="http://schemas.microsoft.com/office/drawing/2010/main">
                <a:solidFill>
                  <a:srgbClr val="FFFFFF"/>
                </a:solidFill>
              </a14:hiddenFill>
            </a:ext>
          </a:extLst>
        </p:spPr>
      </p:pic>
      <p:sp>
        <p:nvSpPr>
          <p:cNvPr id="12386" name="yt_shape_12386"/>
          <p:cNvSpPr txBox="1"/>
          <p:nvPr/>
        </p:nvSpPr>
        <p:spPr>
          <a:xfrm>
            <a:off x="540000" y="2648372"/>
            <a:ext cx="915635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通过平移变换</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但不能通过旋转变换得到的图案是</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宋体" pitchFamily="24"/>
                <a:ea typeface="宋体" pitchFamily="24"/>
                <a:cs typeface="宋体" pitchFamily="24"/>
              </a:rPr>
              <a:t>①⑤</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 </a:t>
            </a:r>
          </a:p>
        </p:txBody>
      </p:sp>
      <p:sp>
        <p:nvSpPr>
          <p:cNvPr id="12387" name="yt_shape_12387"/>
          <p:cNvSpPr txBox="1"/>
          <p:nvPr/>
        </p:nvSpPr>
        <p:spPr>
          <a:xfrm>
            <a:off x="540000" y="3127675"/>
            <a:ext cx="977190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可以通过旋转变换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但不能通过平移变换得到的图案是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②⑥</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sp>
        <p:nvSpPr>
          <p:cNvPr id="12388" name="yt_shape_12388"/>
          <p:cNvSpPr txBox="1"/>
          <p:nvPr/>
        </p:nvSpPr>
        <p:spPr>
          <a:xfrm>
            <a:off x="540000" y="3606978"/>
            <a:ext cx="923329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既可以由平移变换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也可以由旋转变换得到的图案是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③④</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3176107F-2791-9738-7FF5-83FFF29D5809}"/>
              </a:ext>
            </a:extLst>
          </p:cNvPr>
          <p:cNvSpPr txBox="1"/>
          <p:nvPr/>
        </p:nvSpPr>
        <p:spPr>
          <a:xfrm>
            <a:off x="8222389" y="2588119"/>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①⑤</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2E1B17ED-BFEF-9B69-5B4F-11EAF9A6287F}"/>
              </a:ext>
            </a:extLst>
          </p:cNvPr>
          <p:cNvSpPr txBox="1"/>
          <p:nvPr/>
        </p:nvSpPr>
        <p:spPr>
          <a:xfrm>
            <a:off x="8831989" y="3067422"/>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②⑥</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4" name="文本框 3">
            <a:extLst>
              <a:ext uri="{FF2B5EF4-FFF2-40B4-BE49-F238E27FC236}">
                <a16:creationId xmlns:a16="http://schemas.microsoft.com/office/drawing/2014/main" id="{9657CA94-B4C1-7305-48CA-6AB413C2C20E}"/>
              </a:ext>
            </a:extLst>
          </p:cNvPr>
          <p:cNvSpPr txBox="1"/>
          <p:nvPr/>
        </p:nvSpPr>
        <p:spPr>
          <a:xfrm>
            <a:off x="8527189" y="3546725"/>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③④</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89" name="yt_shape_12389"/>
          <p:cNvSpPr txBox="1"/>
          <p:nvPr/>
        </p:nvSpPr>
        <p:spPr>
          <a:xfrm>
            <a:off x="540000" y="900000"/>
            <a:ext cx="484748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如图是小亮设计地板图案的过程</a:t>
            </a:r>
            <a:r>
              <a:rPr lang="zh-CN" altLang="zh-CN" sz="2400" b="0" i="0" u="none">
                <a:solidFill>
                  <a:srgbClr val="000000"/>
                </a:solidFill>
                <a:effectLst/>
                <a:latin typeface="Times New Roman" pitchFamily="24"/>
                <a:ea typeface="Times New Roman" pitchFamily="24"/>
                <a:cs typeface="宋体" pitchFamily="24"/>
              </a:rPr>
              <a:t>：</a:t>
            </a:r>
          </a:p>
        </p:txBody>
      </p:sp>
      <p:pic>
        <p:nvPicPr>
          <p:cNvPr id="12390" name="yt_image_1239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867149" y="1531667"/>
            <a:ext cx="4457700" cy="1338453"/>
          </a:xfrm>
          <a:prstGeom prst="rect">
            <a:avLst/>
          </a:prstGeom>
          <a:noFill/>
          <a:extLst>
            <a:ext uri="{909E8E84-426E-40DD-AFC4-6F175D3DCCD1}">
              <a14:hiddenFill xmlns:a14="http://schemas.microsoft.com/office/drawing/2010/main">
                <a:solidFill>
                  <a:srgbClr val="FFFFFF"/>
                </a:solidFill>
              </a14:hiddenFill>
            </a:ext>
          </a:extLst>
        </p:spPr>
      </p:pic>
      <p:sp>
        <p:nvSpPr>
          <p:cNvPr id="12392" name="yt_shape_12392"/>
          <p:cNvSpPr txBox="1"/>
          <p:nvPr/>
        </p:nvSpPr>
        <p:spPr>
          <a:xfrm>
            <a:off x="540119" y="2934060"/>
            <a:ext cx="11111999" cy="1868910"/>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方法一</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由图</a:t>
            </a:r>
            <a:r>
              <a:rPr lang="en-US"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Times New Roman" pitchFamily="24"/>
                <a:ea typeface="宋体" pitchFamily="24"/>
                <a:cs typeface="宋体" pitchFamily="24"/>
              </a:rPr>
              <a:t>到图</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是采用</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轴对称</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方法设计的</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由图</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到图</a:t>
            </a:r>
            <a:r>
              <a:rPr lang="en-US" altLang="zh-CN" sz="2400" b="0" i="0" u="none" dirty="0">
                <a:solidFill>
                  <a:srgbClr val="000000"/>
                </a:solidFill>
                <a:effectLst/>
                <a:latin typeface="宋体" pitchFamily="24"/>
                <a:ea typeface="宋体" pitchFamily="24"/>
                <a:cs typeface="宋体" pitchFamily="24"/>
              </a:rPr>
              <a:t>③</a:t>
            </a:r>
            <a:r>
              <a:rPr lang="zh-CN" altLang="zh-CN" sz="2400" b="0" i="0" u="none" dirty="0">
                <a:solidFill>
                  <a:srgbClr val="000000"/>
                </a:solidFill>
                <a:effectLst/>
                <a:latin typeface="Times New Roman" pitchFamily="24"/>
                <a:ea typeface="宋体" pitchFamily="24"/>
                <a:cs typeface="宋体" pitchFamily="24"/>
              </a:rPr>
              <a:t>也是采用</a:t>
            </a:r>
            <a:r>
              <a:rPr lang="zh-CN" altLang="zh-CN" sz="100" b="0" i="0" spc="-100" dirty="0">
                <a:solidFill>
                  <a:srgbClr val="FF0000"/>
                </a:solidFill>
                <a:effectLst/>
                <a:latin typeface="Times New Roman" pitchFamily="12"/>
                <a:ea typeface="宋体" pitchFamily="12"/>
                <a:cs typeface="宋体" pitchFamily="12"/>
              </a:rPr>
              <a:t> </a:t>
            </a:r>
            <a:r>
              <a:rPr lang="zh-CN" altLang="zh-CN" sz="2400" b="0" i="0" u="sng" dirty="0">
                <a:solidFill>
                  <a:srgbClr val="FF0000"/>
                </a:solidFill>
                <a:effectLst/>
                <a:uFill>
                  <a:solidFill>
                    <a:srgbClr val="000000"/>
                  </a:solidFill>
                </a:uFill>
                <a:latin typeface="Times New Roman" pitchFamily="12"/>
                <a:ea typeface="宋体" pitchFamily="12"/>
                <a:cs typeface="宋体" pitchFamily="12"/>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轴对称</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方法设计的</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方法二</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由图</a:t>
            </a:r>
            <a:r>
              <a:rPr lang="en-US"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Times New Roman" pitchFamily="24"/>
                <a:ea typeface="宋体" pitchFamily="24"/>
                <a:cs typeface="宋体" pitchFamily="24"/>
              </a:rPr>
              <a:t>到图</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是采用</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旋转</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方法设计的</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旋转中心是</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正方形的中心</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由图</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到图</a:t>
            </a:r>
            <a:r>
              <a:rPr lang="en-US" altLang="zh-CN" sz="2400" b="0" i="0" u="none" dirty="0">
                <a:solidFill>
                  <a:srgbClr val="000000"/>
                </a:solidFill>
                <a:effectLst/>
                <a:latin typeface="宋体" pitchFamily="24"/>
                <a:ea typeface="宋体" pitchFamily="24"/>
                <a:cs typeface="宋体" pitchFamily="24"/>
              </a:rPr>
              <a:t>③</a:t>
            </a:r>
            <a:r>
              <a:rPr lang="zh-CN" altLang="zh-CN" sz="2400" b="0" i="0" u="none" dirty="0">
                <a:solidFill>
                  <a:srgbClr val="000000"/>
                </a:solidFill>
                <a:effectLst/>
                <a:latin typeface="Times New Roman" pitchFamily="24"/>
                <a:ea typeface="宋体" pitchFamily="24"/>
                <a:cs typeface="宋体" pitchFamily="24"/>
              </a:rPr>
              <a:t>也是采用</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旋转</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方法设计的</a:t>
            </a:r>
            <a:r>
              <a:rPr lang="zh-CN" altLang="zh-CN" sz="2400" b="0" i="0" u="none" dirty="0">
                <a:solidFill>
                  <a:srgbClr val="000000"/>
                </a:solidFill>
                <a:effectLst/>
                <a:latin typeface="Times New Roman" pitchFamily="24"/>
                <a:ea typeface="Times New Roman" pitchFamily="24"/>
                <a:cs typeface="Times New Roman" pitchFamily="24"/>
              </a:rPr>
              <a:t>，</a:t>
            </a:r>
            <a:r>
              <a:rPr lang="zh-CN" altLang="zh-CN" sz="2400" b="0" i="0" u="none" dirty="0">
                <a:solidFill>
                  <a:srgbClr val="000000"/>
                </a:solidFill>
                <a:effectLst/>
                <a:latin typeface="Times New Roman" pitchFamily="24"/>
                <a:ea typeface="宋体" pitchFamily="24"/>
                <a:cs typeface="宋体" pitchFamily="24"/>
              </a:rPr>
              <a:t>顺时针旋转</a:t>
            </a:r>
            <a:r>
              <a:rPr lang="zh-CN" altLang="zh-CN" sz="100" b="0" i="1" spc="-100" dirty="0">
                <a:solidFill>
                  <a:srgbClr val="FF0000"/>
                </a:solidFill>
                <a:effectLst/>
                <a:latin typeface="Times New Roman" pitchFamily="24"/>
                <a:ea typeface="宋体" pitchFamily="24"/>
                <a:cs typeface="宋体" pitchFamily="24"/>
              </a:rPr>
              <a:t> </a:t>
            </a:r>
            <a:r>
              <a:rPr lang="zh-CN" altLang="zh-CN" sz="2400" b="0" i="1"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90°</a:t>
            </a:r>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04167E99-FD2F-2FF6-98DB-EEEBA448D6FF}"/>
              </a:ext>
            </a:extLst>
          </p:cNvPr>
          <p:cNvSpPr txBox="1"/>
          <p:nvPr/>
        </p:nvSpPr>
        <p:spPr>
          <a:xfrm>
            <a:off x="4717308" y="2873807"/>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轴对称</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3" name="文本框 2">
            <a:extLst>
              <a:ext uri="{FF2B5EF4-FFF2-40B4-BE49-F238E27FC236}">
                <a16:creationId xmlns:a16="http://schemas.microsoft.com/office/drawing/2014/main" id="{6BA95CE5-1F39-96C1-40F3-E5FEC3D3DBF3}"/>
              </a:ext>
            </a:extLst>
          </p:cNvPr>
          <p:cNvSpPr txBox="1"/>
          <p:nvPr/>
        </p:nvSpPr>
        <p:spPr>
          <a:xfrm>
            <a:off x="11118107" y="2873807"/>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轴</a:t>
            </a:r>
            <a:endParaRPr lang="zh-CN" altLang="en-US">
              <a:solidFill>
                <a:srgbClr val="FF0000"/>
              </a:solidFill>
            </a:endParaRPr>
          </a:p>
        </p:txBody>
      </p:sp>
      <p:sp>
        <p:nvSpPr>
          <p:cNvPr id="4" name="文本框 3">
            <a:extLst>
              <a:ext uri="{FF2B5EF4-FFF2-40B4-BE49-F238E27FC236}">
                <a16:creationId xmlns:a16="http://schemas.microsoft.com/office/drawing/2014/main" id="{CC12A804-131D-A71B-1092-CD9DE533563B}"/>
              </a:ext>
            </a:extLst>
          </p:cNvPr>
          <p:cNvSpPr txBox="1"/>
          <p:nvPr/>
        </p:nvSpPr>
        <p:spPr>
          <a:xfrm>
            <a:off x="450108" y="3349295"/>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对称</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
        <p:nvSpPr>
          <p:cNvPr id="5" name="文本框 4">
            <a:extLst>
              <a:ext uri="{FF2B5EF4-FFF2-40B4-BE49-F238E27FC236}">
                <a16:creationId xmlns:a16="http://schemas.microsoft.com/office/drawing/2014/main" id="{FF2BCC6A-1E09-7046-E977-AA5F47C3A381}"/>
              </a:ext>
            </a:extLst>
          </p:cNvPr>
          <p:cNvSpPr txBox="1"/>
          <p:nvPr/>
        </p:nvSpPr>
        <p:spPr>
          <a:xfrm>
            <a:off x="7593801" y="3349295"/>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旋转</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
        <p:nvSpPr>
          <p:cNvPr id="6" name="文本框 5">
            <a:extLst>
              <a:ext uri="{FF2B5EF4-FFF2-40B4-BE49-F238E27FC236}">
                <a16:creationId xmlns:a16="http://schemas.microsoft.com/office/drawing/2014/main" id="{486E12CE-ADA1-E5EF-BC5D-160A7C810B72}"/>
              </a:ext>
            </a:extLst>
          </p:cNvPr>
          <p:cNvSpPr txBox="1"/>
          <p:nvPr/>
        </p:nvSpPr>
        <p:spPr>
          <a:xfrm>
            <a:off x="1059708" y="3811336"/>
            <a:ext cx="231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正方形的中心</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
        <p:nvSpPr>
          <p:cNvPr id="7" name="文本框 6">
            <a:extLst>
              <a:ext uri="{FF2B5EF4-FFF2-40B4-BE49-F238E27FC236}">
                <a16:creationId xmlns:a16="http://schemas.microsoft.com/office/drawing/2014/main" id="{82C54E20-0430-B017-8EEB-A7120CA89B7C}"/>
              </a:ext>
            </a:extLst>
          </p:cNvPr>
          <p:cNvSpPr txBox="1"/>
          <p:nvPr/>
        </p:nvSpPr>
        <p:spPr>
          <a:xfrm>
            <a:off x="7464152" y="3811336"/>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旋转</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
        <p:nvSpPr>
          <p:cNvPr id="8" name="文本框 7">
            <a:extLst>
              <a:ext uri="{FF2B5EF4-FFF2-40B4-BE49-F238E27FC236}">
                <a16:creationId xmlns:a16="http://schemas.microsoft.com/office/drawing/2014/main" id="{28B141A3-9C27-5D5F-9CFD-A46B80CE3BD1}"/>
              </a:ext>
            </a:extLst>
          </p:cNvPr>
          <p:cNvSpPr txBox="1"/>
          <p:nvPr/>
        </p:nvSpPr>
        <p:spPr>
          <a:xfrm>
            <a:off x="1059708" y="4300271"/>
            <a:ext cx="9119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90°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93" name="yt_shape_12393"/>
          <p:cNvSpPr txBox="1"/>
          <p:nvPr/>
        </p:nvSpPr>
        <p:spPr>
          <a:xfrm>
            <a:off x="540000" y="900000"/>
            <a:ext cx="302647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图案设计</a:t>
            </a:r>
          </a:p>
        </p:txBody>
      </p:sp>
      <p:sp>
        <p:nvSpPr>
          <p:cNvPr id="12394" name="yt_shape_12394"/>
          <p:cNvSpPr txBox="1"/>
          <p:nvPr/>
        </p:nvSpPr>
        <p:spPr>
          <a:xfrm>
            <a:off x="540119" y="1399565"/>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数学活动课上</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张老师组织同学们设计多姿多彩的几何图形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如图都是由边长为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的小等边三角形构成的网格</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每个网格图中有</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个小等边三角形已涂上阴影</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请同学们在余下的空白小等边三角形中选取一个涂上阴影</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使得</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个阴影小等边三角形组成一个轴对称图形或中心对称图形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请画出</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种不同的设计图形</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规定</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凡通过旋转能重合的图形视为同一种图形</a:t>
            </a:r>
            <a:r>
              <a:rPr lang="zh-CN" altLang="zh-CN" sz="2400" b="0" i="0" u="none">
                <a:solidFill>
                  <a:srgbClr val="000000"/>
                </a:solidFill>
                <a:effectLst/>
                <a:latin typeface="Times New Roman" pitchFamily="24"/>
                <a:ea typeface="Times New Roman" pitchFamily="24"/>
                <a:cs typeface="宋体" pitchFamily="24"/>
              </a:rPr>
              <a:t>）</a:t>
            </a:r>
          </a:p>
        </p:txBody>
      </p:sp>
      <p:sp>
        <p:nvSpPr>
          <p:cNvPr id="12397" name="yt_shape_12397"/>
          <p:cNvSpPr txBox="1"/>
          <p:nvPr/>
        </p:nvSpPr>
        <p:spPr>
          <a:xfrm>
            <a:off x="1202441" y="3951758"/>
            <a:ext cx="9710928" cy="828432"/>
          </a:xfrm>
          <a:prstGeom prst="rect">
            <a:avLst/>
          </a:prstGeom>
        </p:spPr>
        <p:txBody>
          <a:bodyPr vert="horz" wrap="none" lIns="0" tIns="0" rIns="0" bIns="0" rtlCol="0">
            <a:spAutoFit/>
          </a:bodyPr>
          <a:lstStyle/>
          <a:p>
            <a:pPr algn="l" eaLnBrk="1" latinLnBrk="0" hangingPunct="0">
              <a:lnSpc>
                <a:spcPct val="129999"/>
              </a:lnSpc>
            </a:pPr>
            <a:r>
              <a:rPr lang="en-US" altLang="zh-CN" sz="4600" b="0" i="0" u="none" spc="-4600">
                <a:solidFill>
                  <a:srgbClr val="1EE3CF"/>
                </a:solidFill>
                <a:effectLst/>
                <a:latin typeface="Times New Roman" pitchFamily="46"/>
                <a:ea typeface="宋体" pitchFamily="46"/>
                <a:cs typeface="宋体" pitchFamily="46"/>
              </a:rPr>
              <a:t> </a:t>
            </a:r>
            <a:r>
              <a:rPr lang="en-US" altLang="zh-CN" sz="4600" b="0" i="0" u="none" spc="36718">
                <a:solidFill>
                  <a:srgbClr val="1EE3CF"/>
                </a:solidFill>
                <a:effectLst/>
                <a:latin typeface="Times New Roman" pitchFamily="46"/>
                <a:ea typeface="宋体" pitchFamily="46"/>
                <a:cs typeface="宋体" pitchFamily="46"/>
              </a:rPr>
              <a:t> </a:t>
            </a:r>
            <a:r>
              <a:rPr lang="en-US" altLang="zh-CN" sz="4150" b="0" i="0" u="none" spc="36819">
                <a:solidFill>
                  <a:srgbClr val="1EE3CF"/>
                </a:solidFill>
                <a:effectLst/>
                <a:latin typeface="Times New Roman" pitchFamily="42"/>
                <a:ea typeface="宋体" pitchFamily="42"/>
                <a:cs typeface="宋体" pitchFamily="42"/>
              </a:rPr>
              <a:t> </a:t>
            </a:r>
          </a:p>
        </p:txBody>
      </p:sp>
      <p:pic>
        <p:nvPicPr>
          <p:cNvPr id="12395" name="yt_image_1239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1202441" y="3951758"/>
            <a:ext cx="4808160" cy="915840"/>
          </a:xfrm>
          <a:prstGeom prst="rect">
            <a:avLst/>
          </a:prstGeom>
          <a:noFill/>
          <a:extLst>
            <a:ext uri="{909E8E84-426E-40DD-AFC4-6F175D3DCCD1}">
              <a14:hiddenFill xmlns:a14="http://schemas.microsoft.com/office/drawing/2010/main">
                <a:solidFill>
                  <a:srgbClr val="FFFFFF"/>
                </a:solidFill>
              </a14:hiddenFill>
            </a:ext>
          </a:extLst>
        </p:spPr>
      </p:pic>
      <p:pic>
        <p:nvPicPr>
          <p:cNvPr id="12396" name="yt_image_1239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6010601" y="4040066"/>
            <a:ext cx="4805172" cy="827532"/>
          </a:xfrm>
          <a:prstGeom prst="rect">
            <a:avLst/>
          </a:prstGeom>
          <a:noFill/>
          <a:extLst>
            <a:ext uri="{909E8E84-426E-40DD-AFC4-6F175D3DCCD1}">
              <a14:hiddenFill xmlns:a14="http://schemas.microsoft.com/office/drawing/2010/main">
                <a:solidFill>
                  <a:srgbClr val="FFFFFF"/>
                </a:solidFill>
              </a14:hiddenFill>
            </a:ext>
          </a:extLst>
        </p:spPr>
      </p:pic>
      <p:sp>
        <p:nvSpPr>
          <p:cNvPr id="12399" name="yt_shape_12399"/>
          <p:cNvSpPr txBox="1"/>
          <p:nvPr/>
        </p:nvSpPr>
        <p:spPr>
          <a:xfrm>
            <a:off x="540000" y="4918184"/>
            <a:ext cx="192360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如图所示</a:t>
            </a:r>
            <a:r>
              <a:rPr lang="en-US" altLang="zh-CN" sz="2400" b="0" i="0" u="none" dirty="0">
                <a:solidFill>
                  <a:srgbClr val="FF0000"/>
                </a:solidFill>
                <a:effectLst/>
                <a:latin typeface="Times New Roman" pitchFamily="24"/>
                <a:ea typeface="Times New Roman" pitchFamily="24"/>
                <a:cs typeface="宋体" pitchFamily="24"/>
              </a:rPr>
              <a:t>.</a:t>
            </a:r>
          </a:p>
        </p:txBody>
      </p:sp>
      <p:pic>
        <p:nvPicPr>
          <p:cNvPr id="3" name="yt_shape_1684382564378">
            <a:extLst>
              <a:ext uri="{FF2B5EF4-FFF2-40B4-BE49-F238E27FC236}">
                <a16:creationId xmlns:a16="http://schemas.microsoft.com/office/drawing/2014/main" id="{F9CFACAE-DE98-839B-4B55-B2DE364E162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40629"/>
            <a:ext cx="1346264" cy="36317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96"/>
                                        </p:tgtEl>
                                        <p:attrNameLst>
                                          <p:attrName>style.visibility</p:attrName>
                                        </p:attrNameLst>
                                      </p:cBhvr>
                                      <p:to>
                                        <p:strVal val="visible"/>
                                      </p:to>
                                    </p:set>
                                    <p:animEffect transition="in" filter="blinds(horizontal)">
                                      <p:cBhvr>
                                        <p:cTn id="7" dur="500"/>
                                        <p:tgtEl>
                                          <p:spTgt spid="1239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399">
                                            <p:txEl>
                                              <p:pRg st="0" end="0"/>
                                            </p:txEl>
                                          </p:spTgt>
                                        </p:tgtEl>
                                        <p:attrNameLst>
                                          <p:attrName>style.visibility</p:attrName>
                                        </p:attrNameLst>
                                      </p:cBhvr>
                                      <p:to>
                                        <p:strVal val="visible"/>
                                      </p:to>
                                    </p:set>
                                    <p:animEffect transition="in" filter="blinds(horizontal)">
                                      <p:cBhvr>
                                        <p:cTn id="10" dur="500"/>
                                        <p:tgtEl>
                                          <p:spTgt spid="123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9"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00" name="yt_shape_12400"/>
          <p:cNvSpPr txBox="1"/>
          <p:nvPr/>
        </p:nvSpPr>
        <p:spPr>
          <a:xfrm>
            <a:off x="540000" y="900000"/>
            <a:ext cx="4078039" cy="693395"/>
          </a:xfrm>
          <a:prstGeom prst="rect">
            <a:avLst/>
          </a:prstGeom>
        </p:spPr>
        <p:txBody>
          <a:bodyPr vert="horz" wrap="none" lIns="0" tIns="0" rIns="0" bIns="0" rtlCol="0">
            <a:spAutoFit/>
          </a:bodyPr>
          <a:lstStyle/>
          <a:p>
            <a:pPr algn="l" eaLnBrk="1" latinLnBrk="0" hangingPunct="0">
              <a:lnSpc>
                <a:spcPct val="129999"/>
              </a:lnSpc>
            </a:pPr>
            <a:r>
              <a:rPr lang="zh-CN" altLang="zh-CN" sz="3850" b="0" i="0" u="none" spc="31800">
                <a:noFill/>
                <a:effectLst/>
                <a:latin typeface="Times New Roman" pitchFamily="38"/>
                <a:ea typeface="宋体" pitchFamily="38"/>
                <a:cs typeface="宋体" pitchFamily="38"/>
                <a:sym typeface="Finished"/>
              </a:rPr>
              <a:t>⁠</a:t>
            </a:r>
            <a:endParaRPr lang="zh-CN" altLang="zh-CN" sz="3850" b="0" i="0" u="none" spc="31800">
              <a:solidFill>
                <a:srgbClr val="1EE3CF"/>
              </a:solidFill>
              <a:effectLst/>
              <a:latin typeface="Times New Roman" pitchFamily="38"/>
              <a:ea typeface="宋体" pitchFamily="38"/>
              <a:cs typeface="宋体" pitchFamily="38"/>
              <a:sym typeface="Finished"/>
              <a:hlinkClick r:id="" action="ppaction://macro?name={&quot;type&quot;:&quot;ImageText&quot;,&quot;item&quot;:&quot;ImageText&quot;,&quot;path&quot;:&quot;\\ImageTexts\\d1845711-77be-447d-a7d3-22a178c85cbe.png&quot;}"/>
            </a:endParaRPr>
          </a:p>
        </p:txBody>
      </p:sp>
      <p:sp>
        <p:nvSpPr>
          <p:cNvPr id="12401" name="yt_shape_12401"/>
          <p:cNvSpPr txBox="1"/>
          <p:nvPr/>
        </p:nvSpPr>
        <p:spPr>
          <a:xfrm>
            <a:off x="540119" y="164418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下列这些美丽的图案都是在</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几何画板</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软件中利用旋转的知识在一个图案的基础上加工而成的</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每一个图案都可以看作是它的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基本图案</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绕着它的旋转中心旋转得来的</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旋转的角度为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graphicFrame>
        <p:nvGraphicFramePr>
          <p:cNvPr id="12403" name="yt_table_12403_skip" title="H_33.7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95116958"/>
              </p:ext>
            </p:extLst>
          </p:nvPr>
        </p:nvGraphicFramePr>
        <p:xfrm>
          <a:off x="2927648" y="4657130"/>
          <a:ext cx="5238783" cy="428054"/>
        </p:xfrm>
        <a:graphic>
          <a:graphicData uri="http://schemas.openxmlformats.org/drawingml/2006/table">
            <a:tbl>
              <a:tblPr/>
              <a:tblGrid>
                <a:gridCol w="1440675">
                  <a:extLst>
                    <a:ext uri="{9D8B030D-6E8A-4147-A177-3AD203B41FA5}">
                      <a16:colId xmlns:a16="http://schemas.microsoft.com/office/drawing/2014/main" val="10202"/>
                    </a:ext>
                  </a:extLst>
                </a:gridCol>
                <a:gridCol w="1429446">
                  <a:extLst>
                    <a:ext uri="{9D8B030D-6E8A-4147-A177-3AD203B41FA5}">
                      <a16:colId xmlns:a16="http://schemas.microsoft.com/office/drawing/2014/main" val="10203"/>
                    </a:ext>
                  </a:extLst>
                </a:gridCol>
                <a:gridCol w="1429446">
                  <a:extLst>
                    <a:ext uri="{9D8B030D-6E8A-4147-A177-3AD203B41FA5}">
                      <a16:colId xmlns:a16="http://schemas.microsoft.com/office/drawing/2014/main" val="10204"/>
                    </a:ext>
                  </a:extLst>
                </a:gridCol>
                <a:gridCol w="939216">
                  <a:extLst>
                    <a:ext uri="{9D8B030D-6E8A-4147-A177-3AD203B41FA5}">
                      <a16:colId xmlns:a16="http://schemas.microsoft.com/office/drawing/2014/main" val="10205"/>
                    </a:ext>
                  </a:extLst>
                </a:gridCol>
              </a:tblGrid>
              <a:tr h="370840">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A.30°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B.60°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C.90°</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D.120°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69"/>
                  </a:ext>
                </a:extLst>
              </a:tr>
            </a:tbl>
          </a:graphicData>
        </a:graphic>
      </p:graphicFrame>
      <p:pic>
        <p:nvPicPr>
          <p:cNvPr id="12402" name="yt_image_12402_skip" title="H_97.2">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927648" y="3242742"/>
            <a:ext cx="5382801" cy="138877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382564404">
            <a:extLst>
              <a:ext uri="{FF2B5EF4-FFF2-40B4-BE49-F238E27FC236}">
                <a16:creationId xmlns:a16="http://schemas.microsoft.com/office/drawing/2014/main" id="{66586456-2D10-184E-E0F2-1D11B9D3457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5708"/>
            <a:ext cx="3911664" cy="635274"/>
          </a:xfrm>
          <a:prstGeom prst="rect">
            <a:avLst/>
          </a:prstGeom>
        </p:spPr>
      </p:pic>
      <p:sp>
        <p:nvSpPr>
          <p:cNvPr id="2" name="文本框 1">
            <a:extLst>
              <a:ext uri="{FF2B5EF4-FFF2-40B4-BE49-F238E27FC236}">
                <a16:creationId xmlns:a16="http://schemas.microsoft.com/office/drawing/2014/main" id="{298AA371-B342-33F6-9E4A-829E5FC15BC4}"/>
              </a:ext>
            </a:extLst>
          </p:cNvPr>
          <p:cNvSpPr txBox="1"/>
          <p:nvPr/>
        </p:nvSpPr>
        <p:spPr>
          <a:xfrm>
            <a:off x="4412508" y="254835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05" name="yt_shape_12405"/>
          <p:cNvSpPr txBox="1"/>
          <p:nvPr/>
        </p:nvSpPr>
        <p:spPr>
          <a:xfrm>
            <a:off x="540119" y="111602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剪纸是中国的民间艺术</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剪纸的方法很多</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图中是一种剪纸方法的图示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先将纸折叠</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然后再剪</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展开即得到图案</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pic>
        <p:nvPicPr>
          <p:cNvPr id="12406" name="yt_image_1240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744277" y="2227823"/>
            <a:ext cx="4703445" cy="707517"/>
          </a:xfrm>
          <a:prstGeom prst="rect">
            <a:avLst/>
          </a:prstGeom>
          <a:noFill/>
          <a:extLst>
            <a:ext uri="{909E8E84-426E-40DD-AFC4-6F175D3DCCD1}">
              <a14:hiddenFill xmlns:a14="http://schemas.microsoft.com/office/drawing/2010/main">
                <a:solidFill>
                  <a:srgbClr val="FFFFFF"/>
                </a:solidFill>
              </a14:hiddenFill>
            </a:ext>
          </a:extLst>
        </p:spPr>
      </p:pic>
      <p:sp>
        <p:nvSpPr>
          <p:cNvPr id="12408" name="yt_shape_12408"/>
          <p:cNvSpPr txBox="1"/>
          <p:nvPr/>
        </p:nvSpPr>
        <p:spPr>
          <a:xfrm>
            <a:off x="540000" y="3225527"/>
            <a:ext cx="697626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下面四个图案</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不能用上述方法剪出的是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pic>
        <p:nvPicPr>
          <p:cNvPr id="12409" name="yt_image_1240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540000" y="3857194"/>
            <a:ext cx="765810" cy="909828"/>
          </a:xfrm>
          <a:prstGeom prst="rect">
            <a:avLst/>
          </a:prstGeom>
          <a:noFill/>
          <a:extLst>
            <a:ext uri="{909E8E84-426E-40DD-AFC4-6F175D3DCCD1}">
              <a14:hiddenFill xmlns:a14="http://schemas.microsoft.com/office/drawing/2010/main">
                <a:solidFill>
                  <a:srgbClr val="FFFFFF"/>
                </a:solidFill>
              </a14:hiddenFill>
            </a:ext>
          </a:extLst>
        </p:spPr>
      </p:pic>
      <p:pic>
        <p:nvPicPr>
          <p:cNvPr id="12410" name="yt_image_1241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1665810" y="3955492"/>
            <a:ext cx="811530" cy="811530"/>
          </a:xfrm>
          <a:prstGeom prst="rect">
            <a:avLst/>
          </a:prstGeom>
          <a:noFill/>
          <a:extLst>
            <a:ext uri="{909E8E84-426E-40DD-AFC4-6F175D3DCCD1}">
              <a14:hiddenFill xmlns:a14="http://schemas.microsoft.com/office/drawing/2010/main">
                <a:solidFill>
                  <a:srgbClr val="FFFFFF"/>
                </a:solidFill>
              </a14:hiddenFill>
            </a:ext>
          </a:extLst>
        </p:spPr>
      </p:pic>
      <p:pic>
        <p:nvPicPr>
          <p:cNvPr id="12411" name="yt_image_1241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2837340" y="3884626"/>
            <a:ext cx="882396" cy="882396"/>
          </a:xfrm>
          <a:prstGeom prst="rect">
            <a:avLst/>
          </a:prstGeom>
          <a:noFill/>
          <a:extLst>
            <a:ext uri="{909E8E84-426E-40DD-AFC4-6F175D3DCCD1}">
              <a14:hiddenFill xmlns:a14="http://schemas.microsoft.com/office/drawing/2010/main">
                <a:solidFill>
                  <a:srgbClr val="FFFFFF"/>
                </a:solidFill>
              </a14:hiddenFill>
            </a:ext>
          </a:extLst>
        </p:spPr>
      </p:pic>
      <p:pic>
        <p:nvPicPr>
          <p:cNvPr id="12412" name="yt_image_1241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4079736" y="3966922"/>
            <a:ext cx="800100" cy="800100"/>
          </a:xfrm>
          <a:prstGeom prst="rect">
            <a:avLst/>
          </a:prstGeom>
          <a:noFill/>
          <a:extLst>
            <a:ext uri="{909E8E84-426E-40DD-AFC4-6F175D3DCCD1}">
              <a14:hiddenFill xmlns:a14="http://schemas.microsoft.com/office/drawing/2010/main">
                <a:solidFill>
                  <a:srgbClr val="FFFFFF"/>
                </a:solidFill>
              </a14:hiddenFill>
            </a:ext>
          </a:extLst>
        </p:spPr>
      </p:pic>
      <p:sp>
        <p:nvSpPr>
          <p:cNvPr id="12415" name="yt_shape_12415"/>
          <p:cNvSpPr txBox="1"/>
          <p:nvPr/>
        </p:nvSpPr>
        <p:spPr>
          <a:xfrm>
            <a:off x="722871" y="4767022"/>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p>
        </p:txBody>
      </p:sp>
      <p:sp>
        <p:nvSpPr>
          <p:cNvPr id="12416" name="yt_shape_12416"/>
          <p:cNvSpPr txBox="1"/>
          <p:nvPr/>
        </p:nvSpPr>
        <p:spPr>
          <a:xfrm>
            <a:off x="1879948" y="4767022"/>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p>
        </p:txBody>
      </p:sp>
      <p:sp>
        <p:nvSpPr>
          <p:cNvPr id="12417" name="yt_shape_12417"/>
          <p:cNvSpPr txBox="1"/>
          <p:nvPr/>
        </p:nvSpPr>
        <p:spPr>
          <a:xfrm>
            <a:off x="3086911" y="4767022"/>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p>
        </p:txBody>
      </p:sp>
      <p:sp>
        <p:nvSpPr>
          <p:cNvPr id="12418" name="yt_shape_12418"/>
          <p:cNvSpPr txBox="1"/>
          <p:nvPr/>
        </p:nvSpPr>
        <p:spPr>
          <a:xfrm>
            <a:off x="4279752" y="4767022"/>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p>
        </p:txBody>
      </p:sp>
      <p:sp>
        <p:nvSpPr>
          <p:cNvPr id="2" name="文本框 1">
            <a:extLst>
              <a:ext uri="{FF2B5EF4-FFF2-40B4-BE49-F238E27FC236}">
                <a16:creationId xmlns:a16="http://schemas.microsoft.com/office/drawing/2014/main" id="{2F102461-2148-B43D-1D69-8E9FC8511112}"/>
              </a:ext>
            </a:extLst>
          </p:cNvPr>
          <p:cNvSpPr txBox="1"/>
          <p:nvPr/>
        </p:nvSpPr>
        <p:spPr>
          <a:xfrm>
            <a:off x="6545989" y="317872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19" name="yt_shape_12419"/>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如图所示的正六边形是由</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绕点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经过多次旋转变换得到的</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30°</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12420" name="yt_image_1242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44477" y="2011799"/>
            <a:ext cx="1503045" cy="147561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3DEF0E0-682D-6A6E-ACC1-11B582C40B13}"/>
              </a:ext>
            </a:extLst>
          </p:cNvPr>
          <p:cNvSpPr txBox="1"/>
          <p:nvPr/>
        </p:nvSpPr>
        <p:spPr>
          <a:xfrm>
            <a:off x="1059708" y="1328682"/>
            <a:ext cx="9119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30°</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22" name="yt_shape_12422"/>
          <p:cNvSpPr txBox="1"/>
          <p:nvPr/>
        </p:nvSpPr>
        <p:spPr>
          <a:xfrm>
            <a:off x="540119" y="807787"/>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温州市中考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的方格纸中</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已知格点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请按要求画格点图形</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顶点均在格点上</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2423" name="yt_shape_12423"/>
          <p:cNvSpPr txBox="1"/>
          <p:nvPr/>
        </p:nvSpPr>
        <p:spPr>
          <a:xfrm>
            <a:off x="540119" y="1767222"/>
            <a:ext cx="11111999" cy="908647"/>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中画一个锐角三角形</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使</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为其中一边的中点</a:t>
            </a:r>
            <a:r>
              <a:rPr lang="zh-CN" altLang="zh-CN" sz="2400" b="0" i="0" u="none">
                <a:solidFill>
                  <a:srgbClr val="000000"/>
                </a:solidFill>
                <a:effectLst/>
                <a:latin typeface="Times New Roman" pitchFamily="24"/>
                <a:ea typeface="Times New Roman" pitchFamily="24"/>
                <a:cs typeface="Times New Roman" pitchFamily="24"/>
              </a:rPr>
              <a:t>，</a:t>
            </a:r>
            <a:r>
              <a:rPr lang="zh-CN" altLang="zh-CN" sz="2400" b="0" i="0" u="none">
                <a:solidFill>
                  <a:srgbClr val="000000"/>
                </a:solidFill>
                <a:effectLst/>
                <a:latin typeface="Times New Roman" pitchFamily="24"/>
                <a:ea typeface="宋体" pitchFamily="24"/>
                <a:cs typeface="宋体" pitchFamily="24"/>
              </a:rPr>
              <a:t>再画出该三角形向右平移</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个单位后的图形</a:t>
            </a:r>
            <a:r>
              <a:rPr lang="en-US" altLang="zh-CN" sz="2400" b="0" i="0" u="none">
                <a:solidFill>
                  <a:srgbClr val="000000"/>
                </a:solidFill>
                <a:effectLst/>
                <a:latin typeface="Times New Roman" pitchFamily="24"/>
                <a:ea typeface="Times New Roman" pitchFamily="24"/>
                <a:cs typeface="宋体" pitchFamily="24"/>
              </a:rPr>
              <a:t>.</a:t>
            </a:r>
          </a:p>
        </p:txBody>
      </p:sp>
      <p:pic>
        <p:nvPicPr>
          <p:cNvPr id="12424" name="yt_image_1242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22430" y="2879021"/>
            <a:ext cx="2347138" cy="1324832"/>
          </a:xfrm>
          <a:prstGeom prst="rect">
            <a:avLst/>
          </a:prstGeom>
          <a:noFill/>
          <a:extLst>
            <a:ext uri="{909E8E84-426E-40DD-AFC4-6F175D3DCCD1}">
              <a14:hiddenFill xmlns:a14="http://schemas.microsoft.com/office/drawing/2010/main">
                <a:solidFill>
                  <a:srgbClr val="FFFFFF"/>
                </a:solidFill>
              </a14:hiddenFill>
            </a:ext>
          </a:extLst>
        </p:spPr>
      </p:pic>
      <p:sp>
        <p:nvSpPr>
          <p:cNvPr id="12426" name="yt_shape_12426"/>
          <p:cNvSpPr txBox="1"/>
          <p:nvPr/>
        </p:nvSpPr>
        <p:spPr>
          <a:xfrm>
            <a:off x="540000" y="4254349"/>
            <a:ext cx="7043595"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中</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ABC</a:t>
            </a:r>
            <a:r>
              <a:rPr lang="zh-CN" altLang="zh-CN" sz="2400" b="0" i="0" u="none">
                <a:solidFill>
                  <a:srgbClr val="FF0000"/>
                </a:solidFill>
                <a:effectLst/>
                <a:latin typeface="Times New Roman" pitchFamily="24"/>
                <a:ea typeface="黑体" pitchFamily="24"/>
                <a:cs typeface="宋体" pitchFamily="24"/>
              </a:rPr>
              <a:t>即为所求</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答案不唯一</a:t>
            </a:r>
            <a:r>
              <a:rPr lang="zh-CN" altLang="zh-CN" sz="2400" b="0" i="0" u="none">
                <a:solidFill>
                  <a:srgbClr val="FF0000"/>
                </a:solidFill>
                <a:effectLst/>
                <a:latin typeface="Times New Roman" pitchFamily="24"/>
                <a:ea typeface="Times New Roman" pitchFamily="24"/>
                <a:cs typeface="宋体" pitchFamily="24"/>
              </a:rPr>
              <a:t>）；</a:t>
            </a:r>
          </a:p>
        </p:txBody>
      </p:sp>
      <p:pic>
        <p:nvPicPr>
          <p:cNvPr id="12427" name="yt_image_12427">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912691" y="4941168"/>
            <a:ext cx="2366618" cy="14367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426">
                                            <p:txEl>
                                              <p:pRg st="0" end="0"/>
                                            </p:txEl>
                                          </p:spTgt>
                                        </p:tgtEl>
                                        <p:attrNameLst>
                                          <p:attrName>style.visibility</p:attrName>
                                        </p:attrNameLst>
                                      </p:cBhvr>
                                      <p:to>
                                        <p:strVal val="visible"/>
                                      </p:to>
                                    </p:set>
                                    <p:animEffect transition="in" filter="blinds(horizontal)">
                                      <p:cBhvr>
                                        <p:cTn id="7" dur="500"/>
                                        <p:tgtEl>
                                          <p:spTgt spid="124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427"/>
                                        </p:tgtEl>
                                        <p:attrNameLst>
                                          <p:attrName>style.visibility</p:attrName>
                                        </p:attrNameLst>
                                      </p:cBhvr>
                                      <p:to>
                                        <p:strVal val="visible"/>
                                      </p:to>
                                    </p:set>
                                    <p:animEffect transition="in" filter="blinds(horizontal)">
                                      <p:cBhvr>
                                        <p:cTn id="10" dur="500"/>
                                        <p:tgtEl>
                                          <p:spTgt spid="12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26"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1024</Words>
  <Application>Microsoft Office PowerPoint</Application>
  <PresentationFormat>宽屏</PresentationFormat>
  <Paragraphs>65</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宋体</vt:lpstr>
      <vt:lpstr>Arial</vt:lpstr>
      <vt:lpstr>Calibri</vt:lpstr>
      <vt:lpstr>Calibri Light</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59</cp:revision>
  <dcterms:created xsi:type="dcterms:W3CDTF">2023-05-05T05:33:04Z</dcterms:created>
  <dcterms:modified xsi:type="dcterms:W3CDTF">2023-05-18T14:18:59Z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